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56" r:id="rId4"/>
    <p:sldMasterId id="2147483707" r:id="rId5"/>
    <p:sldMasterId id="2147483719" r:id="rId6"/>
  </p:sldMasterIdLst>
  <p:notesMasterIdLst>
    <p:notesMasterId r:id="rId46"/>
  </p:notesMasterIdLst>
  <p:handoutMasterIdLst>
    <p:handoutMasterId r:id="rId47"/>
  </p:handoutMasterIdLst>
  <p:sldIdLst>
    <p:sldId id="256" r:id="rId7"/>
    <p:sldId id="1867" r:id="rId8"/>
    <p:sldId id="1712" r:id="rId9"/>
    <p:sldId id="1870" r:id="rId10"/>
    <p:sldId id="1838" r:id="rId11"/>
    <p:sldId id="2532" r:id="rId12"/>
    <p:sldId id="1873" r:id="rId13"/>
    <p:sldId id="2536" r:id="rId14"/>
    <p:sldId id="1837" r:id="rId15"/>
    <p:sldId id="2537" r:id="rId16"/>
    <p:sldId id="2538" r:id="rId17"/>
    <p:sldId id="2539" r:id="rId18"/>
    <p:sldId id="2540" r:id="rId19"/>
    <p:sldId id="2541" r:id="rId20"/>
    <p:sldId id="2542" r:id="rId21"/>
    <p:sldId id="2543" r:id="rId22"/>
    <p:sldId id="2544" r:id="rId23"/>
    <p:sldId id="2545" r:id="rId24"/>
    <p:sldId id="2546" r:id="rId25"/>
    <p:sldId id="2547" r:id="rId26"/>
    <p:sldId id="2548" r:id="rId27"/>
    <p:sldId id="2754" r:id="rId28"/>
    <p:sldId id="2549" r:id="rId29"/>
    <p:sldId id="2755" r:id="rId30"/>
    <p:sldId id="2756" r:id="rId31"/>
    <p:sldId id="2757" r:id="rId32"/>
    <p:sldId id="2758" r:id="rId33"/>
    <p:sldId id="2759" r:id="rId34"/>
    <p:sldId id="2760" r:id="rId35"/>
    <p:sldId id="2761" r:id="rId36"/>
    <p:sldId id="2764" r:id="rId37"/>
    <p:sldId id="2762" r:id="rId38"/>
    <p:sldId id="2763" r:id="rId39"/>
    <p:sldId id="2767" r:id="rId40"/>
    <p:sldId id="2766" r:id="rId41"/>
    <p:sldId id="2765" r:id="rId42"/>
    <p:sldId id="2771" r:id="rId43"/>
    <p:sldId id="2770" r:id="rId44"/>
    <p:sldId id="2769" r:id="rId45"/>
  </p:sldIdLst>
  <p:sldSz cx="12192000" cy="6858000"/>
  <p:notesSz cx="6858000" cy="9144000"/>
  <p:custDataLst>
    <p:tags r:id="rId4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7342DC44-6F89-4575-87BE-078C17A929E3}">
          <p14:sldIdLst>
            <p14:sldId id="256"/>
            <p14:sldId id="1867"/>
            <p14:sldId id="1712"/>
            <p14:sldId id="1870"/>
            <p14:sldId id="1838"/>
          </p14:sldIdLst>
        </p14:section>
        <p14:section name="Section Divider" id="{F22AF547-73F7-4F84-A707-DC26129CBF07}">
          <p14:sldIdLst>
            <p14:sldId id="2532"/>
            <p14:sldId id="1873"/>
            <p14:sldId id="2536"/>
          </p14:sldIdLst>
        </p14:section>
        <p14:section name="Section Divider" id="{B7B13A52-E008-478E-BC13-77F3C44BBDB7}">
          <p14:sldIdLst>
            <p14:sldId id="1837"/>
            <p14:sldId id="2537"/>
            <p14:sldId id="2538"/>
            <p14:sldId id="2539"/>
          </p14:sldIdLst>
        </p14:section>
        <p14:section name="Section Divider" id="{E5E197A1-D58B-4EAD-B1AC-71C18435C6D6}">
          <p14:sldIdLst>
            <p14:sldId id="2540"/>
            <p14:sldId id="2541"/>
            <p14:sldId id="2542"/>
            <p14:sldId id="2543"/>
          </p14:sldIdLst>
        </p14:section>
        <p14:section name="Section Divider" id="{9B76B35E-5C96-4D1E-9ADE-E0383CD8E13C}">
          <p14:sldIdLst>
            <p14:sldId id="2544"/>
            <p14:sldId id="2545"/>
            <p14:sldId id="2546"/>
            <p14:sldId id="2547"/>
            <p14:sldId id="2548"/>
          </p14:sldIdLst>
        </p14:section>
        <p14:section name="Section Divider" id="{C71D3CB4-60C5-4A7F-8D1E-8E77B7F77F5D}">
          <p14:sldIdLst>
            <p14:sldId id="2754"/>
            <p14:sldId id="2549"/>
            <p14:sldId id="2755"/>
          </p14:sldIdLst>
        </p14:section>
        <p14:section name="Section Divider" id="{2270690B-C568-47FA-B715-459119337440}">
          <p14:sldIdLst>
            <p14:sldId id="2756"/>
            <p14:sldId id="2757"/>
            <p14:sldId id="2758"/>
            <p14:sldId id="2759"/>
            <p14:sldId id="2760"/>
          </p14:sldIdLst>
        </p14:section>
        <p14:section name="Section Divider" id="{6F44F097-C235-46D5-92A3-01154F841416}">
          <p14:sldIdLst>
            <p14:sldId id="2761"/>
            <p14:sldId id="2764"/>
            <p14:sldId id="2762"/>
            <p14:sldId id="2763"/>
            <p14:sldId id="2767"/>
            <p14:sldId id="2766"/>
            <p14:sldId id="2765"/>
            <p14:sldId id="2771"/>
            <p14:sldId id="2770"/>
            <p14:sldId id="276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FAB7301-A70A-BE16-4770-DB7084194E35}" name="Sonya Bonin" initials="SB" userId="S::sbonin@childrensliteracy.ca::52971637-6688-4bfe-bdcf-7ecec165e04c" providerId="AD"/>
  <p188:author id="{1F548D04-196E-7B9D-68DD-E9623705DD58}" name="Hajar Seiyad" initials="" userId="S::hseiyad@childrensliteracy.ca::d4a58d5d-8fbb-4c44-aa84-bd12cf17abf8" providerId="AD"/>
  <p188:author id="{7579F81C-15B2-C27B-A4FD-5276FAAECA51}" name="Nina Shukla" initials="NS" userId="S::njshukla@childrensliteracy.ca::209c02cf-ffde-4070-9bc5-0754c89af07e" providerId="AD"/>
  <p188:author id="{8DEA131D-DCFA-6896-2AE6-5D840E4A2937}" name="Omar Siddiqui" initials="OS" userId="S::osiddiqui@childrensliteracy.ca::d05ae7b5-0344-4929-9691-2c328aa72867" providerId="AD"/>
  <p188:author id="{92C99D21-2F85-5098-ACAE-E95F4A180E63}" name="Sonya Bonin" initials="SB" userId="Sonya Bonin" providerId="None"/>
  <p188:author id="{C5B88F27-FD43-F204-4422-69B83B449AB9}" name="Amulanga Khechieva" initials="" userId="S::akhechieva@childrensliteracy.ca::089f9aba-17c4-4724-9e83-4e3a96c19864" providerId="AD"/>
  <p188:author id="{CD1C8638-51B7-EFEC-FF1D-80ADF297043E}" name="Emily Patrick" initials="EP" userId="S::epatrick@childrensliteracy.ca::fbf61468-31fe-433e-9638-cceffce34c67" providerId="AD"/>
  <p188:author id="{98B96C41-9A13-3B09-F254-F10D1B85F2EF}" name="Taryn Graham" initials="TG" userId="S::tgraham@childrensliteracy.ca::2cbd70d5-4710-4abb-9ca3-52c7d4dc0073" providerId="AD"/>
  <p188:author id="{1D184558-F9EC-3A55-3EBC-37DB9F964857}" name="Sonia Kania" initials="SK" userId="S::skania@childrensliteracy.ca::bb31c5ef-ca19-42b6-8ec6-3dc965e1fe1e" providerId="AD"/>
  <p188:author id="{86ED1991-B694-22A3-A2B1-0AA9F328F68A}" name="Liz Attisano" initials="LA" userId="S::eattisano@childrensliteracy.ca::13bf1974-4aad-4117-b981-d1de5ff0d094" providerId="AD"/>
  <p188:author id="{4E16BDA4-D2AE-3DA0-8F75-9E6943492FE7}" name="Carrie Chun" initials="CC" userId="S::cchun@childrensliteracy.ca::0f550166-dbd5-496e-9d65-5d751e4b7dd9" providerId="AD"/>
  <p188:author id="{8B91B0BE-888D-2E02-8503-F6B2B8FAF5FA}" name="Zoe Keefer" initials="ZK" userId="S::zkeefer@childrensliteracy.ca::a473d2a6-f5d0-4708-aab1-4958884ca9f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hirley Connor" initials="SC" lastIdx="6" clrIdx="0"/>
  <p:cmAuthor id="2" name="Guest User" initials="G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7B8"/>
    <a:srgbClr val="DA291C"/>
    <a:srgbClr val="000000"/>
    <a:srgbClr val="FF8B21"/>
    <a:srgbClr val="009999"/>
    <a:srgbClr val="CCE9E8"/>
    <a:srgbClr val="FCD2C8"/>
    <a:srgbClr val="FEE2C8"/>
    <a:srgbClr val="FEF0E2"/>
    <a:srgbClr val="FEF0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533" autoAdjust="0"/>
  </p:normalViewPr>
  <p:slideViewPr>
    <p:cSldViewPr snapToGrid="0">
      <p:cViewPr varScale="1">
        <p:scale>
          <a:sx n="53" d="100"/>
          <a:sy n="53" d="100"/>
        </p:scale>
        <p:origin x="1152" y="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handoutMaster" Target="handoutMasters/handoutMaster1.xml"/><Relationship Id="rId50"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tags" Target="tags/tag1.xml"/><Relationship Id="rId8" Type="http://schemas.openxmlformats.org/officeDocument/2006/relationships/slide" Target="slides/slide2.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notesMaster" Target="notesMasters/notesMaster1.xml"/><Relationship Id="rId20" Type="http://schemas.openxmlformats.org/officeDocument/2006/relationships/slide" Target="slides/slide14.xml"/><Relationship Id="rId41" Type="http://schemas.openxmlformats.org/officeDocument/2006/relationships/slide" Target="slides/slide35.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B282A3-2C74-E6F0-37F5-527481BE368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a:extLst>
              <a:ext uri="{FF2B5EF4-FFF2-40B4-BE49-F238E27FC236}">
                <a16:creationId xmlns:a16="http://schemas.microsoft.com/office/drawing/2014/main" id="{2F08535A-2EC0-AB03-319D-03C1FF9E28B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EB56476-8FF4-43F2-8BEF-FB08FA22FF20}" type="datetimeFigureOut">
              <a:rPr lang="en-CA" smtClean="0"/>
              <a:t>2026-10-13</a:t>
            </a:fld>
            <a:endParaRPr lang="en-CA"/>
          </a:p>
        </p:txBody>
      </p:sp>
      <p:sp>
        <p:nvSpPr>
          <p:cNvPr id="4" name="Footer Placeholder 3">
            <a:extLst>
              <a:ext uri="{FF2B5EF4-FFF2-40B4-BE49-F238E27FC236}">
                <a16:creationId xmlns:a16="http://schemas.microsoft.com/office/drawing/2014/main" id="{1BD5ECF8-5473-0026-55A6-DEE16EFB876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a:extLst>
              <a:ext uri="{FF2B5EF4-FFF2-40B4-BE49-F238E27FC236}">
                <a16:creationId xmlns:a16="http://schemas.microsoft.com/office/drawing/2014/main" id="{F060AA4D-D6AC-118B-B8EE-D9467838662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2A9C028-846C-483B-A2DC-9B2F78A7985D}" type="slidenum">
              <a:rPr lang="en-CA" smtClean="0"/>
              <a:t>‹#›</a:t>
            </a:fld>
            <a:endParaRPr lang="en-CA"/>
          </a:p>
        </p:txBody>
      </p:sp>
    </p:spTree>
    <p:extLst>
      <p:ext uri="{BB962C8B-B14F-4D97-AF65-F5344CB8AC3E}">
        <p14:creationId xmlns:p14="http://schemas.microsoft.com/office/powerpoint/2010/main" val="218810206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C32737-FC96-024D-96AB-46891E7D3F0F}" type="datetimeFigureOut">
              <a:rPr lang="en-US" smtClean="0"/>
              <a:pPr/>
              <a:t>10/13/2026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AF05C1-B627-7C4F-9DD9-F5F4D48E3474}"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Early literacy is sometimes perceived as an educational issue that begins when a child enters school. In reality, the foundations for language, communication, relationships, and later reading begin in infancy.</a:t>
            </a:r>
            <a:endParaRPr lang="en-CA" b="0" dirty="0">
              <a:effectLst/>
            </a:endParaRPr>
          </a:p>
          <a:p>
            <a:pPr rtl="0"/>
            <a:r>
              <a:rPr lang="en-CA" sz="1200" b="0" i="0" u="none" strike="noStrike" kern="1200" dirty="0">
                <a:solidFill>
                  <a:schemeClr val="tx1"/>
                </a:solidFill>
                <a:effectLst/>
                <a:latin typeface="+mn-lt"/>
                <a:ea typeface="+mn-ea"/>
                <a:cs typeface="+mn-cs"/>
              </a:rPr>
              <a:t>Healthcare practitioners have repeated opportunities to support these foundations before children enter school. We can introduce early literacy during routine care, model practical activities, identify concerns, support families facing barriers, and connect families with appropriate resources.</a:t>
            </a:r>
            <a:endParaRPr lang="en-CA" b="0" dirty="0">
              <a:effectLst/>
            </a:endParaRPr>
          </a:p>
          <a:p>
            <a:pPr rtl="0"/>
            <a:r>
              <a:rPr lang="en-CA" sz="1200" b="0" i="0" u="none" strike="noStrike" kern="1200" dirty="0">
                <a:solidFill>
                  <a:schemeClr val="tx1"/>
                </a:solidFill>
                <a:effectLst/>
                <a:latin typeface="+mn-lt"/>
                <a:ea typeface="+mn-ea"/>
                <a:cs typeface="+mn-cs"/>
              </a:rPr>
              <a:t>Frame literacy not as an educational milestone or a "lifestyle choice," but as a biological metric of pediatric development..</a:t>
            </a:r>
            <a:endParaRPr lang="en-CA" b="0" dirty="0">
              <a:effectLst/>
            </a:endParaRPr>
          </a:p>
          <a:p>
            <a:pPr rtl="0"/>
            <a:r>
              <a:rPr lang="en-CA" sz="1200" b="0" i="0" u="none" strike="noStrike" kern="1200" dirty="0">
                <a:solidFill>
                  <a:schemeClr val="tx1"/>
                </a:solidFill>
                <a:effectLst/>
                <a:latin typeface="+mn-lt"/>
                <a:ea typeface="+mn-ea"/>
                <a:cs typeface="+mn-cs"/>
              </a:rPr>
              <a:t>Task the students today with reframing their future role. They are not just treating organic pathology; they are actively protecting neural architecture and downstream health of individuals. </a:t>
            </a:r>
            <a:endParaRPr lang="en-CA" b="0" dirty="0">
              <a:effectLst/>
            </a:endParaRPr>
          </a:p>
        </p:txBody>
      </p:sp>
      <p:sp>
        <p:nvSpPr>
          <p:cNvPr id="4" name="Slide Number Placeholder 3"/>
          <p:cNvSpPr>
            <a:spLocks noGrp="1"/>
          </p:cNvSpPr>
          <p:nvPr>
            <p:ph type="sldNum" sz="quarter" idx="5"/>
          </p:nvPr>
        </p:nvSpPr>
        <p:spPr/>
        <p:txBody>
          <a:bodyPr/>
          <a:lstStyle/>
          <a:p>
            <a:fld id="{73AF05C1-B627-7C4F-9DD9-F5F4D48E347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Complete according to the accrediting organization’s CME requirements.</a:t>
            </a:r>
            <a:endParaRPr lang="en-CA" b="0" dirty="0">
              <a:effectLst/>
            </a:endParaRPr>
          </a:p>
        </p:txBody>
      </p:sp>
      <p:sp>
        <p:nvSpPr>
          <p:cNvPr id="4" name="Slide Number Placeholder 3"/>
          <p:cNvSpPr>
            <a:spLocks noGrp="1"/>
          </p:cNvSpPr>
          <p:nvPr>
            <p:ph type="sldNum" sz="quarter" idx="5"/>
          </p:nvPr>
        </p:nvSpPr>
        <p:spPr/>
        <p:txBody>
          <a:bodyPr/>
          <a:lstStyle/>
          <a:p>
            <a:fld id="{73AF05C1-B627-7C4F-9DD9-F5F4D48E3474}" type="slidenum">
              <a:rPr lang="en-US" smtClean="0"/>
              <a:pPr/>
              <a:t>2</a:t>
            </a:fld>
            <a:endParaRPr lang="en-US"/>
          </a:p>
        </p:txBody>
      </p:sp>
    </p:spTree>
    <p:extLst>
      <p:ext uri="{BB962C8B-B14F-4D97-AF65-F5344CB8AC3E}">
        <p14:creationId xmlns:p14="http://schemas.microsoft.com/office/powerpoint/2010/main" val="10798011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Emphasize that participants are not expected to become reading specialists.</a:t>
            </a:r>
            <a:endParaRPr lang="en-CA" b="0" dirty="0">
              <a:effectLst/>
            </a:endParaRPr>
          </a:p>
          <a:p>
            <a:pPr rtl="0"/>
            <a:r>
              <a:rPr lang="en-CA" sz="1200" b="0" i="0" u="none" strike="noStrike" kern="1200" dirty="0">
                <a:solidFill>
                  <a:schemeClr val="tx1"/>
                </a:solidFill>
                <a:effectLst/>
                <a:latin typeface="+mn-lt"/>
                <a:ea typeface="+mn-ea"/>
                <a:cs typeface="+mn-cs"/>
              </a:rPr>
              <a:t>The clinical role is to:</a:t>
            </a:r>
            <a:endParaRPr lang="en-CA" b="0" dirty="0">
              <a:effectLst/>
            </a:endParaRPr>
          </a:p>
          <a:p>
            <a:pPr lvl="0" rtl="0" fontAlgn="base"/>
            <a:r>
              <a:rPr lang="en-CA" sz="1200" b="0" i="0" u="none" strike="noStrike" kern="1200" dirty="0">
                <a:solidFill>
                  <a:schemeClr val="tx1"/>
                </a:solidFill>
                <a:effectLst/>
                <a:latin typeface="+mn-lt"/>
                <a:ea typeface="+mn-ea"/>
                <a:cs typeface="+mn-cs"/>
              </a:rPr>
              <a:t>Understand how early language develops in the infant’s brain. </a:t>
            </a:r>
          </a:p>
          <a:p>
            <a:pPr lvl="0" rtl="0" fontAlgn="base"/>
            <a:r>
              <a:rPr lang="en-CA" sz="1200" b="0" i="0" u="none" strike="noStrike" kern="1200" dirty="0">
                <a:solidFill>
                  <a:schemeClr val="tx1"/>
                </a:solidFill>
                <a:effectLst/>
                <a:latin typeface="+mn-lt"/>
                <a:ea typeface="+mn-ea"/>
                <a:cs typeface="+mn-cs"/>
              </a:rPr>
              <a:t>Understand how literacy is linked to greater health and education outcomes.</a:t>
            </a:r>
          </a:p>
          <a:p>
            <a:pPr lvl="0" rtl="0" fontAlgn="base"/>
            <a:r>
              <a:rPr lang="en-CA" sz="1200" b="0" i="0" u="none" strike="noStrike" kern="1200" dirty="0">
                <a:solidFill>
                  <a:schemeClr val="tx1"/>
                </a:solidFill>
                <a:effectLst/>
                <a:latin typeface="+mn-lt"/>
                <a:ea typeface="+mn-ea"/>
                <a:cs typeface="+mn-cs"/>
              </a:rPr>
              <a:t>Recognize simple opportunities to promote literacy in clinical interaction.</a:t>
            </a:r>
          </a:p>
          <a:p>
            <a:pPr>
              <a:lnSpc>
                <a:spcPct val="107000"/>
              </a:lnSpc>
              <a:spcAft>
                <a:spcPts val="800"/>
              </a:spcAft>
            </a:pPr>
            <a:endParaRPr lang="en-CA" dirty="0">
              <a:cs typeface="Calibri" panose="020F0502020204030204"/>
            </a:endParaRPr>
          </a:p>
          <a:p>
            <a:pPr>
              <a:lnSpc>
                <a:spcPct val="107000"/>
              </a:lnSpc>
              <a:spcAft>
                <a:spcPts val="800"/>
              </a:spcAft>
            </a:pPr>
            <a:endParaRPr lang="en-CA" dirty="0">
              <a:cs typeface="Calibri" panose="020F0502020204030204"/>
            </a:endParaRPr>
          </a:p>
        </p:txBody>
      </p:sp>
      <p:sp>
        <p:nvSpPr>
          <p:cNvPr id="4" name="Slide Number Placeholder 3"/>
          <p:cNvSpPr>
            <a:spLocks noGrp="1"/>
          </p:cNvSpPr>
          <p:nvPr>
            <p:ph type="sldNum" sz="quarter" idx="5"/>
          </p:nvPr>
        </p:nvSpPr>
        <p:spPr/>
        <p:txBody>
          <a:bodyPr/>
          <a:lstStyle/>
          <a:p>
            <a:fld id="{73AF05C1-B627-7C4F-9DD9-F5F4D48E3474}"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059C1-8C7A-AF28-36B9-ECC2200613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2EE102-2DF7-2219-F5C7-F7C44875A8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C112A7-B9E0-6323-93F5-255D3EE38E3C}"/>
              </a:ext>
            </a:extLst>
          </p:cNvPr>
          <p:cNvSpPr>
            <a:spLocks noGrp="1"/>
          </p:cNvSpPr>
          <p:nvPr>
            <p:ph type="body" idx="1"/>
          </p:nvPr>
        </p:nvSpPr>
        <p:spPr/>
        <p:txBody>
          <a:bodyPr/>
          <a:lstStyle/>
          <a:p>
            <a:pPr rtl="0"/>
            <a:r>
              <a:rPr lang="en-CA" sz="1200" b="1" i="0" u="none" strike="noStrike" kern="1200" dirty="0">
                <a:solidFill>
                  <a:schemeClr val="tx1"/>
                </a:solidFill>
                <a:effectLst/>
                <a:latin typeface="+mn-lt"/>
                <a:ea typeface="+mn-ea"/>
                <a:cs typeface="+mn-cs"/>
              </a:rPr>
              <a:t>The Task:</a:t>
            </a:r>
            <a:r>
              <a:rPr lang="en-CA" sz="1200" b="0" i="0" u="none" strike="noStrike" kern="1200" dirty="0">
                <a:solidFill>
                  <a:schemeClr val="tx1"/>
                </a:solidFill>
                <a:effectLst/>
                <a:latin typeface="+mn-lt"/>
                <a:ea typeface="+mn-ea"/>
                <a:cs typeface="+mn-cs"/>
              </a:rPr>
              <a:t> Ask a medical student to read the slide aloud to the room. Give them 15–20 seconds to struggle, stutter, and attempt to sound it out under pressure.</a:t>
            </a:r>
            <a:endParaRPr lang="en-CA" b="0" dirty="0">
              <a:effectLst/>
            </a:endParaRPr>
          </a:p>
          <a:p>
            <a:br>
              <a:rPr lang="en-CA" b="0" dirty="0">
                <a:effectLst/>
              </a:rPr>
            </a:br>
            <a:endParaRPr lang="en-CA" b="0" dirty="0">
              <a:effectLst/>
            </a:endParaRPr>
          </a:p>
          <a:p>
            <a:pPr rtl="0"/>
            <a:r>
              <a:rPr lang="en-CA" sz="1200" b="0" i="0" u="none" strike="noStrike" kern="1200" dirty="0">
                <a:solidFill>
                  <a:schemeClr val="tx1"/>
                </a:solidFill>
                <a:effectLst/>
                <a:latin typeface="+mn-lt"/>
                <a:ea typeface="+mn-ea"/>
                <a:cs typeface="+mn-cs"/>
              </a:rPr>
              <a:t>Reveal the decoded text: </a:t>
            </a:r>
            <a:r>
              <a:rPr lang="en-CA" sz="1200" b="0" i="1" u="none" strike="noStrike" kern="1200" dirty="0">
                <a:solidFill>
                  <a:schemeClr val="tx1"/>
                </a:solidFill>
                <a:effectLst/>
                <a:latin typeface="+mn-lt"/>
                <a:ea typeface="+mn-ea"/>
                <a:cs typeface="+mn-cs"/>
              </a:rPr>
              <a:t>The little kitten sat on the rug. It saw a big bug fly near the door. "Meow!" said the kitten. The fly flew away high into the sky. The little kitten curled up and went to sleep. </a:t>
            </a:r>
            <a:endParaRPr lang="en-CA" b="0" dirty="0">
              <a:effectLst/>
            </a:endParaRPr>
          </a:p>
          <a:p>
            <a:br>
              <a:rPr lang="en-CA" b="0" dirty="0">
                <a:effectLst/>
              </a:rPr>
            </a:br>
            <a:endParaRPr lang="en-CA" b="0" dirty="0">
              <a:effectLst/>
            </a:endParaRPr>
          </a:p>
          <a:p>
            <a:pPr rtl="0"/>
            <a:r>
              <a:rPr lang="en-CA" sz="1200" b="0" i="0" u="none" strike="noStrike" kern="1200" dirty="0">
                <a:solidFill>
                  <a:schemeClr val="tx1"/>
                </a:solidFill>
                <a:effectLst/>
                <a:latin typeface="+mn-lt"/>
                <a:ea typeface="+mn-ea"/>
                <a:cs typeface="+mn-cs"/>
              </a:rPr>
              <a:t>This frustration and confusion are what a child with an unaddressed decoding deficit or dyslexia experiences every single day at school. When a child faces this barrier, reading isn't fun; it is an exhausting source of chronic anxiety that quickly manifests as somatic complaints and school avoidance.</a:t>
            </a:r>
            <a:endParaRPr lang="en-CA" b="0" dirty="0">
              <a:effectLst/>
            </a:endParaRPr>
          </a:p>
          <a:p>
            <a:pPr rtl="0"/>
            <a:r>
              <a:rPr lang="en-CA" sz="1200" b="0" i="0" u="none" strike="noStrike" kern="1200" dirty="0">
                <a:solidFill>
                  <a:schemeClr val="tx1"/>
                </a:solidFill>
                <a:effectLst/>
                <a:latin typeface="+mn-lt"/>
                <a:ea typeface="+mn-ea"/>
                <a:cs typeface="+mn-cs"/>
              </a:rPr>
              <a:t>Consider this discussion prompt: </a:t>
            </a:r>
            <a:r>
              <a:rPr lang="en-CA" sz="1200" b="0" i="1" u="none" strike="noStrike" kern="1200" dirty="0">
                <a:solidFill>
                  <a:schemeClr val="tx1"/>
                </a:solidFill>
                <a:effectLst/>
                <a:latin typeface="+mn-lt"/>
                <a:ea typeface="+mn-ea"/>
                <a:cs typeface="+mn-cs"/>
              </a:rPr>
              <a:t>"To the student who just read that: describe the physical sensation of trying to decode that paragraph under pressure. How did it feel?”</a:t>
            </a:r>
            <a:endParaRPr lang="en-CA" b="0" dirty="0">
              <a:effectLst/>
            </a:endParaRPr>
          </a:p>
          <a:p>
            <a:pPr rtl="0"/>
            <a:r>
              <a:rPr lang="en-CA" sz="1200" b="0" i="0" u="none" strike="noStrike" kern="1200" dirty="0">
                <a:solidFill>
                  <a:schemeClr val="tx1"/>
                </a:solidFill>
                <a:effectLst/>
                <a:latin typeface="+mn-lt"/>
                <a:ea typeface="+mn-ea"/>
                <a:cs typeface="+mn-cs"/>
              </a:rPr>
              <a:t>You want to help students realize that decoding failure is physically and emotionally exhausting. A child spending 90% of their metabolic brain energy simply trying to translate letters into sounds has little cognitive reserve left for actual comprehension.</a:t>
            </a:r>
            <a:endParaRPr lang="en-CA" b="0" dirty="0">
              <a:effectLst/>
            </a:endParaRPr>
          </a:p>
          <a:p>
            <a:br>
              <a:rPr lang="en-CA" dirty="0"/>
            </a:br>
            <a:endParaRPr lang="en-US" spc="-39" dirty="0">
              <a:solidFill>
                <a:schemeClr val="tx1">
                  <a:lumMod val="75000"/>
                  <a:lumOff val="25000"/>
                </a:schemeClr>
              </a:solidFill>
              <a:latin typeface="Nunito Sans ExtraLight"/>
              <a:cs typeface="Heebo Thin"/>
            </a:endParaRPr>
          </a:p>
        </p:txBody>
      </p:sp>
      <p:sp>
        <p:nvSpPr>
          <p:cNvPr id="4" name="Slide Number Placeholder 3">
            <a:extLst>
              <a:ext uri="{FF2B5EF4-FFF2-40B4-BE49-F238E27FC236}">
                <a16:creationId xmlns:a16="http://schemas.microsoft.com/office/drawing/2014/main" id="{4CACC476-933F-F028-9948-CF09E687B4E6}"/>
              </a:ext>
            </a:extLst>
          </p:cNvPr>
          <p:cNvSpPr>
            <a:spLocks noGrp="1"/>
          </p:cNvSpPr>
          <p:nvPr>
            <p:ph type="sldNum" sz="quarter" idx="5"/>
          </p:nvPr>
        </p:nvSpPr>
        <p:spPr/>
        <p:txBody>
          <a:bodyPr/>
          <a:lstStyle/>
          <a:p>
            <a:fld id="{73AF05C1-B627-7C4F-9DD9-F5F4D48E3474}" type="slidenum">
              <a:rPr lang="en-US" smtClean="0"/>
              <a:pPr/>
              <a:t>4</a:t>
            </a:fld>
            <a:endParaRPr lang="en-US"/>
          </a:p>
        </p:txBody>
      </p:sp>
    </p:spTree>
    <p:extLst>
      <p:ext uri="{BB962C8B-B14F-4D97-AF65-F5344CB8AC3E}">
        <p14:creationId xmlns:p14="http://schemas.microsoft.com/office/powerpoint/2010/main" val="22740665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90% of brain volume forms before age 5, driven by environmental stimuli. Drive home the timeline. Because 90% of brain volume forms before age 5, waiting until kindergarten to address literacy is a failed reactive strategy. </a:t>
            </a:r>
            <a:endParaRPr lang="en-CA" sz="4000" b="0" dirty="0">
              <a:effectLst/>
            </a:endParaRPr>
          </a:p>
          <a:p>
            <a:pPr rtl="0"/>
            <a:r>
              <a:rPr lang="en-CA" sz="1200" b="1" i="0" u="none" strike="noStrike" kern="1200" dirty="0">
                <a:solidFill>
                  <a:schemeClr val="tx1"/>
                </a:solidFill>
                <a:effectLst/>
                <a:latin typeface="+mn-lt"/>
                <a:ea typeface="+mn-ea"/>
                <a:cs typeface="+mn-cs"/>
              </a:rPr>
              <a:t>The 3rd-Grade Cliff</a:t>
            </a:r>
            <a:r>
              <a:rPr lang="en-CA" sz="1200" b="0" i="0" u="none" strike="noStrike" kern="1200" dirty="0">
                <a:solidFill>
                  <a:schemeClr val="tx1"/>
                </a:solidFill>
                <a:effectLst/>
                <a:latin typeface="+mn-lt"/>
                <a:ea typeface="+mn-ea"/>
                <a:cs typeface="+mn-cs"/>
              </a:rPr>
              <a:t>: Third-grade reading proficiency predicts high school graduation rates with high accuracy. Explain the shift from </a:t>
            </a:r>
            <a:r>
              <a:rPr lang="en-CA" sz="1200" b="0" i="1" u="none" strike="noStrike" kern="1200" dirty="0">
                <a:solidFill>
                  <a:schemeClr val="tx1"/>
                </a:solidFill>
                <a:effectLst/>
                <a:latin typeface="+mn-lt"/>
                <a:ea typeface="+mn-ea"/>
                <a:cs typeface="+mn-cs"/>
              </a:rPr>
              <a:t>learning to read</a:t>
            </a:r>
            <a:r>
              <a:rPr lang="en-CA" sz="1200" b="0" i="0" u="none" strike="noStrike" kern="1200" dirty="0">
                <a:solidFill>
                  <a:schemeClr val="tx1"/>
                </a:solidFill>
                <a:effectLst/>
                <a:latin typeface="+mn-lt"/>
                <a:ea typeface="+mn-ea"/>
                <a:cs typeface="+mn-cs"/>
              </a:rPr>
              <a:t> (K-Grade 3) to </a:t>
            </a:r>
            <a:r>
              <a:rPr lang="en-CA" sz="1200" b="0" i="1" u="none" strike="noStrike" kern="1200" dirty="0">
                <a:solidFill>
                  <a:schemeClr val="tx1"/>
                </a:solidFill>
                <a:effectLst/>
                <a:latin typeface="+mn-lt"/>
                <a:ea typeface="+mn-ea"/>
                <a:cs typeface="+mn-cs"/>
              </a:rPr>
              <a:t>reading to learn</a:t>
            </a:r>
            <a:r>
              <a:rPr lang="en-CA" sz="1200" b="0" i="0" u="none" strike="noStrike" kern="1200" dirty="0">
                <a:solidFill>
                  <a:schemeClr val="tx1"/>
                </a:solidFill>
                <a:effectLst/>
                <a:latin typeface="+mn-lt"/>
                <a:ea typeface="+mn-ea"/>
                <a:cs typeface="+mn-cs"/>
              </a:rPr>
              <a:t> (Grade 4 onward). If a child cannot decode by Grade 3, the rest of the curriculum becomes inaccessible.</a:t>
            </a:r>
            <a:endParaRPr lang="en-CA" sz="4000" b="0" dirty="0">
              <a:effectLst/>
            </a:endParaRPr>
          </a:p>
          <a:p>
            <a:pPr rtl="0"/>
            <a:r>
              <a:rPr lang="en-CA" sz="1200" b="1" i="0" u="none" strike="noStrike" kern="1200" dirty="0">
                <a:solidFill>
                  <a:schemeClr val="tx1"/>
                </a:solidFill>
                <a:effectLst/>
                <a:latin typeface="+mn-lt"/>
                <a:ea typeface="+mn-ea"/>
                <a:cs typeface="+mn-cs"/>
              </a:rPr>
              <a:t>The Lifelong Health Trajectory</a:t>
            </a:r>
            <a:r>
              <a:rPr lang="en-CA" sz="1200" b="0" i="0" u="none" strike="noStrike" kern="1200" dirty="0">
                <a:solidFill>
                  <a:schemeClr val="tx1"/>
                </a:solidFill>
                <a:effectLst/>
                <a:latin typeface="+mn-lt"/>
                <a:ea typeface="+mn-ea"/>
                <a:cs typeface="+mn-cs"/>
              </a:rPr>
              <a:t>: Emphasize that third-grade reading proficiency is a highly accurate, evidence-based predictor of adult health equity and medical compliance.</a:t>
            </a:r>
            <a:endParaRPr lang="en-CA" sz="4000" b="0" dirty="0">
              <a:effectLst/>
            </a:endParaRPr>
          </a:p>
          <a:p>
            <a:br>
              <a:rPr lang="en-CA" sz="4000" dirty="0"/>
            </a:br>
            <a:endParaRPr lang="en-CA" sz="4000" dirty="0">
              <a:latin typeface="Calibri Light" panose="020F0302020204030204"/>
              <a:ea typeface="Calibri"/>
              <a:cs typeface="Calibri Light" panose="020F0302020204030204"/>
            </a:endParaRPr>
          </a:p>
          <a:p>
            <a:pPr>
              <a:lnSpc>
                <a:spcPct val="107000"/>
              </a:lnSpc>
              <a:spcAft>
                <a:spcPts val="816"/>
              </a:spcAft>
            </a:pPr>
            <a:endParaRPr lang="en-CA" sz="2800" dirty="0">
              <a:latin typeface="Calibri Light" panose="020F0302020204030204"/>
              <a:ea typeface="Calibri" panose="020F0502020204030204" pitchFamily="34" charset="0"/>
              <a:cs typeface="Calibri Light" panose="020F0302020204030204"/>
            </a:endParaRPr>
          </a:p>
        </p:txBody>
      </p:sp>
      <p:sp>
        <p:nvSpPr>
          <p:cNvPr id="4" name="Slide Number Placeholder 3"/>
          <p:cNvSpPr>
            <a:spLocks noGrp="1"/>
          </p:cNvSpPr>
          <p:nvPr>
            <p:ph type="sldNum" sz="quarter" idx="5"/>
          </p:nvPr>
        </p:nvSpPr>
        <p:spPr/>
        <p:txBody>
          <a:bodyPr/>
          <a:lstStyle/>
          <a:p>
            <a:fld id="{73AF05C1-B627-7C4F-9DD9-F5F4D48E3474}" type="slidenum">
              <a:rPr lang="en-US" smtClean="0"/>
              <a:pPr/>
              <a:t>5</a:t>
            </a:fld>
            <a:endParaRPr lang="en-US"/>
          </a:p>
        </p:txBody>
      </p:sp>
    </p:spTree>
    <p:extLst>
      <p:ext uri="{BB962C8B-B14F-4D97-AF65-F5344CB8AC3E}">
        <p14:creationId xmlns:p14="http://schemas.microsoft.com/office/powerpoint/2010/main" val="37193873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24098-EA85-1CD8-6CAF-81EEBB700C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9FB840-10C5-5C7C-71B1-A0D16E2CDF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CFAD7A-364F-1277-C2CA-5900CF23D87F}"/>
              </a:ext>
            </a:extLst>
          </p:cNvPr>
          <p:cNvSpPr>
            <a:spLocks noGrp="1"/>
          </p:cNvSpPr>
          <p:nvPr>
            <p:ph type="body" idx="1"/>
          </p:nvPr>
        </p:nvSpPr>
        <p:spPr/>
        <p:txBody>
          <a:bodyPr/>
          <a:lstStyle/>
          <a:p>
            <a:pPr>
              <a:defRPr/>
            </a:pPr>
            <a:endParaRPr lang="en-US" spc="-39" dirty="0">
              <a:solidFill>
                <a:schemeClr val="tx1">
                  <a:lumMod val="75000"/>
                  <a:lumOff val="25000"/>
                </a:schemeClr>
              </a:solidFill>
              <a:latin typeface="Nunito Sans ExtraLight"/>
              <a:cs typeface="Heebo Thin"/>
            </a:endParaRPr>
          </a:p>
        </p:txBody>
      </p:sp>
      <p:sp>
        <p:nvSpPr>
          <p:cNvPr id="4" name="Slide Number Placeholder 3">
            <a:extLst>
              <a:ext uri="{FF2B5EF4-FFF2-40B4-BE49-F238E27FC236}">
                <a16:creationId xmlns:a16="http://schemas.microsoft.com/office/drawing/2014/main" id="{17BC1E10-E81F-C574-EE0B-CD806A4163EC}"/>
              </a:ext>
            </a:extLst>
          </p:cNvPr>
          <p:cNvSpPr>
            <a:spLocks noGrp="1"/>
          </p:cNvSpPr>
          <p:nvPr>
            <p:ph type="sldNum" sz="quarter" idx="5"/>
          </p:nvPr>
        </p:nvSpPr>
        <p:spPr/>
        <p:txBody>
          <a:bodyPr/>
          <a:lstStyle/>
          <a:p>
            <a:fld id="{73AF05C1-B627-7C4F-9DD9-F5F4D48E3474}" type="slidenum">
              <a:rPr lang="en-US" smtClean="0"/>
              <a:pPr/>
              <a:t>6</a:t>
            </a:fld>
            <a:endParaRPr lang="en-US"/>
          </a:p>
        </p:txBody>
      </p:sp>
    </p:spTree>
    <p:extLst>
      <p:ext uri="{BB962C8B-B14F-4D97-AF65-F5344CB8AC3E}">
        <p14:creationId xmlns:p14="http://schemas.microsoft.com/office/powerpoint/2010/main" val="4168591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Emphasize that human evolution hardwired speech, but reading is an artificial, cultural invention. The brain has</a:t>
            </a:r>
            <a:r>
              <a:rPr lang="en-CA" sz="1200" b="1" i="0" u="none" strike="noStrike" kern="1200" dirty="0">
                <a:solidFill>
                  <a:schemeClr val="tx1"/>
                </a:solidFill>
                <a:effectLst/>
                <a:latin typeface="+mn-lt"/>
                <a:ea typeface="+mn-ea"/>
                <a:cs typeface="+mn-cs"/>
              </a:rPr>
              <a:t> no native reading center;</a:t>
            </a:r>
            <a:r>
              <a:rPr lang="en-CA" sz="1200" b="0" i="0" u="none" strike="noStrike" kern="1200" dirty="0">
                <a:solidFill>
                  <a:schemeClr val="tx1"/>
                </a:solidFill>
                <a:effectLst/>
                <a:latin typeface="+mn-lt"/>
                <a:ea typeface="+mn-ea"/>
                <a:cs typeface="+mn-cs"/>
              </a:rPr>
              <a:t> it must actively repurpose existing visual and auditory circuits.</a:t>
            </a:r>
            <a:endParaRPr lang="en-CA" b="0" dirty="0">
              <a:effectLst/>
            </a:endParaRPr>
          </a:p>
          <a:p>
            <a:pPr rtl="0"/>
            <a:r>
              <a:rPr lang="en-CA" sz="1200" b="1" i="0" u="none" strike="noStrike" kern="1200" dirty="0">
                <a:solidFill>
                  <a:schemeClr val="tx1"/>
                </a:solidFill>
                <a:effectLst/>
                <a:latin typeface="+mn-lt"/>
                <a:ea typeface="+mn-ea"/>
                <a:cs typeface="+mn-cs"/>
              </a:rPr>
              <a:t>The Brain's Letterbox (VWFA)</a:t>
            </a:r>
            <a:r>
              <a:rPr lang="en-CA" sz="1200" b="0" i="0" u="none" strike="noStrike" kern="1200" dirty="0">
                <a:solidFill>
                  <a:schemeClr val="tx1"/>
                </a:solidFill>
                <a:effectLst/>
                <a:latin typeface="+mn-lt"/>
                <a:ea typeface="+mn-ea"/>
                <a:cs typeface="+mn-cs"/>
              </a:rPr>
              <a:t> is located in the left fusiform gyrus. Through literacy, this area is recycled to recognize abstract letter shapes instantly, turning visual inputs into language.</a:t>
            </a:r>
            <a:endParaRPr lang="en-CA" b="0" dirty="0">
              <a:effectLst/>
            </a:endParaRPr>
          </a:p>
          <a:p>
            <a:pPr rtl="0"/>
            <a:r>
              <a:rPr lang="en-CA" sz="1200" b="0" i="0" u="none" strike="noStrike" kern="1200" dirty="0">
                <a:solidFill>
                  <a:schemeClr val="tx1"/>
                </a:solidFill>
                <a:effectLst/>
                <a:latin typeface="+mn-lt"/>
                <a:ea typeface="+mn-ea"/>
                <a:cs typeface="+mn-cs"/>
              </a:rPr>
              <a:t>Highlight that environmental stimulation is a physical mutagen for white matter. Children with high book exposure show structural MRI evidence of increased myelination along the arcuate fasciculus, bridging Wernicke's and Broca's areas.</a:t>
            </a:r>
            <a:endParaRPr lang="en-CA" b="0" dirty="0">
              <a:effectLst/>
            </a:endParaRPr>
          </a:p>
          <a:p>
            <a:pPr rtl="0"/>
            <a:r>
              <a:rPr lang="en-CA" sz="1200" b="0" i="0" u="none" strike="noStrike" kern="1200" dirty="0">
                <a:solidFill>
                  <a:schemeClr val="tx1"/>
                </a:solidFill>
                <a:effectLst/>
                <a:latin typeface="+mn-lt"/>
                <a:ea typeface="+mn-ea"/>
                <a:cs typeface="+mn-cs"/>
              </a:rPr>
              <a:t>Consider asking this question to the group: </a:t>
            </a:r>
            <a:r>
              <a:rPr lang="en-CA" sz="1200" b="0" i="1" u="none" strike="noStrike" kern="1200" dirty="0">
                <a:solidFill>
                  <a:schemeClr val="tx1"/>
                </a:solidFill>
                <a:effectLst/>
                <a:latin typeface="+mn-lt"/>
                <a:ea typeface="+mn-ea"/>
                <a:cs typeface="+mn-cs"/>
              </a:rPr>
              <a:t>"How would you explain to a parent, using neuroscience, that reading to their infant physically changes the structural wiring of their child's brain?"</a:t>
            </a:r>
            <a:endParaRPr lang="en-CA" b="0" dirty="0">
              <a:effectLst/>
            </a:endParaRPr>
          </a:p>
          <a:p>
            <a:br>
              <a:rPr lang="en-CA" dirty="0"/>
            </a:br>
            <a:endParaRPr lang="en-CA" b="1" dirty="0"/>
          </a:p>
        </p:txBody>
      </p:sp>
      <p:sp>
        <p:nvSpPr>
          <p:cNvPr id="4" name="Slide Number Placeholder 3"/>
          <p:cNvSpPr>
            <a:spLocks noGrp="1"/>
          </p:cNvSpPr>
          <p:nvPr>
            <p:ph type="sldNum" sz="quarter" idx="5"/>
          </p:nvPr>
        </p:nvSpPr>
        <p:spPr/>
        <p:txBody>
          <a:bodyPr/>
          <a:lstStyle/>
          <a:p>
            <a:fld id="{73AF05C1-B627-7C4F-9DD9-F5F4D48E3474}" type="slidenum">
              <a:rPr lang="en-US" smtClean="0"/>
              <a:pPr/>
              <a:t>7</a:t>
            </a:fld>
            <a:endParaRPr lang="en-US"/>
          </a:p>
        </p:txBody>
      </p:sp>
    </p:spTree>
    <p:extLst>
      <p:ext uri="{BB962C8B-B14F-4D97-AF65-F5344CB8AC3E}">
        <p14:creationId xmlns:p14="http://schemas.microsoft.com/office/powerpoint/2010/main" val="30461008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68AF4-2A8B-CE59-42AC-F7FB78E536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AC2FDB-B943-94E2-8401-25B3E6749A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A99D8B-D9CC-479D-88EF-83021F9B13AD}"/>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Clarify that dyslexia is a distinct neurobiological learning difference,</a:t>
            </a:r>
            <a:r>
              <a:rPr lang="en-CA" sz="1200" b="1" i="0" u="none" strike="noStrike" kern="1200" dirty="0">
                <a:solidFill>
                  <a:schemeClr val="tx1"/>
                </a:solidFill>
                <a:effectLst/>
                <a:latin typeface="+mn-lt"/>
                <a:ea typeface="+mn-ea"/>
                <a:cs typeface="+mn-cs"/>
              </a:rPr>
              <a:t> not</a:t>
            </a:r>
            <a:r>
              <a:rPr lang="en-CA" sz="1200" b="0" i="0" u="none" strike="noStrike" kern="1200" dirty="0">
                <a:solidFill>
                  <a:schemeClr val="tx1"/>
                </a:solidFill>
                <a:effectLst/>
                <a:latin typeface="+mn-lt"/>
                <a:ea typeface="+mn-ea"/>
                <a:cs typeface="+mn-cs"/>
              </a:rPr>
              <a:t> a deficit in intelligence, effort, or vision. It is characterized by atypical neural architecture and functional under-activation.</a:t>
            </a:r>
            <a:endParaRPr lang="en-CA" b="0" dirty="0">
              <a:effectLst/>
            </a:endParaRPr>
          </a:p>
          <a:p>
            <a:pPr rtl="0"/>
            <a:r>
              <a:rPr lang="en-CA" sz="1200" b="0" i="0" u="none" strike="noStrike" kern="1200" dirty="0">
                <a:solidFill>
                  <a:schemeClr val="tx1"/>
                </a:solidFill>
                <a:effectLst/>
                <a:latin typeface="+mn-lt"/>
                <a:ea typeface="+mn-ea"/>
                <a:cs typeface="+mn-cs"/>
              </a:rPr>
              <a:t>Neuroimaging shows disrupted connectivity in the brain's left-hemisphere reading network, particularly under-activation in posterior regions like the temporoparietal cortex and the VWFA. </a:t>
            </a:r>
            <a:endParaRPr lang="en-CA" b="0" dirty="0">
              <a:effectLst/>
            </a:endParaRPr>
          </a:p>
          <a:p>
            <a:pPr rtl="0"/>
            <a:r>
              <a:rPr lang="en-CA" sz="1200" b="0" i="0" u="none" strike="noStrike" kern="1200" dirty="0">
                <a:solidFill>
                  <a:schemeClr val="tx1"/>
                </a:solidFill>
                <a:effectLst/>
                <a:latin typeface="+mn-lt"/>
                <a:ea typeface="+mn-ea"/>
                <a:cs typeface="+mn-cs"/>
              </a:rPr>
              <a:t>Emphasize that fMRIs show a distinct lack of activation in the left temporoparietal cortex and the VWFA. The "fast track" for automatic word recognition is structurally disrupted.</a:t>
            </a:r>
            <a:endParaRPr lang="en-CA" b="0" dirty="0">
              <a:effectLst/>
            </a:endParaRPr>
          </a:p>
          <a:p>
            <a:pPr rtl="0"/>
            <a:r>
              <a:rPr lang="en-CA" sz="1200" b="0" i="0" u="none" strike="noStrike" kern="1200" dirty="0">
                <a:solidFill>
                  <a:schemeClr val="tx1"/>
                </a:solidFill>
                <a:effectLst/>
                <a:latin typeface="+mn-lt"/>
                <a:ea typeface="+mn-ea"/>
                <a:cs typeface="+mn-cs"/>
              </a:rPr>
              <a:t>To circumvent these left-hemisphere deficits, individuals with dyslexia often show increased activation in the right hemisphere and the left frontal lobe (e.g., Broca’s area).</a:t>
            </a:r>
            <a:r>
              <a:rPr lang="en-CA" sz="1200" b="1" i="0" u="none" strike="noStrike" kern="1200" dirty="0">
                <a:solidFill>
                  <a:schemeClr val="tx1"/>
                </a:solidFill>
                <a:effectLst/>
                <a:latin typeface="+mn-lt"/>
                <a:ea typeface="+mn-ea"/>
                <a:cs typeface="+mn-cs"/>
              </a:rPr>
              <a:t> </a:t>
            </a:r>
            <a:endParaRPr lang="en-CA" b="0" dirty="0">
              <a:effectLst/>
            </a:endParaRPr>
          </a:p>
          <a:p>
            <a:br>
              <a:rPr lang="en-CA" b="0" dirty="0">
                <a:effectLst/>
              </a:rPr>
            </a:br>
            <a:endParaRPr lang="en-CA" b="0" dirty="0">
              <a:effectLst/>
            </a:endParaRPr>
          </a:p>
          <a:p>
            <a:pPr rtl="0"/>
            <a:r>
              <a:rPr lang="en-CA" sz="1200" b="0" i="0" u="none" strike="noStrike" kern="1200" dirty="0">
                <a:solidFill>
                  <a:schemeClr val="tx1"/>
                </a:solidFill>
                <a:effectLst/>
                <a:latin typeface="+mn-lt"/>
                <a:ea typeface="+mn-ea"/>
                <a:cs typeface="+mn-cs"/>
              </a:rPr>
              <a:t>Explain that individuals with dyslexia must resort to slow, exhausting compensatory pathways, using the right hemisphere and Broca's area to clumsily "muscle through" decoding.</a:t>
            </a:r>
            <a:endParaRPr lang="en-CA" b="0" dirty="0">
              <a:effectLst/>
            </a:endParaRPr>
          </a:p>
          <a:p>
            <a:pPr rtl="0"/>
            <a:r>
              <a:rPr lang="en-CA" sz="1200" b="0" i="0" u="none" strike="noStrike" kern="1200" dirty="0">
                <a:solidFill>
                  <a:schemeClr val="tx1"/>
                </a:solidFill>
                <a:effectLst/>
                <a:latin typeface="+mn-lt"/>
                <a:ea typeface="+mn-ea"/>
                <a:cs typeface="+mn-cs"/>
              </a:rPr>
              <a:t>Because the brain is highly plastic, evidence-based, structured literacy interventions can physically rewire these networks, strengthening neural pathways and improving reading fluency.</a:t>
            </a:r>
            <a:endParaRPr lang="en-CA" b="0" dirty="0">
              <a:effectLst/>
            </a:endParaRPr>
          </a:p>
          <a:p>
            <a:br>
              <a:rPr lang="en-CA" dirty="0"/>
            </a:br>
            <a:br>
              <a:rPr lang="en-CA" dirty="0"/>
            </a:br>
            <a:endParaRPr lang="en-CA" b="1" dirty="0"/>
          </a:p>
        </p:txBody>
      </p:sp>
      <p:sp>
        <p:nvSpPr>
          <p:cNvPr id="4" name="Slide Number Placeholder 3">
            <a:extLst>
              <a:ext uri="{FF2B5EF4-FFF2-40B4-BE49-F238E27FC236}">
                <a16:creationId xmlns:a16="http://schemas.microsoft.com/office/drawing/2014/main" id="{62A03D3B-324F-09C1-42F5-CF2CFBBB73A9}"/>
              </a:ext>
            </a:extLst>
          </p:cNvPr>
          <p:cNvSpPr>
            <a:spLocks noGrp="1"/>
          </p:cNvSpPr>
          <p:nvPr>
            <p:ph type="sldNum" sz="quarter" idx="5"/>
          </p:nvPr>
        </p:nvSpPr>
        <p:spPr/>
        <p:txBody>
          <a:bodyPr/>
          <a:lstStyle/>
          <a:p>
            <a:fld id="{73AF05C1-B627-7C4F-9DD9-F5F4D48E3474}" type="slidenum">
              <a:rPr lang="en-US" smtClean="0"/>
              <a:pPr/>
              <a:t>8</a:t>
            </a:fld>
            <a:endParaRPr lang="en-US"/>
          </a:p>
        </p:txBody>
      </p:sp>
    </p:spTree>
    <p:extLst>
      <p:ext uri="{BB962C8B-B14F-4D97-AF65-F5344CB8AC3E}">
        <p14:creationId xmlns:p14="http://schemas.microsoft.com/office/powerpoint/2010/main" val="15643928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cs typeface="Calibri" panose="020F0502020204030204"/>
            </a:endParaRPr>
          </a:p>
        </p:txBody>
      </p:sp>
      <p:sp>
        <p:nvSpPr>
          <p:cNvPr id="4" name="Slide Number Placeholder 3"/>
          <p:cNvSpPr>
            <a:spLocks noGrp="1"/>
          </p:cNvSpPr>
          <p:nvPr>
            <p:ph type="sldNum" sz="quarter" idx="5"/>
          </p:nvPr>
        </p:nvSpPr>
        <p:spPr/>
        <p:txBody>
          <a:bodyPr/>
          <a:lstStyle/>
          <a:p>
            <a:fld id="{73AF05C1-B627-7C4F-9DD9-F5F4D48E3474}" type="slidenum">
              <a:rPr lang="en-US" smtClean="0"/>
              <a:pPr/>
              <a:t>9</a:t>
            </a:fld>
            <a:endParaRPr lang="en-US"/>
          </a:p>
        </p:txBody>
      </p:sp>
    </p:spTree>
    <p:extLst>
      <p:ext uri="{BB962C8B-B14F-4D97-AF65-F5344CB8AC3E}">
        <p14:creationId xmlns:p14="http://schemas.microsoft.com/office/powerpoint/2010/main" val="3691825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E6111-4A11-2337-68FD-9ECE00A7BF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ED1F54-FEAF-1519-7BCB-B35A7E0928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CED6F5-0E60-54A5-C975-B1AB9C0D4D0F}"/>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This is often described as “serve-and-return.”</a:t>
            </a:r>
            <a:endParaRPr lang="en-CA" b="0" dirty="0">
              <a:effectLst/>
            </a:endParaRPr>
          </a:p>
          <a:p>
            <a:pPr rtl="0"/>
            <a:r>
              <a:rPr lang="en-CA" sz="1200" b="0" i="0" u="none" strike="noStrike" kern="1200" dirty="0">
                <a:solidFill>
                  <a:schemeClr val="tx1"/>
                </a:solidFill>
                <a:effectLst/>
                <a:latin typeface="+mn-lt"/>
                <a:ea typeface="+mn-ea"/>
                <a:cs typeface="+mn-cs"/>
              </a:rPr>
              <a:t>The child initiates a “serve” through a sound, look, gesture, or word. A responsive adult “returns” the interaction by noticing, naming, imitating, expanding, or responding.</a:t>
            </a:r>
            <a:endParaRPr lang="en-CA" b="0" dirty="0">
              <a:effectLst/>
            </a:endParaRPr>
          </a:p>
          <a:p>
            <a:pPr rtl="0"/>
            <a:r>
              <a:rPr lang="en-CA" sz="1200" b="0" i="0" u="none" strike="noStrike" kern="1200" dirty="0">
                <a:solidFill>
                  <a:schemeClr val="tx1"/>
                </a:solidFill>
                <a:effectLst/>
                <a:latin typeface="+mn-lt"/>
                <a:ea typeface="+mn-ea"/>
                <a:cs typeface="+mn-cs"/>
              </a:rPr>
              <a:t>Books are useful because they create frequent opportunities for:</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Joint attention.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Pointing.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Naming.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Turn-taking.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Prediction.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Emotional connection.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Repetition.</a:t>
            </a:r>
          </a:p>
          <a:p>
            <a:pPr rtl="0"/>
            <a:r>
              <a:rPr lang="en-CA" sz="1200" b="0" i="0" u="none" strike="noStrike" kern="1200" dirty="0">
                <a:solidFill>
                  <a:schemeClr val="tx1"/>
                </a:solidFill>
                <a:effectLst/>
                <a:latin typeface="+mn-lt"/>
                <a:ea typeface="+mn-ea"/>
                <a:cs typeface="+mn-cs"/>
              </a:rPr>
              <a:t>However, books are not the only way to create these exchanges. Songs, family stories, daily conversation, rhymes, and oral traditions are also valuable. These must be included when assessing literacy exposure in a household. </a:t>
            </a:r>
            <a:endParaRPr lang="en-CA" b="0" dirty="0">
              <a:effectLst/>
            </a:endParaRPr>
          </a:p>
          <a:p>
            <a:br>
              <a:rPr lang="en-CA" dirty="0"/>
            </a:br>
            <a:endParaRPr lang="en-CA" dirty="0">
              <a:cs typeface="Calibri" panose="020F0502020204030204"/>
            </a:endParaRPr>
          </a:p>
        </p:txBody>
      </p:sp>
      <p:sp>
        <p:nvSpPr>
          <p:cNvPr id="4" name="Slide Number Placeholder 3">
            <a:extLst>
              <a:ext uri="{FF2B5EF4-FFF2-40B4-BE49-F238E27FC236}">
                <a16:creationId xmlns:a16="http://schemas.microsoft.com/office/drawing/2014/main" id="{4E8CD689-F176-0F16-5250-DBFE998726A6}"/>
              </a:ext>
            </a:extLst>
          </p:cNvPr>
          <p:cNvSpPr>
            <a:spLocks noGrp="1"/>
          </p:cNvSpPr>
          <p:nvPr>
            <p:ph type="sldNum" sz="quarter" idx="5"/>
          </p:nvPr>
        </p:nvSpPr>
        <p:spPr/>
        <p:txBody>
          <a:bodyPr/>
          <a:lstStyle/>
          <a:p>
            <a:fld id="{73AF05C1-B627-7C4F-9DD9-F5F4D48E3474}" type="slidenum">
              <a:rPr lang="en-US" smtClean="0"/>
              <a:pPr/>
              <a:t>10</a:t>
            </a:fld>
            <a:endParaRPr lang="en-US"/>
          </a:p>
        </p:txBody>
      </p:sp>
    </p:spTree>
    <p:extLst>
      <p:ext uri="{BB962C8B-B14F-4D97-AF65-F5344CB8AC3E}">
        <p14:creationId xmlns:p14="http://schemas.microsoft.com/office/powerpoint/2010/main" val="21445353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BD0E8-3160-3004-BA3B-57690A9104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DD581E-73B5-154C-67DA-DD3D29FFDD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BF4894-9BBC-8CF6-D56A-4436F42D960D}"/>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Many caregivers believe they are “doing it wrong” if the child does not sit quietly or if they cannot finish every page.</a:t>
            </a:r>
            <a:endParaRPr lang="en-CA" b="0" dirty="0">
              <a:effectLst/>
            </a:endParaRPr>
          </a:p>
          <a:p>
            <a:pPr rtl="0"/>
            <a:r>
              <a:rPr lang="en-CA" sz="1200" b="0" i="0" u="none" strike="noStrike" kern="1200" dirty="0">
                <a:solidFill>
                  <a:schemeClr val="tx1"/>
                </a:solidFill>
                <a:effectLst/>
                <a:latin typeface="+mn-lt"/>
                <a:ea typeface="+mn-ea"/>
                <a:cs typeface="+mn-cs"/>
              </a:rPr>
              <a:t>Clarify that developmentally appropriate shared reading is flexible and interactive.</a:t>
            </a:r>
            <a:endParaRPr lang="en-CA" b="0" dirty="0">
              <a:effectLst/>
            </a:endParaRPr>
          </a:p>
          <a:p>
            <a:pPr rtl="0"/>
            <a:r>
              <a:rPr lang="en-CA" sz="1200" b="0" i="0" u="none" strike="noStrike" kern="1200" dirty="0">
                <a:solidFill>
                  <a:schemeClr val="tx1"/>
                </a:solidFill>
                <a:effectLst/>
                <a:latin typeface="+mn-lt"/>
                <a:ea typeface="+mn-ea"/>
                <a:cs typeface="+mn-cs"/>
              </a:rPr>
              <a:t>An infant may chew a board book. A toddler may turn several pages at once. A preschooler may interrupt repeatedly or tell a different story from the pictures. These behaviours can all be part of healthy engagement.</a:t>
            </a:r>
            <a:endParaRPr lang="en-CA" b="0" dirty="0">
              <a:effectLst/>
            </a:endParaRPr>
          </a:p>
          <a:p>
            <a:pPr rtl="0"/>
            <a:r>
              <a:rPr lang="en-CA" sz="1200" b="0" i="0" u="none" strike="noStrike" kern="1200" dirty="0">
                <a:solidFill>
                  <a:schemeClr val="tx1"/>
                </a:solidFill>
                <a:effectLst/>
                <a:latin typeface="+mn-lt"/>
                <a:ea typeface="+mn-ea"/>
                <a:cs typeface="+mn-cs"/>
              </a:rPr>
              <a:t>The clinician’s job is to help caregivers recognize and enjoy what the child can do now.</a:t>
            </a:r>
            <a:endParaRPr lang="en-CA" b="0" dirty="0">
              <a:effectLst/>
            </a:endParaRPr>
          </a:p>
          <a:p>
            <a:br>
              <a:rPr lang="en-CA" dirty="0"/>
            </a:br>
            <a:endParaRPr lang="en-CA" dirty="0">
              <a:cs typeface="Calibri" panose="020F0502020204030204"/>
            </a:endParaRPr>
          </a:p>
        </p:txBody>
      </p:sp>
      <p:sp>
        <p:nvSpPr>
          <p:cNvPr id="4" name="Slide Number Placeholder 3">
            <a:extLst>
              <a:ext uri="{FF2B5EF4-FFF2-40B4-BE49-F238E27FC236}">
                <a16:creationId xmlns:a16="http://schemas.microsoft.com/office/drawing/2014/main" id="{410F3923-016C-FF61-EB57-329253ADE46C}"/>
              </a:ext>
            </a:extLst>
          </p:cNvPr>
          <p:cNvSpPr>
            <a:spLocks noGrp="1"/>
          </p:cNvSpPr>
          <p:nvPr>
            <p:ph type="sldNum" sz="quarter" idx="5"/>
          </p:nvPr>
        </p:nvSpPr>
        <p:spPr/>
        <p:txBody>
          <a:bodyPr/>
          <a:lstStyle/>
          <a:p>
            <a:fld id="{73AF05C1-B627-7C4F-9DD9-F5F4D48E3474}" type="slidenum">
              <a:rPr lang="en-US" smtClean="0"/>
              <a:pPr/>
              <a:t>11</a:t>
            </a:fld>
            <a:endParaRPr lang="en-US"/>
          </a:p>
        </p:txBody>
      </p:sp>
    </p:spTree>
    <p:extLst>
      <p:ext uri="{BB962C8B-B14F-4D97-AF65-F5344CB8AC3E}">
        <p14:creationId xmlns:p14="http://schemas.microsoft.com/office/powerpoint/2010/main" val="17132370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B619C-AE9B-B20E-38E9-D25FA4566F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D5BE54-101C-9A22-9655-6430E2FDFA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E1642F-02C1-15B6-01DC-277ED712ACAF}"/>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Reframe the act of a parent holding a child and reading a book. This is not just an academic exercise; it is an active down-regulator of the neuroendocrine stress axis. It is a biological buffer that neutralizes toxic stress via relational health.</a:t>
            </a:r>
            <a:endParaRPr lang="en-CA" b="1" dirty="0">
              <a:effectLst/>
            </a:endParaRPr>
          </a:p>
          <a:p>
            <a:pPr rtl="0"/>
            <a:r>
              <a:rPr lang="en-CA" sz="1200" b="0" i="0" u="none" strike="noStrike" kern="1200" dirty="0">
                <a:solidFill>
                  <a:schemeClr val="tx1"/>
                </a:solidFill>
                <a:effectLst/>
                <a:latin typeface="+mn-lt"/>
                <a:ea typeface="+mn-ea"/>
                <a:cs typeface="+mn-cs"/>
              </a:rPr>
              <a:t>Consider posing these prompts to the group: </a:t>
            </a:r>
            <a:r>
              <a:rPr lang="en-CA" sz="1200" b="0" i="1" u="none" strike="noStrike" kern="1200" dirty="0">
                <a:solidFill>
                  <a:schemeClr val="tx1"/>
                </a:solidFill>
                <a:effectLst/>
                <a:latin typeface="+mn-lt"/>
                <a:ea typeface="+mn-ea"/>
                <a:cs typeface="+mn-cs"/>
              </a:rPr>
              <a:t>"Think of a book as a medical device. How does a regular shared-reading routine physically shield a child's neuroendocrine system from toxic stress?”</a:t>
            </a:r>
            <a:endParaRPr lang="en-CA" b="0" dirty="0">
              <a:effectLst/>
            </a:endParaRPr>
          </a:p>
          <a:p>
            <a:br>
              <a:rPr lang="en-CA" dirty="0"/>
            </a:br>
            <a:br>
              <a:rPr lang="en-CA" dirty="0"/>
            </a:br>
            <a:endParaRPr lang="en-CA" dirty="0">
              <a:cs typeface="Calibri" panose="020F0502020204030204"/>
            </a:endParaRPr>
          </a:p>
        </p:txBody>
      </p:sp>
      <p:sp>
        <p:nvSpPr>
          <p:cNvPr id="4" name="Slide Number Placeholder 3">
            <a:extLst>
              <a:ext uri="{FF2B5EF4-FFF2-40B4-BE49-F238E27FC236}">
                <a16:creationId xmlns:a16="http://schemas.microsoft.com/office/drawing/2014/main" id="{99E51190-2033-F3C4-1C76-F331D190EA49}"/>
              </a:ext>
            </a:extLst>
          </p:cNvPr>
          <p:cNvSpPr>
            <a:spLocks noGrp="1"/>
          </p:cNvSpPr>
          <p:nvPr>
            <p:ph type="sldNum" sz="quarter" idx="5"/>
          </p:nvPr>
        </p:nvSpPr>
        <p:spPr/>
        <p:txBody>
          <a:bodyPr/>
          <a:lstStyle/>
          <a:p>
            <a:fld id="{73AF05C1-B627-7C4F-9DD9-F5F4D48E3474}" type="slidenum">
              <a:rPr lang="en-US" smtClean="0"/>
              <a:pPr/>
              <a:t>12</a:t>
            </a:fld>
            <a:endParaRPr lang="en-US"/>
          </a:p>
        </p:txBody>
      </p:sp>
    </p:spTree>
    <p:extLst>
      <p:ext uri="{BB962C8B-B14F-4D97-AF65-F5344CB8AC3E}">
        <p14:creationId xmlns:p14="http://schemas.microsoft.com/office/powerpoint/2010/main" val="20365299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9B80A-7758-0994-6084-0461BACA9E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964FEA-5478-2F67-4379-253FC97F5E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EA5F47-4991-C7E7-88AE-4233BE46F111}"/>
              </a:ext>
            </a:extLst>
          </p:cNvPr>
          <p:cNvSpPr>
            <a:spLocks noGrp="1"/>
          </p:cNvSpPr>
          <p:nvPr>
            <p:ph type="body" idx="1"/>
          </p:nvPr>
        </p:nvSpPr>
        <p:spPr/>
        <p:txBody>
          <a:bodyPr/>
          <a:lstStyle/>
          <a:p>
            <a:br>
              <a:rPr lang="en-CA" dirty="0"/>
            </a:br>
            <a:br>
              <a:rPr lang="en-CA" dirty="0"/>
            </a:br>
            <a:endParaRPr lang="en-CA" dirty="0">
              <a:cs typeface="Calibri" panose="020F0502020204030204"/>
            </a:endParaRPr>
          </a:p>
        </p:txBody>
      </p:sp>
      <p:sp>
        <p:nvSpPr>
          <p:cNvPr id="4" name="Slide Number Placeholder 3">
            <a:extLst>
              <a:ext uri="{FF2B5EF4-FFF2-40B4-BE49-F238E27FC236}">
                <a16:creationId xmlns:a16="http://schemas.microsoft.com/office/drawing/2014/main" id="{675EB27B-6093-7EA0-5FA0-EEB36E9408DE}"/>
              </a:ext>
            </a:extLst>
          </p:cNvPr>
          <p:cNvSpPr>
            <a:spLocks noGrp="1"/>
          </p:cNvSpPr>
          <p:nvPr>
            <p:ph type="sldNum" sz="quarter" idx="5"/>
          </p:nvPr>
        </p:nvSpPr>
        <p:spPr/>
        <p:txBody>
          <a:bodyPr/>
          <a:lstStyle/>
          <a:p>
            <a:fld id="{73AF05C1-B627-7C4F-9DD9-F5F4D48E3474}" type="slidenum">
              <a:rPr lang="en-US" smtClean="0"/>
              <a:pPr/>
              <a:t>13</a:t>
            </a:fld>
            <a:endParaRPr lang="en-US"/>
          </a:p>
        </p:txBody>
      </p:sp>
    </p:spTree>
    <p:extLst>
      <p:ext uri="{BB962C8B-B14F-4D97-AF65-F5344CB8AC3E}">
        <p14:creationId xmlns:p14="http://schemas.microsoft.com/office/powerpoint/2010/main" val="41539544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C1342-3D63-CC53-8956-BCEA1906C3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ACAE88-1FC7-C046-70F9-9E416828D2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18B22C-A70F-9655-2DA7-C7DE75A35A59}"/>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Literacy affects how people understand health information, communicate with services, complete forms, interpret medication instructions, and navigate healthcare systems.</a:t>
            </a:r>
            <a:endParaRPr lang="en-CA" b="0" dirty="0">
              <a:effectLst/>
            </a:endParaRPr>
          </a:p>
          <a:p>
            <a:pPr rtl="0"/>
            <a:r>
              <a:rPr lang="en-CA" sz="1200" b="0" i="0" u="none" strike="noStrike" kern="1200" dirty="0">
                <a:solidFill>
                  <a:schemeClr val="tx1"/>
                </a:solidFill>
                <a:effectLst/>
                <a:latin typeface="+mn-lt"/>
                <a:ea typeface="+mn-ea"/>
                <a:cs typeface="+mn-cs"/>
              </a:rPr>
              <a:t>These relationships are not deterministic. Literacy does not operate independently of poverty, racism, disability, access to education, housing, migration, or other social determinants.</a:t>
            </a:r>
            <a:endParaRPr lang="en-CA" b="0" dirty="0">
              <a:effectLst/>
            </a:endParaRPr>
          </a:p>
          <a:p>
            <a:pPr rtl="0"/>
            <a:r>
              <a:rPr lang="en-CA" sz="1200" b="0" i="0" u="none" strike="noStrike" kern="1200" dirty="0">
                <a:solidFill>
                  <a:schemeClr val="tx1"/>
                </a:solidFill>
                <a:effectLst/>
                <a:latin typeface="+mn-lt"/>
                <a:ea typeface="+mn-ea"/>
                <a:cs typeface="+mn-cs"/>
              </a:rPr>
              <a:t>The clinical message is not that individual families must read their way out of structural inequity.</a:t>
            </a:r>
            <a:endParaRPr lang="en-CA" b="0" dirty="0">
              <a:effectLst/>
            </a:endParaRPr>
          </a:p>
          <a:p>
            <a:pPr rtl="0"/>
            <a:r>
              <a:rPr lang="en-CA" sz="1200" b="0" i="0" u="none" strike="noStrike" kern="1200" dirty="0">
                <a:solidFill>
                  <a:schemeClr val="tx1"/>
                </a:solidFill>
                <a:effectLst/>
                <a:latin typeface="+mn-lt"/>
                <a:ea typeface="+mn-ea"/>
                <a:cs typeface="+mn-cs"/>
              </a:rPr>
              <a:t>The message is that literacy is one modifiable and meaningful component of healthy development, while healthcare systems must also address structural barriers.</a:t>
            </a:r>
            <a:endParaRPr lang="en-CA" b="0" dirty="0">
              <a:effectLst/>
            </a:endParaRPr>
          </a:p>
          <a:p>
            <a:br>
              <a:rPr lang="en-CA" dirty="0"/>
            </a:br>
            <a:endParaRPr lang="en-CA" dirty="0">
              <a:cs typeface="Calibri" panose="020F0502020204030204"/>
            </a:endParaRPr>
          </a:p>
        </p:txBody>
      </p:sp>
      <p:sp>
        <p:nvSpPr>
          <p:cNvPr id="4" name="Slide Number Placeholder 3">
            <a:extLst>
              <a:ext uri="{FF2B5EF4-FFF2-40B4-BE49-F238E27FC236}">
                <a16:creationId xmlns:a16="http://schemas.microsoft.com/office/drawing/2014/main" id="{8D432E43-89E1-EC1B-D0B2-3937FA622556}"/>
              </a:ext>
            </a:extLst>
          </p:cNvPr>
          <p:cNvSpPr>
            <a:spLocks noGrp="1"/>
          </p:cNvSpPr>
          <p:nvPr>
            <p:ph type="sldNum" sz="quarter" idx="5"/>
          </p:nvPr>
        </p:nvSpPr>
        <p:spPr/>
        <p:txBody>
          <a:bodyPr/>
          <a:lstStyle/>
          <a:p>
            <a:fld id="{73AF05C1-B627-7C4F-9DD9-F5F4D48E3474}" type="slidenum">
              <a:rPr lang="en-US" smtClean="0"/>
              <a:pPr/>
              <a:t>14</a:t>
            </a:fld>
            <a:endParaRPr lang="en-US"/>
          </a:p>
        </p:txBody>
      </p:sp>
    </p:spTree>
    <p:extLst>
      <p:ext uri="{BB962C8B-B14F-4D97-AF65-F5344CB8AC3E}">
        <p14:creationId xmlns:p14="http://schemas.microsoft.com/office/powerpoint/2010/main" val="19540005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EFCB4-06E2-DA43-86D1-6BADCD2163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76924E-8C5E-9E71-C050-52CD1EA1DC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C2F63B-863C-BF0C-FA98-20AB15EFB158}"/>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Emphasize that early literacy skills are a more powerful statistical predictor of a child’s lifelong adult health than their future adult income or job status.</a:t>
            </a:r>
            <a:endParaRPr lang="en-CA" b="0" dirty="0">
              <a:effectLst/>
            </a:endParaRPr>
          </a:p>
          <a:p>
            <a:pPr rtl="0"/>
            <a:r>
              <a:rPr lang="en-CA" sz="1200" b="0" i="0" u="none" strike="noStrike" kern="1200" dirty="0">
                <a:solidFill>
                  <a:schemeClr val="tx1"/>
                </a:solidFill>
                <a:effectLst/>
                <a:latin typeface="+mn-lt"/>
                <a:ea typeface="+mn-ea"/>
                <a:cs typeface="+mn-cs"/>
              </a:rPr>
              <a:t>Parents with low literacy skills frequently pass down language inequities to their toddlers, locking systemic healthcare barriers into place before the child ever sets foot in a classroom.</a:t>
            </a:r>
            <a:endParaRPr lang="en-CA" b="0" dirty="0">
              <a:effectLst/>
            </a:endParaRPr>
          </a:p>
          <a:p>
            <a:pPr rtl="0"/>
            <a:r>
              <a:rPr lang="en-CA" sz="1200" b="0" i="0" u="none" strike="noStrike" kern="1200" dirty="0">
                <a:solidFill>
                  <a:schemeClr val="tx1"/>
                </a:solidFill>
                <a:effectLst/>
                <a:latin typeface="+mn-lt"/>
                <a:ea typeface="+mn-ea"/>
                <a:cs typeface="+mn-cs"/>
              </a:rPr>
              <a:t>You may consider this discussion prompt: “</a:t>
            </a:r>
            <a:r>
              <a:rPr lang="en-CA" sz="1200" b="0" i="1" u="none" strike="noStrike" kern="1200" dirty="0">
                <a:solidFill>
                  <a:schemeClr val="tx1"/>
                </a:solidFill>
                <a:effectLst/>
                <a:latin typeface="+mn-lt"/>
                <a:ea typeface="+mn-ea"/>
                <a:cs typeface="+mn-cs"/>
              </a:rPr>
              <a:t>if early literacy is a more powerful predictor of health than adult income, why do we spend almost no time discussing and screening for literacy gaps during clinical encounters?”</a:t>
            </a:r>
            <a:endParaRPr lang="en-CA" b="0" dirty="0">
              <a:effectLst/>
            </a:endParaRPr>
          </a:p>
          <a:p>
            <a:br>
              <a:rPr lang="en-CA" dirty="0"/>
            </a:br>
            <a:br>
              <a:rPr lang="en-CA" dirty="0"/>
            </a:br>
            <a:endParaRPr lang="en-CA" dirty="0">
              <a:cs typeface="Calibri" panose="020F0502020204030204"/>
            </a:endParaRPr>
          </a:p>
        </p:txBody>
      </p:sp>
      <p:sp>
        <p:nvSpPr>
          <p:cNvPr id="4" name="Slide Number Placeholder 3">
            <a:extLst>
              <a:ext uri="{FF2B5EF4-FFF2-40B4-BE49-F238E27FC236}">
                <a16:creationId xmlns:a16="http://schemas.microsoft.com/office/drawing/2014/main" id="{F6B98CF6-5AE6-D840-8661-42C5EE379D91}"/>
              </a:ext>
            </a:extLst>
          </p:cNvPr>
          <p:cNvSpPr>
            <a:spLocks noGrp="1"/>
          </p:cNvSpPr>
          <p:nvPr>
            <p:ph type="sldNum" sz="quarter" idx="5"/>
          </p:nvPr>
        </p:nvSpPr>
        <p:spPr/>
        <p:txBody>
          <a:bodyPr/>
          <a:lstStyle/>
          <a:p>
            <a:fld id="{73AF05C1-B627-7C4F-9DD9-F5F4D48E3474}" type="slidenum">
              <a:rPr lang="en-US" smtClean="0"/>
              <a:pPr/>
              <a:t>15</a:t>
            </a:fld>
            <a:endParaRPr lang="en-US"/>
          </a:p>
        </p:txBody>
      </p:sp>
    </p:spTree>
    <p:extLst>
      <p:ext uri="{BB962C8B-B14F-4D97-AF65-F5344CB8AC3E}">
        <p14:creationId xmlns:p14="http://schemas.microsoft.com/office/powerpoint/2010/main" val="9446291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AB9E6-B8BC-2E4A-D3A9-9FDECF01F8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3BF8CF-2E32-1C94-D674-183500D1F3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E00836-2FF0-6A4E-C6D8-E270ED53BBC8}"/>
              </a:ext>
            </a:extLst>
          </p:cNvPr>
          <p:cNvSpPr>
            <a:spLocks noGrp="1"/>
          </p:cNvSpPr>
          <p:nvPr>
            <p:ph type="body" idx="1"/>
          </p:nvPr>
        </p:nvSpPr>
        <p:spPr/>
        <p:txBody>
          <a:bodyPr/>
          <a:lstStyle/>
          <a:p>
            <a:pPr rtl="0"/>
            <a:r>
              <a:rPr lang="en-CA" sz="1200" b="1" i="0" u="none" strike="noStrike" kern="1200" dirty="0">
                <a:solidFill>
                  <a:schemeClr val="tx1"/>
                </a:solidFill>
                <a:effectLst/>
                <a:latin typeface="+mn-lt"/>
                <a:ea typeface="+mn-ea"/>
                <a:cs typeface="+mn-cs"/>
              </a:rPr>
              <a:t>60% of Canadian adults </a:t>
            </a:r>
            <a:r>
              <a:rPr lang="en-CA" sz="1200" b="0" i="0" u="none" strike="noStrike" kern="1200" dirty="0">
                <a:solidFill>
                  <a:schemeClr val="tx1"/>
                </a:solidFill>
                <a:effectLst/>
                <a:latin typeface="+mn-lt"/>
                <a:ea typeface="+mn-ea"/>
                <a:cs typeface="+mn-cs"/>
              </a:rPr>
              <a:t>cannot reliably interpret prescription labels, follow vaccine schedules, or navigate chronic disease management. </a:t>
            </a:r>
            <a:endParaRPr lang="en-CA" b="0" dirty="0">
              <a:effectLst/>
            </a:endParaRPr>
          </a:p>
          <a:p>
            <a:br>
              <a:rPr lang="en-CA" b="0" dirty="0">
                <a:effectLst/>
              </a:rPr>
            </a:br>
            <a:endParaRPr lang="en-CA" b="0" dirty="0">
              <a:effectLst/>
            </a:endParaRPr>
          </a:p>
          <a:p>
            <a:pPr rtl="0"/>
            <a:r>
              <a:rPr lang="en-CA" sz="1200" b="0" i="0" u="none" strike="noStrike" kern="1200" dirty="0">
                <a:solidFill>
                  <a:schemeClr val="tx1"/>
                </a:solidFill>
                <a:effectLst/>
                <a:latin typeface="+mn-lt"/>
                <a:ea typeface="+mn-ea"/>
                <a:cs typeface="+mn-cs"/>
              </a:rPr>
              <a:t>Low health literacy directly causes increased emergency department utilization, longer hospital stays, and poor self-management of acute conditions.</a:t>
            </a:r>
            <a:endParaRPr lang="en-CA" b="0" dirty="0">
              <a:effectLst/>
            </a:endParaRPr>
          </a:p>
          <a:p>
            <a:br>
              <a:rPr lang="en-CA" b="0" dirty="0">
                <a:effectLst/>
              </a:rPr>
            </a:br>
            <a:endParaRPr lang="en-CA" b="0" dirty="0">
              <a:effectLst/>
            </a:endParaRPr>
          </a:p>
          <a:p>
            <a:pPr rtl="0"/>
            <a:r>
              <a:rPr lang="en-CA" sz="1200" b="0" i="0" u="none" strike="noStrike" kern="1200" dirty="0">
                <a:solidFill>
                  <a:schemeClr val="tx1"/>
                </a:solidFill>
                <a:effectLst/>
                <a:latin typeface="+mn-lt"/>
                <a:ea typeface="+mn-ea"/>
                <a:cs typeface="+mn-cs"/>
              </a:rPr>
              <a:t>Systemic literacy gaps cost the Canadian healthcare grid an estimated </a:t>
            </a:r>
            <a:r>
              <a:rPr lang="en-CA" sz="1200" b="1" i="0" u="none" strike="noStrike" kern="1200" dirty="0">
                <a:solidFill>
                  <a:schemeClr val="tx1"/>
                </a:solidFill>
                <a:effectLst/>
                <a:latin typeface="+mn-lt"/>
                <a:ea typeface="+mn-ea"/>
                <a:cs typeface="+mn-cs"/>
              </a:rPr>
              <a:t>$8 billion annually</a:t>
            </a:r>
            <a:r>
              <a:rPr lang="en-CA" sz="1200" b="0" i="0" u="none" strike="noStrike" kern="1200" dirty="0">
                <a:solidFill>
                  <a:schemeClr val="tx1"/>
                </a:solidFill>
                <a:effectLst/>
                <a:latin typeface="+mn-lt"/>
                <a:ea typeface="+mn-ea"/>
                <a:cs typeface="+mn-cs"/>
              </a:rPr>
              <a:t> in preventable, excess administrative and operational costs.</a:t>
            </a:r>
            <a:endParaRPr lang="en-CA" b="0" dirty="0">
              <a:effectLst/>
            </a:endParaRPr>
          </a:p>
          <a:p>
            <a:pPr rtl="0"/>
            <a:r>
              <a:rPr lang="en-CA" sz="1200" b="0" i="0" u="none" strike="noStrike" kern="1200" dirty="0">
                <a:solidFill>
                  <a:schemeClr val="tx1"/>
                </a:solidFill>
                <a:effectLst/>
                <a:latin typeface="+mn-lt"/>
                <a:ea typeface="+mn-ea"/>
                <a:cs typeface="+mn-cs"/>
              </a:rPr>
              <a:t>Consider this discussion prompt: </a:t>
            </a:r>
            <a:r>
              <a:rPr lang="en-CA" sz="1200" b="0" i="1" u="none" strike="noStrike" kern="1200" dirty="0">
                <a:solidFill>
                  <a:schemeClr val="tx1"/>
                </a:solidFill>
                <a:effectLst/>
                <a:latin typeface="+mn-lt"/>
                <a:ea typeface="+mn-ea"/>
                <a:cs typeface="+mn-cs"/>
              </a:rPr>
              <a:t>"Picture a patient who reads at a Grade 4 level leaving the hospital with a complex post-op care plan and four new medications. Are we setting them up for success?”</a:t>
            </a:r>
            <a:br>
              <a:rPr lang="en-CA" dirty="0"/>
            </a:br>
            <a:br>
              <a:rPr lang="en-CA" dirty="0"/>
            </a:br>
            <a:endParaRPr lang="en-CA" dirty="0">
              <a:cs typeface="Calibri" panose="020F0502020204030204"/>
            </a:endParaRPr>
          </a:p>
        </p:txBody>
      </p:sp>
      <p:sp>
        <p:nvSpPr>
          <p:cNvPr id="4" name="Slide Number Placeholder 3">
            <a:extLst>
              <a:ext uri="{FF2B5EF4-FFF2-40B4-BE49-F238E27FC236}">
                <a16:creationId xmlns:a16="http://schemas.microsoft.com/office/drawing/2014/main" id="{F97B4DEB-663D-C5E9-C521-FAF0FEFD84CC}"/>
              </a:ext>
            </a:extLst>
          </p:cNvPr>
          <p:cNvSpPr>
            <a:spLocks noGrp="1"/>
          </p:cNvSpPr>
          <p:nvPr>
            <p:ph type="sldNum" sz="quarter" idx="5"/>
          </p:nvPr>
        </p:nvSpPr>
        <p:spPr/>
        <p:txBody>
          <a:bodyPr/>
          <a:lstStyle/>
          <a:p>
            <a:fld id="{73AF05C1-B627-7C4F-9DD9-F5F4D48E3474}" type="slidenum">
              <a:rPr lang="en-US" smtClean="0"/>
              <a:pPr/>
              <a:t>16</a:t>
            </a:fld>
            <a:endParaRPr lang="en-US"/>
          </a:p>
        </p:txBody>
      </p:sp>
    </p:spTree>
    <p:extLst>
      <p:ext uri="{BB962C8B-B14F-4D97-AF65-F5344CB8AC3E}">
        <p14:creationId xmlns:p14="http://schemas.microsoft.com/office/powerpoint/2010/main" val="14529746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6DD23-2D8F-7597-C9EC-4A5E07731B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F7A6BC-E178-4FD1-FD04-0929986946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D6485F-6953-4F09-58E9-A67AD802BD91}"/>
              </a:ext>
            </a:extLst>
          </p:cNvPr>
          <p:cNvSpPr>
            <a:spLocks noGrp="1"/>
          </p:cNvSpPr>
          <p:nvPr>
            <p:ph type="body" idx="1"/>
          </p:nvPr>
        </p:nvSpPr>
        <p:spPr/>
        <p:txBody>
          <a:bodyPr/>
          <a:lstStyle/>
          <a:p>
            <a:pPr rtl="0"/>
            <a:br>
              <a:rPr lang="en-CA" dirty="0"/>
            </a:br>
            <a:endParaRPr lang="en-CA" dirty="0">
              <a:cs typeface="Calibri" panose="020F0502020204030204"/>
            </a:endParaRPr>
          </a:p>
        </p:txBody>
      </p:sp>
      <p:sp>
        <p:nvSpPr>
          <p:cNvPr id="4" name="Slide Number Placeholder 3">
            <a:extLst>
              <a:ext uri="{FF2B5EF4-FFF2-40B4-BE49-F238E27FC236}">
                <a16:creationId xmlns:a16="http://schemas.microsoft.com/office/drawing/2014/main" id="{DD276C00-812E-B019-F067-DCBD3FEA5BFD}"/>
              </a:ext>
            </a:extLst>
          </p:cNvPr>
          <p:cNvSpPr>
            <a:spLocks noGrp="1"/>
          </p:cNvSpPr>
          <p:nvPr>
            <p:ph type="sldNum" sz="quarter" idx="5"/>
          </p:nvPr>
        </p:nvSpPr>
        <p:spPr/>
        <p:txBody>
          <a:bodyPr/>
          <a:lstStyle/>
          <a:p>
            <a:fld id="{73AF05C1-B627-7C4F-9DD9-F5F4D48E3474}" type="slidenum">
              <a:rPr lang="en-US" smtClean="0"/>
              <a:pPr/>
              <a:t>17</a:t>
            </a:fld>
            <a:endParaRPr lang="en-US"/>
          </a:p>
        </p:txBody>
      </p:sp>
    </p:spTree>
    <p:extLst>
      <p:ext uri="{BB962C8B-B14F-4D97-AF65-F5344CB8AC3E}">
        <p14:creationId xmlns:p14="http://schemas.microsoft.com/office/powerpoint/2010/main" val="38847495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6E8A4-2104-F479-DB84-9E73291761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F483B2-DA3B-DAFD-5627-779D658608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9ED6ED-7DEC-2797-B874-6EF1970FDFAD}"/>
              </a:ext>
            </a:extLst>
          </p:cNvPr>
          <p:cNvSpPr>
            <a:spLocks noGrp="1"/>
          </p:cNvSpPr>
          <p:nvPr>
            <p:ph type="body" idx="1"/>
          </p:nvPr>
        </p:nvSpPr>
        <p:spPr/>
        <p:txBody>
          <a:bodyPr/>
          <a:lstStyle/>
          <a:p>
            <a:pPr rtl="0"/>
            <a:br>
              <a:rPr lang="en-CA" dirty="0"/>
            </a:br>
            <a:r>
              <a:rPr lang="en-CA" sz="1200" b="0" i="0" u="none" strike="noStrike" kern="1200" dirty="0">
                <a:solidFill>
                  <a:schemeClr val="tx1"/>
                </a:solidFill>
                <a:effectLst/>
                <a:latin typeface="+mn-lt"/>
                <a:ea typeface="+mn-ea"/>
                <a:cs typeface="+mn-cs"/>
              </a:rPr>
              <a:t>Define </a:t>
            </a:r>
            <a:r>
              <a:rPr lang="en-CA" sz="1200" b="0" i="0" u="none" strike="noStrike" kern="1200" dirty="0" err="1">
                <a:solidFill>
                  <a:schemeClr val="tx1"/>
                </a:solidFill>
                <a:effectLst/>
                <a:latin typeface="+mn-lt"/>
                <a:ea typeface="+mn-ea"/>
                <a:cs typeface="+mn-cs"/>
              </a:rPr>
              <a:t>SoR</a:t>
            </a:r>
            <a:r>
              <a:rPr lang="en-CA" sz="1200" b="0" i="0" u="none" strike="noStrike" kern="1200" dirty="0">
                <a:solidFill>
                  <a:schemeClr val="tx1"/>
                </a:solidFill>
                <a:effectLst/>
                <a:latin typeface="+mn-lt"/>
                <a:ea typeface="+mn-ea"/>
                <a:cs typeface="+mn-cs"/>
              </a:rPr>
              <a:t> as a massive, interdisciplinary convergence of gold-standard empirical data (cognitive science, linguistics, neuroscience) dictating exactly how the human brain acquires literacy.</a:t>
            </a:r>
            <a:endParaRPr lang="en-CA" b="0" dirty="0">
              <a:effectLst/>
            </a:endParaRPr>
          </a:p>
          <a:p>
            <a:pPr rtl="0"/>
            <a:r>
              <a:rPr lang="en-CA" sz="1200" b="0" i="0" u="none" strike="noStrike" kern="1200" dirty="0">
                <a:solidFill>
                  <a:schemeClr val="tx1"/>
                </a:solidFill>
                <a:effectLst/>
                <a:latin typeface="+mn-lt"/>
                <a:ea typeface="+mn-ea"/>
                <a:cs typeface="+mn-cs"/>
              </a:rPr>
              <a:t>Explicitly condemn outdated educational methods like "balanced literacy" or the "three-cueing system," which mistakenly teach children to guess words based on pictures or context clues. The brain must be taught to decode systematically.</a:t>
            </a:r>
            <a:endParaRPr lang="en-CA" b="0" dirty="0">
              <a:effectLst/>
            </a:endParaRPr>
          </a:p>
        </p:txBody>
      </p:sp>
      <p:sp>
        <p:nvSpPr>
          <p:cNvPr id="4" name="Slide Number Placeholder 3">
            <a:extLst>
              <a:ext uri="{FF2B5EF4-FFF2-40B4-BE49-F238E27FC236}">
                <a16:creationId xmlns:a16="http://schemas.microsoft.com/office/drawing/2014/main" id="{4F0FCB34-4E0C-D8D4-C943-FDD58B9DC8B1}"/>
              </a:ext>
            </a:extLst>
          </p:cNvPr>
          <p:cNvSpPr>
            <a:spLocks noGrp="1"/>
          </p:cNvSpPr>
          <p:nvPr>
            <p:ph type="sldNum" sz="quarter" idx="5"/>
          </p:nvPr>
        </p:nvSpPr>
        <p:spPr/>
        <p:txBody>
          <a:bodyPr/>
          <a:lstStyle/>
          <a:p>
            <a:fld id="{73AF05C1-B627-7C4F-9DD9-F5F4D48E3474}" type="slidenum">
              <a:rPr lang="en-US" smtClean="0"/>
              <a:pPr/>
              <a:t>18</a:t>
            </a:fld>
            <a:endParaRPr lang="en-US"/>
          </a:p>
        </p:txBody>
      </p:sp>
    </p:spTree>
    <p:extLst>
      <p:ext uri="{BB962C8B-B14F-4D97-AF65-F5344CB8AC3E}">
        <p14:creationId xmlns:p14="http://schemas.microsoft.com/office/powerpoint/2010/main" val="7638819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A3F5C-F098-7985-05A1-B55748D49B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58395C-A567-40A1-94D5-1B419CE143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6111BA-EDF1-749C-E265-F8E7B6BDA599}"/>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In the first five years of life (before formal schooling), children cannot yet decode. Therefore, the absolute clinical focus of the pediatrician must be to aggressively </a:t>
            </a:r>
            <a:r>
              <a:rPr lang="en-CA" sz="1200" b="1" i="0" u="none" strike="noStrike" kern="1200" dirty="0">
                <a:solidFill>
                  <a:schemeClr val="tx1"/>
                </a:solidFill>
                <a:effectLst/>
                <a:latin typeface="+mn-lt"/>
                <a:ea typeface="+mn-ea"/>
                <a:cs typeface="+mn-cs"/>
              </a:rPr>
              <a:t>maximize the Language Comprehension</a:t>
            </a:r>
            <a:r>
              <a:rPr lang="en-CA" sz="1200" b="0" i="0" u="none" strike="noStrike" kern="1200" dirty="0">
                <a:solidFill>
                  <a:schemeClr val="tx1"/>
                </a:solidFill>
                <a:effectLst/>
                <a:latin typeface="+mn-lt"/>
                <a:ea typeface="+mn-ea"/>
                <a:cs typeface="+mn-cs"/>
              </a:rPr>
              <a:t> side of the scale (vocabulary, syntax, background knowledge) through talk, song, and interactive print exposure. </a:t>
            </a:r>
            <a:endParaRPr lang="en-CA" b="0" dirty="0">
              <a:effectLst/>
            </a:endParaRPr>
          </a:p>
        </p:txBody>
      </p:sp>
      <p:sp>
        <p:nvSpPr>
          <p:cNvPr id="4" name="Slide Number Placeholder 3">
            <a:extLst>
              <a:ext uri="{FF2B5EF4-FFF2-40B4-BE49-F238E27FC236}">
                <a16:creationId xmlns:a16="http://schemas.microsoft.com/office/drawing/2014/main" id="{BFC9A946-C3E3-70E0-8AFB-1B318280BC2F}"/>
              </a:ext>
            </a:extLst>
          </p:cNvPr>
          <p:cNvSpPr>
            <a:spLocks noGrp="1"/>
          </p:cNvSpPr>
          <p:nvPr>
            <p:ph type="sldNum" sz="quarter" idx="5"/>
          </p:nvPr>
        </p:nvSpPr>
        <p:spPr/>
        <p:txBody>
          <a:bodyPr/>
          <a:lstStyle/>
          <a:p>
            <a:fld id="{73AF05C1-B627-7C4F-9DD9-F5F4D48E3474}" type="slidenum">
              <a:rPr lang="en-US" smtClean="0"/>
              <a:pPr/>
              <a:t>19</a:t>
            </a:fld>
            <a:endParaRPr lang="en-US"/>
          </a:p>
        </p:txBody>
      </p:sp>
    </p:spTree>
    <p:extLst>
      <p:ext uri="{BB962C8B-B14F-4D97-AF65-F5344CB8AC3E}">
        <p14:creationId xmlns:p14="http://schemas.microsoft.com/office/powerpoint/2010/main" val="16421384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978A0-74DC-9782-567E-1A0D56B0E0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D3D180-BA15-B75A-8B7C-ABE2BE9C2A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3F8341-1FE2-AE45-14AB-FE3B61EA879F}"/>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Drive home the point that early childhood exposure - every nursery rhyme sung, every picture pointed out, every conversation had - is what directly spins and strengthens the individual fibers of that top strand long before school begins.</a:t>
            </a:r>
            <a:endParaRPr lang="en-CA" b="0" dirty="0">
              <a:effectLst/>
            </a:endParaRPr>
          </a:p>
          <a:p>
            <a:pPr rtl="0"/>
            <a:r>
              <a:rPr lang="en-CA" sz="1200" b="0" i="0" u="none" strike="noStrike" kern="1200" dirty="0">
                <a:solidFill>
                  <a:schemeClr val="tx1"/>
                </a:solidFill>
                <a:effectLst/>
                <a:latin typeface="+mn-lt"/>
                <a:ea typeface="+mn-ea"/>
                <a:cs typeface="+mn-cs"/>
              </a:rPr>
              <a:t>Consider this prompt for discussion: </a:t>
            </a:r>
            <a:r>
              <a:rPr lang="en-CA" sz="1200" b="0" i="1" u="none" strike="noStrike" kern="1200" dirty="0">
                <a:solidFill>
                  <a:schemeClr val="tx1"/>
                </a:solidFill>
                <a:effectLst/>
                <a:latin typeface="+mn-lt"/>
                <a:ea typeface="+mn-ea"/>
                <a:cs typeface="+mn-cs"/>
              </a:rPr>
              <a:t>"If a child's 'top strand' is weak due to early linguistic neglect, what happens to the entire rope when they are suddenly forced to handle complex textbook reading in Grade 4?"</a:t>
            </a:r>
            <a:endParaRPr lang="en-CA" b="0" dirty="0">
              <a:effectLst/>
            </a:endParaRPr>
          </a:p>
        </p:txBody>
      </p:sp>
      <p:sp>
        <p:nvSpPr>
          <p:cNvPr id="4" name="Slide Number Placeholder 3">
            <a:extLst>
              <a:ext uri="{FF2B5EF4-FFF2-40B4-BE49-F238E27FC236}">
                <a16:creationId xmlns:a16="http://schemas.microsoft.com/office/drawing/2014/main" id="{76270DC9-4426-C79C-2105-B30D6CA011DD}"/>
              </a:ext>
            </a:extLst>
          </p:cNvPr>
          <p:cNvSpPr>
            <a:spLocks noGrp="1"/>
          </p:cNvSpPr>
          <p:nvPr>
            <p:ph type="sldNum" sz="quarter" idx="5"/>
          </p:nvPr>
        </p:nvSpPr>
        <p:spPr/>
        <p:txBody>
          <a:bodyPr/>
          <a:lstStyle/>
          <a:p>
            <a:fld id="{73AF05C1-B627-7C4F-9DD9-F5F4D48E3474}" type="slidenum">
              <a:rPr lang="en-US" smtClean="0"/>
              <a:pPr/>
              <a:t>20</a:t>
            </a:fld>
            <a:endParaRPr lang="en-US"/>
          </a:p>
        </p:txBody>
      </p:sp>
    </p:spTree>
    <p:extLst>
      <p:ext uri="{BB962C8B-B14F-4D97-AF65-F5344CB8AC3E}">
        <p14:creationId xmlns:p14="http://schemas.microsoft.com/office/powerpoint/2010/main" val="25479074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Ensure students know that an infant mouthing, chewing, or slapping a board book at 6-12 months is an essential, normal sensory and fine-motor milestone (not destructive behavior). </a:t>
            </a:r>
            <a:endParaRPr lang="en-CA" b="0" dirty="0">
              <a:effectLst/>
            </a:endParaRPr>
          </a:p>
          <a:p>
            <a:pPr rtl="0"/>
            <a:r>
              <a:rPr lang="en-CA" sz="1200" b="0" i="0" u="none" strike="noStrike" kern="1200" dirty="0">
                <a:solidFill>
                  <a:schemeClr val="tx1"/>
                </a:solidFill>
                <a:effectLst/>
                <a:latin typeface="+mn-lt"/>
                <a:ea typeface="+mn-ea"/>
                <a:cs typeface="+mn-cs"/>
              </a:rPr>
              <a:t>Track the evolution: moving from turning multiple pages at once and vocalizing (12-18 months) to pointing at named items and tracking text left-to-right (18 months-3 years).</a:t>
            </a:r>
            <a:endParaRPr lang="en-CA" b="0" dirty="0">
              <a:effectLst/>
            </a:endParaRPr>
          </a:p>
          <a:p>
            <a:pPr rtl="0"/>
            <a:r>
              <a:rPr lang="en-CA" sz="1200" b="0" i="0" u="none" strike="noStrike" kern="1200" dirty="0">
                <a:solidFill>
                  <a:schemeClr val="tx1"/>
                </a:solidFill>
                <a:effectLst/>
                <a:latin typeface="+mn-lt"/>
                <a:ea typeface="+mn-ea"/>
                <a:cs typeface="+mn-cs"/>
              </a:rPr>
              <a:t>By age 3-5, a child should exhibit clear print awareness, logographic recognition, and basic narrative retelling. Missing these is a major red flag for reading failure.</a:t>
            </a:r>
            <a:endParaRPr lang="en-CA" b="0" dirty="0">
              <a:effectLst/>
            </a:endParaRPr>
          </a:p>
          <a:p>
            <a:pPr rtl="0"/>
            <a:r>
              <a:rPr lang="en-CA" sz="1200" b="0" i="0" u="none" strike="noStrike" kern="1200" dirty="0">
                <a:solidFill>
                  <a:schemeClr val="tx1"/>
                </a:solidFill>
                <a:effectLst/>
                <a:latin typeface="+mn-lt"/>
                <a:ea typeface="+mn-ea"/>
                <a:cs typeface="+mn-cs"/>
              </a:rPr>
              <a:t>Consider this discussion prompt: “</a:t>
            </a:r>
            <a:r>
              <a:rPr lang="en-CA" sz="1200" b="0" i="1" u="none" strike="noStrike" kern="1200" dirty="0">
                <a:solidFill>
                  <a:schemeClr val="tx1"/>
                </a:solidFill>
                <a:effectLst/>
                <a:latin typeface="+mn-lt"/>
                <a:ea typeface="+mn-ea"/>
                <a:cs typeface="+mn-cs"/>
              </a:rPr>
              <a:t>A parent tells you their 14-month-old 'hates books' because they just throw them and turn three pages at once. How do you reframe this according to healthy developmental milestones?"</a:t>
            </a:r>
            <a:endParaRPr lang="en-CA" b="0" dirty="0">
              <a:effectLst/>
            </a:endParaRPr>
          </a:p>
          <a:p>
            <a:br>
              <a:rPr lang="en-CA" dirty="0"/>
            </a:br>
            <a:endParaRPr lang="en-CA" dirty="0"/>
          </a:p>
        </p:txBody>
      </p:sp>
      <p:sp>
        <p:nvSpPr>
          <p:cNvPr id="4" name="Slide Number Placeholder 3"/>
          <p:cNvSpPr>
            <a:spLocks noGrp="1"/>
          </p:cNvSpPr>
          <p:nvPr>
            <p:ph type="sldNum" sz="quarter" idx="5"/>
          </p:nvPr>
        </p:nvSpPr>
        <p:spPr/>
        <p:txBody>
          <a:bodyPr/>
          <a:lstStyle/>
          <a:p>
            <a:fld id="{73AF05C1-B627-7C4F-9DD9-F5F4D48E3474}" type="slidenum">
              <a:rPr lang="en-US" smtClean="0"/>
              <a:pPr/>
              <a:t>21</a:t>
            </a:fld>
            <a:endParaRPr lang="en-US"/>
          </a:p>
        </p:txBody>
      </p:sp>
    </p:spTree>
    <p:extLst>
      <p:ext uri="{BB962C8B-B14F-4D97-AF65-F5344CB8AC3E}">
        <p14:creationId xmlns:p14="http://schemas.microsoft.com/office/powerpoint/2010/main" val="31624698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3AF05C1-B627-7C4F-9DD9-F5F4D48E3474}" type="slidenum">
              <a:rPr lang="en-US" smtClean="0"/>
              <a:pPr/>
              <a:t>22</a:t>
            </a:fld>
            <a:endParaRPr lang="en-US"/>
          </a:p>
        </p:txBody>
      </p:sp>
    </p:spTree>
    <p:extLst>
      <p:ext uri="{BB962C8B-B14F-4D97-AF65-F5344CB8AC3E}">
        <p14:creationId xmlns:p14="http://schemas.microsoft.com/office/powerpoint/2010/main" val="27713306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6091E-A562-ED26-6EB6-D1DDB97E52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BF84D0-DDEF-29DB-920C-4D70B73755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851C0A-FC2A-30D9-C758-22068ECA5B7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en-CA" dirty="0"/>
            </a:br>
            <a:r>
              <a:rPr lang="en-CA" sz="1200" b="0" i="0" u="none" strike="noStrike" kern="1200" dirty="0">
                <a:solidFill>
                  <a:schemeClr val="tx1"/>
                </a:solidFill>
                <a:effectLst/>
                <a:latin typeface="+mn-lt"/>
                <a:ea typeface="+mn-ea"/>
                <a:cs typeface="+mn-cs"/>
              </a:rPr>
              <a:t>Children who fall behind here rarely catch up, cascading into adult life.</a:t>
            </a:r>
            <a:endParaRPr lang="en-CA" b="1" dirty="0">
              <a:effectLst/>
            </a:endParaRPr>
          </a:p>
          <a:p>
            <a:endParaRPr lang="en-CA" dirty="0"/>
          </a:p>
        </p:txBody>
      </p:sp>
      <p:sp>
        <p:nvSpPr>
          <p:cNvPr id="4" name="Slide Number Placeholder 3">
            <a:extLst>
              <a:ext uri="{FF2B5EF4-FFF2-40B4-BE49-F238E27FC236}">
                <a16:creationId xmlns:a16="http://schemas.microsoft.com/office/drawing/2014/main" id="{67EB95A8-6409-F712-CC16-5F0BD20EB79C}"/>
              </a:ext>
            </a:extLst>
          </p:cNvPr>
          <p:cNvSpPr>
            <a:spLocks noGrp="1"/>
          </p:cNvSpPr>
          <p:nvPr>
            <p:ph type="sldNum" sz="quarter" idx="5"/>
          </p:nvPr>
        </p:nvSpPr>
        <p:spPr/>
        <p:txBody>
          <a:bodyPr/>
          <a:lstStyle/>
          <a:p>
            <a:fld id="{73AF05C1-B627-7C4F-9DD9-F5F4D48E3474}" type="slidenum">
              <a:rPr lang="en-US" smtClean="0"/>
              <a:pPr/>
              <a:t>23</a:t>
            </a:fld>
            <a:endParaRPr lang="en-US"/>
          </a:p>
        </p:txBody>
      </p:sp>
    </p:spTree>
    <p:extLst>
      <p:ext uri="{BB962C8B-B14F-4D97-AF65-F5344CB8AC3E}">
        <p14:creationId xmlns:p14="http://schemas.microsoft.com/office/powerpoint/2010/main" val="34755615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ABDC8-41EC-0149-BDFB-4CF30D02B1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2EDC61-5472-A0E8-DD47-95D0DFE684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73DE35-0AB4-748D-3C9C-3A3C22072ACC}"/>
              </a:ext>
            </a:extLst>
          </p:cNvPr>
          <p:cNvSpPr>
            <a:spLocks noGrp="1"/>
          </p:cNvSpPr>
          <p:nvPr>
            <p:ph type="body" idx="1"/>
          </p:nvPr>
        </p:nvSpPr>
        <p:spPr/>
        <p:txBody>
          <a:bodyPr/>
          <a:lstStyle/>
          <a:p>
            <a:pPr rtl="0"/>
            <a:r>
              <a:rPr lang="en-CA" sz="1200" b="1" i="0" u="none" strike="noStrike" kern="1200" dirty="0">
                <a:solidFill>
                  <a:schemeClr val="tx1"/>
                </a:solidFill>
                <a:effectLst/>
                <a:latin typeface="+mn-lt"/>
                <a:ea typeface="+mn-ea"/>
                <a:cs typeface="+mn-cs"/>
              </a:rPr>
              <a:t>The "Right to Read" Era:</a:t>
            </a:r>
            <a:r>
              <a:rPr lang="en-CA" sz="1200" b="0" i="0" u="none" strike="noStrike" kern="1200" dirty="0">
                <a:solidFill>
                  <a:schemeClr val="tx1"/>
                </a:solidFill>
                <a:effectLst/>
                <a:latin typeface="+mn-lt"/>
                <a:ea typeface="+mn-ea"/>
                <a:cs typeface="+mn-cs"/>
              </a:rPr>
              <a:t> Following landmark human rights inquiries (like Ontario's </a:t>
            </a:r>
            <a:r>
              <a:rPr lang="en-CA" sz="1200" b="0" i="1" u="none" strike="noStrike" kern="1200" dirty="0">
                <a:solidFill>
                  <a:schemeClr val="tx1"/>
                </a:solidFill>
                <a:effectLst/>
                <a:latin typeface="+mn-lt"/>
                <a:ea typeface="+mn-ea"/>
                <a:cs typeface="+mn-cs"/>
              </a:rPr>
              <a:t>Right to Read</a:t>
            </a:r>
            <a:r>
              <a:rPr lang="en-CA" sz="1200" b="0" i="0" u="none" strike="noStrike" kern="1200" dirty="0">
                <a:solidFill>
                  <a:schemeClr val="tx1"/>
                </a:solidFill>
                <a:effectLst/>
                <a:latin typeface="+mn-lt"/>
                <a:ea typeface="+mn-ea"/>
                <a:cs typeface="+mn-cs"/>
              </a:rPr>
              <a:t> report), Canadian provinces are actively overhauling school curricula to remove outdated "guessing" methods and mandate </a:t>
            </a:r>
            <a:r>
              <a:rPr lang="en-CA" sz="1200" b="1" i="0" u="none" strike="noStrike" kern="1200" dirty="0">
                <a:solidFill>
                  <a:schemeClr val="tx1"/>
                </a:solidFill>
                <a:effectLst/>
                <a:latin typeface="+mn-lt"/>
                <a:ea typeface="+mn-ea"/>
                <a:cs typeface="+mn-cs"/>
              </a:rPr>
              <a:t>structured literacy</a:t>
            </a:r>
            <a:r>
              <a:rPr lang="en-CA" sz="1200" b="0" i="0" u="none" strike="noStrike" kern="1200" dirty="0">
                <a:solidFill>
                  <a:schemeClr val="tx1"/>
                </a:solidFill>
                <a:effectLst/>
                <a:latin typeface="+mn-lt"/>
                <a:ea typeface="+mn-ea"/>
                <a:cs typeface="+mn-cs"/>
              </a:rPr>
              <a:t>.</a:t>
            </a:r>
            <a:endParaRPr lang="en-CA" b="0" dirty="0">
              <a:effectLst/>
            </a:endParaRPr>
          </a:p>
          <a:p>
            <a:br>
              <a:rPr lang="en-CA" b="0" dirty="0">
                <a:effectLst/>
              </a:rPr>
            </a:br>
            <a:endParaRPr lang="en-CA" b="0" dirty="0">
              <a:effectLst/>
            </a:endParaRPr>
          </a:p>
          <a:p>
            <a:pPr rtl="0"/>
            <a:r>
              <a:rPr lang="en-CA" sz="1200" b="0" i="0" u="none" strike="noStrike" kern="1200" dirty="0">
                <a:solidFill>
                  <a:schemeClr val="tx1"/>
                </a:solidFill>
                <a:effectLst/>
                <a:latin typeface="+mn-lt"/>
                <a:ea typeface="+mn-ea"/>
                <a:cs typeface="+mn-cs"/>
              </a:rPr>
              <a:t>The Canadian Paediatric Society (CPS) formally frames childhood literacy as a critical </a:t>
            </a:r>
            <a:r>
              <a:rPr lang="en-CA" sz="1200" b="1" i="0" u="none" strike="noStrike" kern="1200" dirty="0">
                <a:solidFill>
                  <a:schemeClr val="tx1"/>
                </a:solidFill>
                <a:effectLst/>
                <a:latin typeface="+mn-lt"/>
                <a:ea typeface="+mn-ea"/>
                <a:cs typeface="+mn-cs"/>
              </a:rPr>
              <a:t>social determinant of health</a:t>
            </a:r>
            <a:r>
              <a:rPr lang="en-CA" sz="1200" b="0" i="0" u="none" strike="noStrike" kern="1200" dirty="0">
                <a:solidFill>
                  <a:schemeClr val="tx1"/>
                </a:solidFill>
                <a:effectLst/>
                <a:latin typeface="+mn-lt"/>
                <a:ea typeface="+mn-ea"/>
                <a:cs typeface="+mn-cs"/>
              </a:rPr>
              <a:t>.</a:t>
            </a:r>
            <a:endParaRPr lang="en-CA" b="0" dirty="0">
              <a:effectLst/>
            </a:endParaRPr>
          </a:p>
          <a:p>
            <a:br>
              <a:rPr lang="en-CA" b="0" dirty="0">
                <a:effectLst/>
              </a:rPr>
            </a:br>
            <a:endParaRPr lang="en-CA" b="0" dirty="0">
              <a:effectLst/>
            </a:endParaRPr>
          </a:p>
          <a:p>
            <a:pPr rtl="0"/>
            <a:r>
              <a:rPr lang="en-CA" sz="1200" b="0" i="0" u="none" strike="noStrike" kern="1200" dirty="0">
                <a:solidFill>
                  <a:schemeClr val="tx1"/>
                </a:solidFill>
                <a:effectLst/>
                <a:latin typeface="+mn-lt"/>
                <a:ea typeface="+mn-ea"/>
                <a:cs typeface="+mn-cs"/>
              </a:rPr>
              <a:t>Current CPS Guidance explicitly charges paediatric providers to use well-child visits to identify at-risk families, provide evidence-based counseling, and write "literacy prescriptions".</a:t>
            </a:r>
            <a:endParaRPr lang="en-CA" b="0" dirty="0">
              <a:effectLst/>
            </a:endParaRPr>
          </a:p>
          <a:p>
            <a:br>
              <a:rPr lang="en-CA" b="0" dirty="0">
                <a:effectLst/>
              </a:rPr>
            </a:br>
            <a:endParaRPr lang="en-CA" b="0" dirty="0">
              <a:effectLst/>
            </a:endParaRPr>
          </a:p>
          <a:p>
            <a:pPr rtl="0"/>
            <a:r>
              <a:rPr lang="en-CA" sz="1200" b="0" i="0" u="none" strike="noStrike" kern="1200" dirty="0">
                <a:solidFill>
                  <a:schemeClr val="tx1"/>
                </a:solidFill>
                <a:effectLst/>
                <a:latin typeface="+mn-lt"/>
                <a:ea typeface="+mn-ea"/>
                <a:cs typeface="+mn-cs"/>
              </a:rPr>
              <a:t>Programs like </a:t>
            </a:r>
            <a:r>
              <a:rPr lang="en-CA" sz="1200" b="0" i="1" u="none" strike="noStrike" kern="1200" dirty="0">
                <a:solidFill>
                  <a:schemeClr val="tx1"/>
                </a:solidFill>
                <a:effectLst/>
                <a:latin typeface="+mn-lt"/>
                <a:ea typeface="+mn-ea"/>
                <a:cs typeface="+mn-cs"/>
              </a:rPr>
              <a:t>Early Words</a:t>
            </a:r>
            <a:r>
              <a:rPr lang="en-CA" sz="1200" b="0" i="0" u="none" strike="noStrike" kern="1200" dirty="0">
                <a:solidFill>
                  <a:schemeClr val="tx1"/>
                </a:solidFill>
                <a:effectLst/>
                <a:latin typeface="+mn-lt"/>
                <a:ea typeface="+mn-ea"/>
                <a:cs typeface="+mn-cs"/>
              </a:rPr>
              <a:t> by the </a:t>
            </a:r>
            <a:r>
              <a:rPr lang="en-CA" sz="1200" b="1" i="0" u="none" strike="noStrike" kern="1200" dirty="0">
                <a:solidFill>
                  <a:schemeClr val="tx1"/>
                </a:solidFill>
                <a:effectLst/>
                <a:latin typeface="+mn-lt"/>
                <a:ea typeface="+mn-ea"/>
                <a:cs typeface="+mn-cs"/>
              </a:rPr>
              <a:t>Canadian Children's Literacy Foundation</a:t>
            </a:r>
            <a:r>
              <a:rPr lang="en-CA" sz="1200" b="0" i="0" u="none" strike="noStrike" kern="1200" dirty="0">
                <a:solidFill>
                  <a:schemeClr val="tx1"/>
                </a:solidFill>
                <a:effectLst/>
                <a:latin typeface="+mn-lt"/>
                <a:ea typeface="+mn-ea"/>
                <a:cs typeface="+mn-cs"/>
              </a:rPr>
              <a:t> are actively embedding training directly into Canadian clinics to standardize early interventions.</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8FDD5200-94A0-1D49-AD56-D4EABC8366AF}"/>
              </a:ext>
            </a:extLst>
          </p:cNvPr>
          <p:cNvSpPr>
            <a:spLocks noGrp="1"/>
          </p:cNvSpPr>
          <p:nvPr>
            <p:ph type="sldNum" sz="quarter" idx="5"/>
          </p:nvPr>
        </p:nvSpPr>
        <p:spPr/>
        <p:txBody>
          <a:bodyPr/>
          <a:lstStyle/>
          <a:p>
            <a:fld id="{73AF05C1-B627-7C4F-9DD9-F5F4D48E3474}" type="slidenum">
              <a:rPr lang="en-US" smtClean="0"/>
              <a:pPr/>
              <a:t>24</a:t>
            </a:fld>
            <a:endParaRPr lang="en-US"/>
          </a:p>
        </p:txBody>
      </p:sp>
    </p:spTree>
    <p:extLst>
      <p:ext uri="{BB962C8B-B14F-4D97-AF65-F5344CB8AC3E}">
        <p14:creationId xmlns:p14="http://schemas.microsoft.com/office/powerpoint/2010/main" val="36845199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D9A9F-C0F5-137D-6C04-FEBCBF294C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AFEBFA-7A53-CA1E-09F9-53A933B41A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ACA3DD-1791-55C7-F675-9DFF8AE108A4}"/>
              </a:ext>
            </a:extLst>
          </p:cNvPr>
          <p:cNvSpPr>
            <a:spLocks noGrp="1"/>
          </p:cNvSpPr>
          <p:nvPr>
            <p:ph type="body" idx="1"/>
          </p:nvPr>
        </p:nvSpPr>
        <p:spPr/>
        <p:txBody>
          <a:bodyPr/>
          <a:lstStyle/>
          <a:p>
            <a:pPr rtl="0"/>
            <a:endParaRPr lang="en-CA" dirty="0"/>
          </a:p>
        </p:txBody>
      </p:sp>
      <p:sp>
        <p:nvSpPr>
          <p:cNvPr id="4" name="Slide Number Placeholder 3">
            <a:extLst>
              <a:ext uri="{FF2B5EF4-FFF2-40B4-BE49-F238E27FC236}">
                <a16:creationId xmlns:a16="http://schemas.microsoft.com/office/drawing/2014/main" id="{C7AC7468-D984-B660-49C0-9EEE551F4075}"/>
              </a:ext>
            </a:extLst>
          </p:cNvPr>
          <p:cNvSpPr>
            <a:spLocks noGrp="1"/>
          </p:cNvSpPr>
          <p:nvPr>
            <p:ph type="sldNum" sz="quarter" idx="5"/>
          </p:nvPr>
        </p:nvSpPr>
        <p:spPr/>
        <p:txBody>
          <a:bodyPr/>
          <a:lstStyle/>
          <a:p>
            <a:fld id="{73AF05C1-B627-7C4F-9DD9-F5F4D48E3474}" type="slidenum">
              <a:rPr lang="en-US" smtClean="0"/>
              <a:pPr/>
              <a:t>25</a:t>
            </a:fld>
            <a:endParaRPr lang="en-US"/>
          </a:p>
        </p:txBody>
      </p:sp>
    </p:spTree>
    <p:extLst>
      <p:ext uri="{BB962C8B-B14F-4D97-AF65-F5344CB8AC3E}">
        <p14:creationId xmlns:p14="http://schemas.microsoft.com/office/powerpoint/2010/main" val="1946470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EDA84-77B9-47F7-2BE3-F8173FB3B1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0819A2-E5DF-C4FB-318E-5C8D7A05E6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40A7FC-0F54-DB20-924D-42F5AE59EEEF}"/>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Drive home that a book is a physical diagnostic instrument. When Liam throws the book or fails to grip it, the clinician should not see "bad behavior." Use books as a physical diagnostic tool to assess pincer grasp, visual tracking, and cognitive curiosity.</a:t>
            </a:r>
            <a:endParaRPr lang="en-CA" b="0" dirty="0">
              <a:effectLst/>
            </a:endParaRPr>
          </a:p>
        </p:txBody>
      </p:sp>
      <p:sp>
        <p:nvSpPr>
          <p:cNvPr id="4" name="Slide Number Placeholder 3">
            <a:extLst>
              <a:ext uri="{FF2B5EF4-FFF2-40B4-BE49-F238E27FC236}">
                <a16:creationId xmlns:a16="http://schemas.microsoft.com/office/drawing/2014/main" id="{B5952F3D-E57E-A4A2-B3E3-411934D0E464}"/>
              </a:ext>
            </a:extLst>
          </p:cNvPr>
          <p:cNvSpPr>
            <a:spLocks noGrp="1"/>
          </p:cNvSpPr>
          <p:nvPr>
            <p:ph type="sldNum" sz="quarter" idx="5"/>
          </p:nvPr>
        </p:nvSpPr>
        <p:spPr/>
        <p:txBody>
          <a:bodyPr/>
          <a:lstStyle/>
          <a:p>
            <a:fld id="{73AF05C1-B627-7C4F-9DD9-F5F4D48E3474}" type="slidenum">
              <a:rPr lang="en-US" smtClean="0"/>
              <a:pPr/>
              <a:t>26</a:t>
            </a:fld>
            <a:endParaRPr lang="en-US"/>
          </a:p>
        </p:txBody>
      </p:sp>
    </p:spTree>
    <p:extLst>
      <p:ext uri="{BB962C8B-B14F-4D97-AF65-F5344CB8AC3E}">
        <p14:creationId xmlns:p14="http://schemas.microsoft.com/office/powerpoint/2010/main" val="3307459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3E945-C3A1-8009-79BC-40080FA0A5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9398E1-A887-B91D-9292-34B3948E77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5D0B0-4C8B-5B9F-6B6B-3EE35EA38678}"/>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If a working caregiver feels time-pressured, a rigid clinical lecture will only induce guilt and alienation. The physician must pivot the prescription from "reading text" to "language-rich routines."</a:t>
            </a:r>
            <a:endParaRPr lang="en-CA" b="0" dirty="0">
              <a:effectLst/>
            </a:endParaRPr>
          </a:p>
          <a:p>
            <a:pPr rtl="0"/>
            <a:r>
              <a:rPr lang="en-CA" sz="1200" b="0" i="0" u="none" strike="noStrike" kern="1200" dirty="0">
                <a:solidFill>
                  <a:schemeClr val="tx1"/>
                </a:solidFill>
                <a:effectLst/>
                <a:latin typeface="+mn-lt"/>
                <a:ea typeface="+mn-ea"/>
                <a:cs typeface="+mn-cs"/>
              </a:rPr>
              <a:t>Coach the parent to organically embed language into existing tasks. Teach her to narrate grocery shopping (</a:t>
            </a:r>
            <a:r>
              <a:rPr lang="en-CA" sz="1200" b="0" i="1" u="none" strike="noStrike" kern="1200" dirty="0">
                <a:solidFill>
                  <a:schemeClr val="tx1"/>
                </a:solidFill>
                <a:effectLst/>
                <a:latin typeface="+mn-lt"/>
                <a:ea typeface="+mn-ea"/>
                <a:cs typeface="+mn-cs"/>
              </a:rPr>
              <a:t>"Look at the green broccoli, let's count three apples"</a:t>
            </a:r>
            <a:r>
              <a:rPr lang="en-CA" sz="1200" b="0" i="0" u="none" strike="noStrike" kern="1200" dirty="0">
                <a:solidFill>
                  <a:schemeClr val="tx1"/>
                </a:solidFill>
                <a:effectLst/>
                <a:latin typeface="+mn-lt"/>
                <a:ea typeface="+mn-ea"/>
                <a:cs typeface="+mn-cs"/>
              </a:rPr>
              <a:t>), read labels aloud in the kitchen, or sing complex oral stories during transit.</a:t>
            </a:r>
            <a:endParaRPr lang="en-CA" b="0" dirty="0">
              <a:effectLst/>
            </a:endParaRPr>
          </a:p>
          <a:p>
            <a:br>
              <a:rPr lang="en-CA" b="0" dirty="0">
                <a:effectLst/>
              </a:rPr>
            </a:br>
            <a:endParaRPr lang="en-CA" dirty="0"/>
          </a:p>
        </p:txBody>
      </p:sp>
      <p:sp>
        <p:nvSpPr>
          <p:cNvPr id="4" name="Slide Number Placeholder 3">
            <a:extLst>
              <a:ext uri="{FF2B5EF4-FFF2-40B4-BE49-F238E27FC236}">
                <a16:creationId xmlns:a16="http://schemas.microsoft.com/office/drawing/2014/main" id="{4016F716-06B1-F998-98DE-26411916D38B}"/>
              </a:ext>
            </a:extLst>
          </p:cNvPr>
          <p:cNvSpPr>
            <a:spLocks noGrp="1"/>
          </p:cNvSpPr>
          <p:nvPr>
            <p:ph type="sldNum" sz="quarter" idx="5"/>
          </p:nvPr>
        </p:nvSpPr>
        <p:spPr/>
        <p:txBody>
          <a:bodyPr/>
          <a:lstStyle/>
          <a:p>
            <a:fld id="{73AF05C1-B627-7C4F-9DD9-F5F4D48E3474}" type="slidenum">
              <a:rPr lang="en-US" smtClean="0"/>
              <a:pPr/>
              <a:t>27</a:t>
            </a:fld>
            <a:endParaRPr lang="en-US"/>
          </a:p>
        </p:txBody>
      </p:sp>
    </p:spTree>
    <p:extLst>
      <p:ext uri="{BB962C8B-B14F-4D97-AF65-F5344CB8AC3E}">
        <p14:creationId xmlns:p14="http://schemas.microsoft.com/office/powerpoint/2010/main" val="41206141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88030-1EB0-F25A-4761-28749BC2BD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89C011-1DC3-CC2B-E205-9CC562F99F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5FC3D4-FDDE-C5DF-29ED-433445E3C0C1}"/>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This is a classic "serve-and-return" deprivation presentation. Digital media provides passive stimulation, which lacks the dynamic neural feedback loop required to wire speech centers.</a:t>
            </a:r>
            <a:endParaRPr lang="en-CA" b="0" dirty="0">
              <a:effectLst/>
            </a:endParaRPr>
          </a:p>
          <a:p>
            <a:br>
              <a:rPr lang="en-CA" b="0" dirty="0">
                <a:effectLst/>
              </a:rPr>
            </a:br>
            <a:endParaRPr lang="en-CA" b="0" dirty="0">
              <a:effectLst/>
            </a:endParaRPr>
          </a:p>
          <a:p>
            <a:pPr rtl="0"/>
            <a:r>
              <a:rPr lang="en-CA" sz="1200" b="0" i="0" u="none" strike="noStrike" kern="1200" dirty="0">
                <a:solidFill>
                  <a:schemeClr val="tx1"/>
                </a:solidFill>
                <a:effectLst/>
                <a:latin typeface="+mn-lt"/>
                <a:ea typeface="+mn-ea"/>
                <a:cs typeface="+mn-cs"/>
              </a:rPr>
              <a:t>Instruct the parents to slowly replace digital devices with interactive, physical board books where the parent must label items and wait for the child to echo back. </a:t>
            </a:r>
            <a:endParaRPr lang="en-CA" b="0" dirty="0">
              <a:effectLst/>
            </a:endParaRPr>
          </a:p>
          <a:p>
            <a:br>
              <a:rPr lang="en-CA" b="0" dirty="0">
                <a:effectLst/>
              </a:rPr>
            </a:br>
            <a:endParaRPr lang="en-CA" b="0" dirty="0">
              <a:effectLst/>
            </a:endParaRPr>
          </a:p>
          <a:p>
            <a:pPr rtl="0"/>
            <a:r>
              <a:rPr lang="en-CA" sz="1200" b="0" i="0" u="none" strike="noStrike" kern="1200" dirty="0">
                <a:solidFill>
                  <a:schemeClr val="tx1"/>
                </a:solidFill>
                <a:effectLst/>
                <a:latin typeface="+mn-lt"/>
                <a:ea typeface="+mn-ea"/>
                <a:cs typeface="+mn-cs"/>
              </a:rPr>
              <a:t>As a physician, you must also address her language regression and not assume it is secondary to high screen exposure. Make a referral to speech-language therapy support while you complete your workup for language regression. </a:t>
            </a:r>
            <a:endParaRPr lang="en-CA" b="0" dirty="0">
              <a:effectLst/>
            </a:endParaRPr>
          </a:p>
          <a:p>
            <a:br>
              <a:rPr lang="en-CA" b="0" dirty="0">
                <a:effectLst/>
              </a:rPr>
            </a:br>
            <a:endParaRPr lang="en-CA" b="0" dirty="0">
              <a:effectLst/>
            </a:endParaRPr>
          </a:p>
          <a:p>
            <a:pPr rtl="0"/>
            <a:r>
              <a:rPr lang="en-CA" sz="1200" b="0" i="0" u="none" strike="noStrike" kern="1200" dirty="0">
                <a:solidFill>
                  <a:schemeClr val="tx1"/>
                </a:solidFill>
                <a:effectLst/>
                <a:latin typeface="+mn-lt"/>
                <a:ea typeface="+mn-ea"/>
                <a:cs typeface="+mn-cs"/>
              </a:rPr>
              <a:t>Consider this discussion prompt: </a:t>
            </a:r>
            <a:r>
              <a:rPr lang="en-CA" sz="1200" b="0" i="1" u="none" strike="noStrike" kern="1200" dirty="0">
                <a:solidFill>
                  <a:schemeClr val="tx1"/>
                </a:solidFill>
                <a:effectLst/>
                <a:latin typeface="+mn-lt"/>
                <a:ea typeface="+mn-ea"/>
                <a:cs typeface="+mn-cs"/>
              </a:rPr>
              <a:t>“How do you clinically address the illusion of "educational" digital media versus active human linguistic interaction?”</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BA7CD4BA-4730-89FB-3CBA-97307D127FB5}"/>
              </a:ext>
            </a:extLst>
          </p:cNvPr>
          <p:cNvSpPr>
            <a:spLocks noGrp="1"/>
          </p:cNvSpPr>
          <p:nvPr>
            <p:ph type="sldNum" sz="quarter" idx="5"/>
          </p:nvPr>
        </p:nvSpPr>
        <p:spPr/>
        <p:txBody>
          <a:bodyPr/>
          <a:lstStyle/>
          <a:p>
            <a:fld id="{73AF05C1-B627-7C4F-9DD9-F5F4D48E3474}" type="slidenum">
              <a:rPr lang="en-US" smtClean="0"/>
              <a:pPr/>
              <a:t>28</a:t>
            </a:fld>
            <a:endParaRPr lang="en-US"/>
          </a:p>
        </p:txBody>
      </p:sp>
    </p:spTree>
    <p:extLst>
      <p:ext uri="{BB962C8B-B14F-4D97-AF65-F5344CB8AC3E}">
        <p14:creationId xmlns:p14="http://schemas.microsoft.com/office/powerpoint/2010/main" val="30739687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9BECE-DCE0-C601-76A2-E700897E7E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66778A-26CE-A397-FC5E-744D5263D7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043917-1ECA-0F8F-165D-E85912BB417A}"/>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This child has strong </a:t>
            </a:r>
            <a:r>
              <a:rPr lang="en-CA" sz="1200" b="0" i="1" u="none" strike="noStrike" kern="1200" dirty="0">
                <a:solidFill>
                  <a:schemeClr val="tx1"/>
                </a:solidFill>
                <a:effectLst/>
                <a:latin typeface="+mn-lt"/>
                <a:ea typeface="+mn-ea"/>
                <a:cs typeface="+mn-cs"/>
              </a:rPr>
              <a:t>Language Comprehension</a:t>
            </a:r>
            <a:r>
              <a:rPr lang="en-CA" sz="1200" b="0" i="0" u="none" strike="noStrike" kern="1200" dirty="0">
                <a:solidFill>
                  <a:schemeClr val="tx1"/>
                </a:solidFill>
                <a:effectLst/>
                <a:latin typeface="+mn-lt"/>
                <a:ea typeface="+mn-ea"/>
                <a:cs typeface="+mn-cs"/>
              </a:rPr>
              <a:t> but a profound failure in </a:t>
            </a:r>
            <a:r>
              <a:rPr lang="en-CA" sz="1200" b="0" i="1" u="none" strike="noStrike" kern="1200" dirty="0">
                <a:solidFill>
                  <a:schemeClr val="tx1"/>
                </a:solidFill>
                <a:effectLst/>
                <a:latin typeface="+mn-lt"/>
                <a:ea typeface="+mn-ea"/>
                <a:cs typeface="+mn-cs"/>
              </a:rPr>
              <a:t>Decoding</a:t>
            </a:r>
            <a:r>
              <a:rPr lang="en-CA" sz="1200" b="0" i="0" u="none" strike="noStrike" kern="1200" dirty="0">
                <a:solidFill>
                  <a:schemeClr val="tx1"/>
                </a:solidFill>
                <a:effectLst/>
                <a:latin typeface="+mn-lt"/>
                <a:ea typeface="+mn-ea"/>
                <a:cs typeface="+mn-cs"/>
              </a:rPr>
              <a:t> (indicative of potential dyslexia or a lack of explicit, structured phonics instruction). He is hiding his decoding deficit by using "balanced literacy" guessing strategies.</a:t>
            </a:r>
            <a:endParaRPr lang="en-CA" b="0" dirty="0">
              <a:effectLst/>
            </a:endParaRPr>
          </a:p>
          <a:p>
            <a:br>
              <a:rPr lang="en-CA" b="0" dirty="0">
                <a:effectLst/>
              </a:rPr>
            </a:br>
            <a:endParaRPr lang="en-CA" b="0" dirty="0">
              <a:effectLst/>
            </a:endParaRPr>
          </a:p>
          <a:p>
            <a:pPr rtl="0"/>
            <a:r>
              <a:rPr lang="en-CA" sz="1200" b="0" i="0" u="none" strike="noStrike" kern="1200" dirty="0">
                <a:solidFill>
                  <a:schemeClr val="tx1"/>
                </a:solidFill>
                <a:effectLst/>
                <a:latin typeface="+mn-lt"/>
                <a:ea typeface="+mn-ea"/>
                <a:cs typeface="+mn-cs"/>
              </a:rPr>
              <a:t>Validate the child's somatic pain as a real physical manifestation of chronic school anxiety. Write a formal referral or educational advocacy letter recommending an immediate, systematic phonics-based reading assessment rather than waiting for him to "grow out of it."</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47A8BBF9-54C1-59A5-D187-69C6B60DE4D3}"/>
              </a:ext>
            </a:extLst>
          </p:cNvPr>
          <p:cNvSpPr>
            <a:spLocks noGrp="1"/>
          </p:cNvSpPr>
          <p:nvPr>
            <p:ph type="sldNum" sz="quarter" idx="5"/>
          </p:nvPr>
        </p:nvSpPr>
        <p:spPr/>
        <p:txBody>
          <a:bodyPr/>
          <a:lstStyle/>
          <a:p>
            <a:fld id="{73AF05C1-B627-7C4F-9DD9-F5F4D48E3474}" type="slidenum">
              <a:rPr lang="en-US" smtClean="0"/>
              <a:pPr/>
              <a:t>29</a:t>
            </a:fld>
            <a:endParaRPr lang="en-US"/>
          </a:p>
        </p:txBody>
      </p:sp>
    </p:spTree>
    <p:extLst>
      <p:ext uri="{BB962C8B-B14F-4D97-AF65-F5344CB8AC3E}">
        <p14:creationId xmlns:p14="http://schemas.microsoft.com/office/powerpoint/2010/main" val="13737196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7D98B-BF15-C3C5-DF16-E2AAE77A86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07FF73-F257-A5AA-0B53-9616C094AA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F6A436-C814-AEBF-77A9-3C8EAD8C6844}"/>
              </a:ext>
            </a:extLst>
          </p:cNvPr>
          <p:cNvSpPr>
            <a:spLocks noGrp="1"/>
          </p:cNvSpPr>
          <p:nvPr>
            <p:ph type="body" idx="1"/>
          </p:nvPr>
        </p:nvSpPr>
        <p:spPr/>
        <p:txBody>
          <a:bodyPr/>
          <a:lstStyle/>
          <a:p>
            <a:pPr rtl="0"/>
            <a:endParaRPr lang="en-CA" dirty="0"/>
          </a:p>
        </p:txBody>
      </p:sp>
      <p:sp>
        <p:nvSpPr>
          <p:cNvPr id="4" name="Slide Number Placeholder 3">
            <a:extLst>
              <a:ext uri="{FF2B5EF4-FFF2-40B4-BE49-F238E27FC236}">
                <a16:creationId xmlns:a16="http://schemas.microsoft.com/office/drawing/2014/main" id="{72F1A7CD-E9AA-4095-10E6-6CF49D0FA499}"/>
              </a:ext>
            </a:extLst>
          </p:cNvPr>
          <p:cNvSpPr>
            <a:spLocks noGrp="1"/>
          </p:cNvSpPr>
          <p:nvPr>
            <p:ph type="sldNum" sz="quarter" idx="5"/>
          </p:nvPr>
        </p:nvSpPr>
        <p:spPr/>
        <p:txBody>
          <a:bodyPr/>
          <a:lstStyle/>
          <a:p>
            <a:fld id="{73AF05C1-B627-7C4F-9DD9-F5F4D48E3474}" type="slidenum">
              <a:rPr lang="en-US" smtClean="0"/>
              <a:pPr/>
              <a:t>30</a:t>
            </a:fld>
            <a:endParaRPr lang="en-US"/>
          </a:p>
        </p:txBody>
      </p:sp>
    </p:spTree>
    <p:extLst>
      <p:ext uri="{BB962C8B-B14F-4D97-AF65-F5344CB8AC3E}">
        <p14:creationId xmlns:p14="http://schemas.microsoft.com/office/powerpoint/2010/main" val="12371631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C3FC3-47A6-1BF9-5F8C-E4CD979008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29747-08E8-A982-AE48-FA3C5260E7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88A45D-C4C4-FD34-0827-228521B90D02}"/>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Many families do not have regular contact with early childhood educators or specialized developmental services. Healthcare may be the only universal or near-universal system they encounter during the early years.</a:t>
            </a:r>
            <a:endParaRPr lang="en-CA" b="0" dirty="0">
              <a:effectLst/>
            </a:endParaRPr>
          </a:p>
          <a:p>
            <a:pPr rtl="0"/>
            <a:r>
              <a:rPr lang="en-CA" sz="1200" b="0" i="0" u="none" strike="noStrike" kern="1200" dirty="0">
                <a:solidFill>
                  <a:schemeClr val="tx1"/>
                </a:solidFill>
                <a:effectLst/>
                <a:latin typeface="+mn-lt"/>
                <a:ea typeface="+mn-ea"/>
                <a:cs typeface="+mn-cs"/>
              </a:rPr>
              <a:t>A brief recommendation from a trusted healthcare practitioner can reinforce that talking, singing, sharing stories, and looking at books are important for health and development.</a:t>
            </a:r>
            <a:endParaRPr lang="en-CA" b="0" dirty="0">
              <a:effectLst/>
            </a:endParaRPr>
          </a:p>
          <a:p>
            <a:pPr rtl="0"/>
            <a:r>
              <a:rPr lang="en-CA" sz="1200" b="0" i="0" u="none" strike="noStrike" kern="1200" dirty="0">
                <a:solidFill>
                  <a:schemeClr val="tx1"/>
                </a:solidFill>
                <a:effectLst/>
                <a:latin typeface="+mn-lt"/>
                <a:ea typeface="+mn-ea"/>
                <a:cs typeface="+mn-cs"/>
              </a:rPr>
              <a:t>Our role is especially important when families experience:</a:t>
            </a:r>
            <a:endParaRPr lang="en-CA" b="0" dirty="0">
              <a:effectLst/>
            </a:endParaRPr>
          </a:p>
          <a:p>
            <a:pPr lvl="0" rtl="0" fontAlgn="base"/>
            <a:r>
              <a:rPr lang="en-CA" sz="1200" b="0" i="0" u="none" strike="noStrike" kern="1200" dirty="0">
                <a:solidFill>
                  <a:schemeClr val="tx1"/>
                </a:solidFill>
                <a:effectLst/>
                <a:latin typeface="+mn-lt"/>
                <a:ea typeface="+mn-ea"/>
                <a:cs typeface="+mn-cs"/>
              </a:rPr>
              <a:t>Financial barriers.</a:t>
            </a:r>
          </a:p>
          <a:p>
            <a:pPr lvl="0" rtl="0" fontAlgn="base"/>
            <a:r>
              <a:rPr lang="en-CA" sz="1200" b="0" i="0" u="none" strike="noStrike" kern="1200" dirty="0">
                <a:solidFill>
                  <a:schemeClr val="tx1"/>
                </a:solidFill>
                <a:effectLst/>
                <a:latin typeface="+mn-lt"/>
                <a:ea typeface="+mn-ea"/>
                <a:cs typeface="+mn-cs"/>
              </a:rPr>
              <a:t>Limited access to books or libraries.</a:t>
            </a:r>
          </a:p>
          <a:p>
            <a:pPr lvl="0" rtl="0" fontAlgn="base"/>
            <a:r>
              <a:rPr lang="en-CA" sz="1200" b="0" i="0" u="none" strike="noStrike" kern="1200" dirty="0">
                <a:solidFill>
                  <a:schemeClr val="tx1"/>
                </a:solidFill>
                <a:effectLst/>
                <a:latin typeface="+mn-lt"/>
                <a:ea typeface="+mn-ea"/>
                <a:cs typeface="+mn-cs"/>
              </a:rPr>
              <a:t>Language barriers.</a:t>
            </a:r>
          </a:p>
          <a:p>
            <a:pPr lvl="0" rtl="0" fontAlgn="base"/>
            <a:r>
              <a:rPr lang="en-CA" sz="1200" b="0" i="0" u="none" strike="noStrike" kern="1200" dirty="0">
                <a:solidFill>
                  <a:schemeClr val="tx1"/>
                </a:solidFill>
                <a:effectLst/>
                <a:latin typeface="+mn-lt"/>
                <a:ea typeface="+mn-ea"/>
                <a:cs typeface="+mn-cs"/>
              </a:rPr>
              <a:t>Social isolation.</a:t>
            </a:r>
          </a:p>
          <a:p>
            <a:pPr lvl="0" rtl="0" fontAlgn="base"/>
            <a:r>
              <a:rPr lang="en-CA" sz="1200" b="0" i="0" u="none" strike="noStrike" kern="1200" dirty="0">
                <a:solidFill>
                  <a:schemeClr val="tx1"/>
                </a:solidFill>
                <a:effectLst/>
                <a:latin typeface="+mn-lt"/>
                <a:ea typeface="+mn-ea"/>
                <a:cs typeface="+mn-cs"/>
              </a:rPr>
              <a:t>Housing instability.</a:t>
            </a:r>
          </a:p>
          <a:p>
            <a:pPr lvl="0" rtl="0" fontAlgn="base"/>
            <a:r>
              <a:rPr lang="en-CA" sz="1200" b="0" i="0" u="none" strike="noStrike" kern="1200" dirty="0">
                <a:solidFill>
                  <a:schemeClr val="tx1"/>
                </a:solidFill>
                <a:effectLst/>
                <a:latin typeface="+mn-lt"/>
                <a:ea typeface="+mn-ea"/>
                <a:cs typeface="+mn-cs"/>
              </a:rPr>
              <a:t>Disability or developmental concerns.</a:t>
            </a:r>
          </a:p>
          <a:p>
            <a:pPr lvl="0" rtl="0" fontAlgn="base"/>
            <a:r>
              <a:rPr lang="en-CA" sz="1200" b="0" i="0" u="none" strike="noStrike" kern="1200" dirty="0">
                <a:solidFill>
                  <a:schemeClr val="tx1"/>
                </a:solidFill>
                <a:effectLst/>
                <a:latin typeface="+mn-lt"/>
                <a:ea typeface="+mn-ea"/>
                <a:cs typeface="+mn-cs"/>
              </a:rPr>
              <a:t>Limited access to early childhood programs.</a:t>
            </a:r>
          </a:p>
          <a:p>
            <a:pPr rtl="0"/>
            <a:r>
              <a:rPr lang="en-CA" sz="1200" b="0" i="0" u="none" strike="noStrike" kern="1200" dirty="0">
                <a:solidFill>
                  <a:schemeClr val="tx1"/>
                </a:solidFill>
                <a:effectLst/>
                <a:latin typeface="+mn-lt"/>
                <a:ea typeface="+mn-ea"/>
                <a:cs typeface="+mn-cs"/>
              </a:rPr>
              <a:t>Avoid suggesting that clinicians alone can overcome these structural inequities. The clinical encounter is one part of a broader system of support.</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0CF1CAB9-7849-2942-7FB5-5AEF2427DB14}"/>
              </a:ext>
            </a:extLst>
          </p:cNvPr>
          <p:cNvSpPr>
            <a:spLocks noGrp="1"/>
          </p:cNvSpPr>
          <p:nvPr>
            <p:ph type="sldNum" sz="quarter" idx="5"/>
          </p:nvPr>
        </p:nvSpPr>
        <p:spPr/>
        <p:txBody>
          <a:bodyPr/>
          <a:lstStyle/>
          <a:p>
            <a:fld id="{73AF05C1-B627-7C4F-9DD9-F5F4D48E3474}" type="slidenum">
              <a:rPr lang="en-US" smtClean="0"/>
              <a:pPr/>
              <a:t>31</a:t>
            </a:fld>
            <a:endParaRPr lang="en-US"/>
          </a:p>
        </p:txBody>
      </p:sp>
    </p:spTree>
    <p:extLst>
      <p:ext uri="{BB962C8B-B14F-4D97-AF65-F5344CB8AC3E}">
        <p14:creationId xmlns:p14="http://schemas.microsoft.com/office/powerpoint/2010/main" val="34528382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B3F29-61E3-EB95-48B5-C9301BC55F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0B5B17-C714-64F8-CE7B-A5CB02FEB2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64C300-FA5C-2735-F697-A05C7E7F407F}"/>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Immigrant and multi-lingual families frequently receive inaccurate advice stating they must only read in English to prepare their child for Canadian schools. The physician must correct this misconception.</a:t>
            </a:r>
            <a:endParaRPr lang="en-CA" b="0" dirty="0">
              <a:effectLst/>
            </a:endParaRPr>
          </a:p>
          <a:p>
            <a:pPr rtl="0"/>
            <a:r>
              <a:rPr lang="en-CA" sz="1200" b="0" i="0" u="none" strike="noStrike" kern="1200" dirty="0">
                <a:solidFill>
                  <a:schemeClr val="tx1"/>
                </a:solidFill>
                <a:effectLst/>
                <a:latin typeface="+mn-lt"/>
                <a:ea typeface="+mn-ea"/>
                <a:cs typeface="+mn-cs"/>
              </a:rPr>
              <a:t>The neurobiological fact is that a powerful primary-language foundation (native heritage language) directly creates the underlying neural architecture necessary to acquire a second language.</a:t>
            </a:r>
            <a:endParaRPr lang="en-CA" b="0" dirty="0">
              <a:effectLst/>
            </a:endParaRPr>
          </a:p>
          <a:p>
            <a:pPr rtl="0"/>
            <a:r>
              <a:rPr lang="en-CA" sz="1200" b="0" i="0" u="none" strike="noStrike" kern="1200" dirty="0">
                <a:solidFill>
                  <a:schemeClr val="tx1"/>
                </a:solidFill>
                <a:effectLst/>
                <a:latin typeface="+mn-lt"/>
                <a:ea typeface="+mn-ea"/>
                <a:cs typeface="+mn-cs"/>
              </a:rPr>
              <a:t>Explicitly instruct parents to read, tell stories, converse, and sing in their native heritage language. This preserves family attachment, builds complex syntax networks, and actively accelerates future English literacy.</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A7D3986E-6E21-6DFB-CBF2-432CFA44EC2F}"/>
              </a:ext>
            </a:extLst>
          </p:cNvPr>
          <p:cNvSpPr>
            <a:spLocks noGrp="1"/>
          </p:cNvSpPr>
          <p:nvPr>
            <p:ph type="sldNum" sz="quarter" idx="5"/>
          </p:nvPr>
        </p:nvSpPr>
        <p:spPr/>
        <p:txBody>
          <a:bodyPr/>
          <a:lstStyle/>
          <a:p>
            <a:fld id="{73AF05C1-B627-7C4F-9DD9-F5F4D48E3474}" type="slidenum">
              <a:rPr lang="en-US" smtClean="0"/>
              <a:pPr/>
              <a:t>32</a:t>
            </a:fld>
            <a:endParaRPr lang="en-US"/>
          </a:p>
        </p:txBody>
      </p:sp>
    </p:spTree>
    <p:extLst>
      <p:ext uri="{BB962C8B-B14F-4D97-AF65-F5344CB8AC3E}">
        <p14:creationId xmlns:p14="http://schemas.microsoft.com/office/powerpoint/2010/main" val="22043451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C36FD-0758-39E8-434B-913EAE4FEA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EC1C2B-40D1-6C18-5C30-FFD0D36DA2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314FE8-26AF-577C-796D-67DD7A82A462}"/>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Avoid presenting a precise “dose” as though there is a rigid threshold below which families have failed.</a:t>
            </a:r>
            <a:endParaRPr lang="en-CA" b="0" dirty="0">
              <a:effectLst/>
            </a:endParaRPr>
          </a:p>
          <a:p>
            <a:pPr rtl="0"/>
            <a:r>
              <a:rPr lang="en-CA" sz="1200" b="0" i="0" u="none" strike="noStrike" kern="1200" dirty="0">
                <a:solidFill>
                  <a:schemeClr val="tx1"/>
                </a:solidFill>
                <a:effectLst/>
                <a:latin typeface="+mn-lt"/>
                <a:ea typeface="+mn-ea"/>
                <a:cs typeface="+mn-cs"/>
              </a:rPr>
              <a:t>The prescription is intended to:</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Give the recommendation clinical legitimacy.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Reinforce repetition.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Make the advice memorable.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Emphasize relational interaction.</a:t>
            </a:r>
          </a:p>
          <a:p>
            <a:pPr rtl="0"/>
            <a:r>
              <a:rPr lang="en-CA" sz="1200" b="0" i="0" u="none" strike="noStrike" kern="1200" dirty="0">
                <a:solidFill>
                  <a:schemeClr val="tx1"/>
                </a:solidFill>
                <a:effectLst/>
                <a:latin typeface="+mn-lt"/>
                <a:ea typeface="+mn-ea"/>
                <a:cs typeface="+mn-cs"/>
              </a:rPr>
              <a:t>A prescription pad, after-visit summary, or family handout could include a space for the clinician to write one individualized recommendation.</a:t>
            </a:r>
            <a:endParaRPr lang="en-CA" b="0" dirty="0">
              <a:effectLst/>
            </a:endParaRPr>
          </a:p>
          <a:p>
            <a:pPr rtl="0"/>
            <a:r>
              <a:rPr lang="en-CA" sz="1200" b="0" i="0" u="none" strike="noStrike" kern="1200" dirty="0">
                <a:solidFill>
                  <a:schemeClr val="tx1"/>
                </a:solidFill>
                <a:effectLst/>
                <a:latin typeface="+mn-lt"/>
                <a:ea typeface="+mn-ea"/>
                <a:cs typeface="+mn-cs"/>
              </a:rPr>
              <a:t>Example:</a:t>
            </a:r>
            <a:endParaRPr lang="en-CA" b="0" dirty="0">
              <a:effectLst/>
            </a:endParaRPr>
          </a:p>
          <a:p>
            <a:pPr rtl="0"/>
            <a:r>
              <a:rPr lang="en-CA" sz="1200" b="0" i="0" u="none" strike="noStrike" kern="1200" dirty="0">
                <a:solidFill>
                  <a:schemeClr val="tx1"/>
                </a:solidFill>
                <a:effectLst/>
                <a:latin typeface="+mn-lt"/>
                <a:ea typeface="+mn-ea"/>
                <a:cs typeface="+mn-cs"/>
              </a:rPr>
              <a:t>“During bath time, name body parts and sing the same song together.”</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898A274A-0F8E-75F0-E63C-4FCA0DFAEE5C}"/>
              </a:ext>
            </a:extLst>
          </p:cNvPr>
          <p:cNvSpPr>
            <a:spLocks noGrp="1"/>
          </p:cNvSpPr>
          <p:nvPr>
            <p:ph type="sldNum" sz="quarter" idx="5"/>
          </p:nvPr>
        </p:nvSpPr>
        <p:spPr/>
        <p:txBody>
          <a:bodyPr/>
          <a:lstStyle/>
          <a:p>
            <a:fld id="{73AF05C1-B627-7C4F-9DD9-F5F4D48E3474}" type="slidenum">
              <a:rPr lang="en-US" smtClean="0"/>
              <a:pPr/>
              <a:t>33</a:t>
            </a:fld>
            <a:endParaRPr lang="en-US"/>
          </a:p>
        </p:txBody>
      </p:sp>
    </p:spTree>
    <p:extLst>
      <p:ext uri="{BB962C8B-B14F-4D97-AF65-F5344CB8AC3E}">
        <p14:creationId xmlns:p14="http://schemas.microsoft.com/office/powerpoint/2010/main" val="38484355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250A7-D706-AAEE-0100-80A0BC84C8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EF85B5-3184-5B21-48A4-3EC83E8A0E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70F06F-BD5A-231E-F5CB-66B10288C552}"/>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These scripts should be presented as adaptable examples rather than memorized lines.</a:t>
            </a:r>
            <a:endParaRPr lang="en-CA" b="0" dirty="0">
              <a:effectLst/>
            </a:endParaRPr>
          </a:p>
          <a:p>
            <a:pPr rtl="0"/>
            <a:r>
              <a:rPr lang="en-CA" sz="1200" b="0" i="0" u="none" strike="noStrike" kern="1200" dirty="0">
                <a:solidFill>
                  <a:schemeClr val="tx1"/>
                </a:solidFill>
                <a:effectLst/>
                <a:latin typeface="+mn-lt"/>
                <a:ea typeface="+mn-ea"/>
                <a:cs typeface="+mn-cs"/>
              </a:rPr>
              <a:t>Encourage practitioners to:</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Validate.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Normalize where appropriate.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Offer one practical next step.</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Avoid judgment.</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Check whether the recommendation feels realistic.</a:t>
            </a:r>
          </a:p>
          <a:p>
            <a:pPr rtl="0"/>
            <a:endParaRPr lang="en-CA" dirty="0"/>
          </a:p>
        </p:txBody>
      </p:sp>
      <p:sp>
        <p:nvSpPr>
          <p:cNvPr id="4" name="Slide Number Placeholder 3">
            <a:extLst>
              <a:ext uri="{FF2B5EF4-FFF2-40B4-BE49-F238E27FC236}">
                <a16:creationId xmlns:a16="http://schemas.microsoft.com/office/drawing/2014/main" id="{44AF3377-E5CD-1482-F4FD-82E247E7D9D9}"/>
              </a:ext>
            </a:extLst>
          </p:cNvPr>
          <p:cNvSpPr>
            <a:spLocks noGrp="1"/>
          </p:cNvSpPr>
          <p:nvPr>
            <p:ph type="sldNum" sz="quarter" idx="5"/>
          </p:nvPr>
        </p:nvSpPr>
        <p:spPr/>
        <p:txBody>
          <a:bodyPr/>
          <a:lstStyle/>
          <a:p>
            <a:fld id="{73AF05C1-B627-7C4F-9DD9-F5F4D48E3474}" type="slidenum">
              <a:rPr lang="en-US" smtClean="0"/>
              <a:pPr/>
              <a:t>34</a:t>
            </a:fld>
            <a:endParaRPr lang="en-US"/>
          </a:p>
        </p:txBody>
      </p:sp>
    </p:spTree>
    <p:extLst>
      <p:ext uri="{BB962C8B-B14F-4D97-AF65-F5344CB8AC3E}">
        <p14:creationId xmlns:p14="http://schemas.microsoft.com/office/powerpoint/2010/main" val="27935842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F5517-1E0D-3685-D665-2405BDA16F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BAAFC3-4F20-DCA3-5119-2F9B359F6F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EAA3FC-1883-B382-05EF-65E9C3804026}"/>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Neuroimaging demonstrates that background TV and solitary tablet use significantly decrease the "serve-and-return" conversational turns required for healthy infant brain development.</a:t>
            </a:r>
            <a:endParaRPr lang="en-CA" b="0" dirty="0">
              <a:effectLst/>
            </a:endParaRPr>
          </a:p>
          <a:p>
            <a:br>
              <a:rPr lang="en-CA" b="0" dirty="0">
                <a:effectLst/>
              </a:rPr>
            </a:br>
            <a:endParaRPr lang="en-CA" b="0" dirty="0">
              <a:effectLst/>
            </a:endParaRPr>
          </a:p>
          <a:p>
            <a:pPr rtl="0"/>
            <a:r>
              <a:rPr lang="en-CA" sz="1200" b="0" i="0" u="none" strike="noStrike" kern="1200" dirty="0">
                <a:solidFill>
                  <a:schemeClr val="tx1"/>
                </a:solidFill>
                <a:effectLst/>
                <a:latin typeface="+mn-lt"/>
                <a:ea typeface="+mn-ea"/>
                <a:cs typeface="+mn-cs"/>
              </a:rPr>
              <a:t>Studies show parents use fewer complex words and ask fewer open-ended questions when reading an electronic book compared to a traditional print book.</a:t>
            </a:r>
            <a:endParaRPr lang="en-CA" b="0" dirty="0">
              <a:effectLst/>
            </a:endParaRPr>
          </a:p>
          <a:p>
            <a:pPr rtl="0"/>
            <a:r>
              <a:rPr lang="en-CA" sz="1200" b="0" i="0" u="none" strike="noStrike" kern="1200" dirty="0">
                <a:solidFill>
                  <a:schemeClr val="tx1"/>
                </a:solidFill>
                <a:effectLst/>
                <a:latin typeface="+mn-lt"/>
                <a:ea typeface="+mn-ea"/>
                <a:cs typeface="+mn-cs"/>
              </a:rPr>
              <a:t>Do not simply tell parents to turn off devices; provide them with guidance on how to slowly replace it with physical books. Frame the book as a vital tool for emotional regulation and high-quality sleep hygiene.</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2A4A3747-74DE-D27C-B524-E35237B96EFE}"/>
              </a:ext>
            </a:extLst>
          </p:cNvPr>
          <p:cNvSpPr>
            <a:spLocks noGrp="1"/>
          </p:cNvSpPr>
          <p:nvPr>
            <p:ph type="sldNum" sz="quarter" idx="5"/>
          </p:nvPr>
        </p:nvSpPr>
        <p:spPr/>
        <p:txBody>
          <a:bodyPr/>
          <a:lstStyle/>
          <a:p>
            <a:fld id="{73AF05C1-B627-7C4F-9DD9-F5F4D48E3474}" type="slidenum">
              <a:rPr lang="en-US" smtClean="0"/>
              <a:pPr/>
              <a:t>35</a:t>
            </a:fld>
            <a:endParaRPr lang="en-US"/>
          </a:p>
        </p:txBody>
      </p:sp>
    </p:spTree>
    <p:extLst>
      <p:ext uri="{BB962C8B-B14F-4D97-AF65-F5344CB8AC3E}">
        <p14:creationId xmlns:p14="http://schemas.microsoft.com/office/powerpoint/2010/main" val="26353970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BF9D4-5D67-256C-8596-EF57698BA2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0D5E20-EDF2-63C7-236F-CA7BF4D687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9FF7A6-22D1-6D54-AC3E-3FACD8AE6B65}"/>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You can instruct students to use this summary sheet as a primer prior to starting their clerkship rotations for a quick review of key concepts. </a:t>
            </a:r>
            <a:br>
              <a:rPr lang="en-CA" sz="1200" b="0" i="0" u="none" strike="noStrike" kern="1200" dirty="0">
                <a:solidFill>
                  <a:schemeClr val="tx1"/>
                </a:solidFill>
                <a:effectLst/>
                <a:latin typeface="+mn-lt"/>
                <a:ea typeface="+mn-ea"/>
                <a:cs typeface="+mn-cs"/>
              </a:rPr>
            </a:br>
            <a:endParaRPr lang="en-CA" dirty="0"/>
          </a:p>
        </p:txBody>
      </p:sp>
      <p:sp>
        <p:nvSpPr>
          <p:cNvPr id="4" name="Slide Number Placeholder 3">
            <a:extLst>
              <a:ext uri="{FF2B5EF4-FFF2-40B4-BE49-F238E27FC236}">
                <a16:creationId xmlns:a16="http://schemas.microsoft.com/office/drawing/2014/main" id="{4E22CD3D-0F3A-01F4-45F1-F2B2EEED2766}"/>
              </a:ext>
            </a:extLst>
          </p:cNvPr>
          <p:cNvSpPr>
            <a:spLocks noGrp="1"/>
          </p:cNvSpPr>
          <p:nvPr>
            <p:ph type="sldNum" sz="quarter" idx="5"/>
          </p:nvPr>
        </p:nvSpPr>
        <p:spPr/>
        <p:txBody>
          <a:bodyPr/>
          <a:lstStyle/>
          <a:p>
            <a:fld id="{73AF05C1-B627-7C4F-9DD9-F5F4D48E3474}" type="slidenum">
              <a:rPr lang="en-US" smtClean="0"/>
              <a:pPr/>
              <a:t>36</a:t>
            </a:fld>
            <a:endParaRPr lang="en-US"/>
          </a:p>
        </p:txBody>
      </p:sp>
    </p:spTree>
    <p:extLst>
      <p:ext uri="{BB962C8B-B14F-4D97-AF65-F5344CB8AC3E}">
        <p14:creationId xmlns:p14="http://schemas.microsoft.com/office/powerpoint/2010/main" val="11383246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0CA41-5FDD-53E8-30A1-A5566C21B2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E9A033-EDB7-2772-720C-144941D9AC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C2AB02-B9C7-29BC-2D6F-CAEAD6557305}"/>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Add QR codes linking to the relevant CCLF and CPS resource pages.</a:t>
            </a:r>
            <a:endParaRPr lang="en-CA" b="0" dirty="0">
              <a:effectLst/>
            </a:endParaRPr>
          </a:p>
          <a:p>
            <a:pPr rtl="0"/>
            <a:r>
              <a:rPr lang="en-CA" sz="1200" b="0" i="0" u="none" strike="noStrike" kern="1200" dirty="0">
                <a:solidFill>
                  <a:schemeClr val="tx1"/>
                </a:solidFill>
                <a:effectLst/>
                <a:latin typeface="+mn-lt"/>
                <a:ea typeface="+mn-ea"/>
                <a:cs typeface="+mn-cs"/>
              </a:rPr>
              <a:t>The CCLF Conversation Guide is described as a five- to ten-minute resource for healthcare professionals that includes ways to introduce early literacy activities, reading ideas, and book recommendations for infants, toddlers, and preschoolers.</a:t>
            </a:r>
            <a:endParaRPr lang="en-CA" b="0" dirty="0">
              <a:effectLst/>
            </a:endParaRPr>
          </a:p>
          <a:p>
            <a:pPr rtl="0"/>
            <a:r>
              <a:rPr lang="en-CA" sz="1200" b="0" i="0" u="none" strike="noStrike" kern="1200" dirty="0">
                <a:solidFill>
                  <a:schemeClr val="tx1"/>
                </a:solidFill>
                <a:effectLst/>
                <a:latin typeface="+mn-lt"/>
                <a:ea typeface="+mn-ea"/>
                <a:cs typeface="+mn-cs"/>
              </a:rPr>
              <a:t>The CPS early literacy hub includes practice tools, a position statement, a clinician guide, caregiver information, bilingualism guidance, and professional education.</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4CB07AE0-DD93-E72A-AA21-DEFF6D3EED27}"/>
              </a:ext>
            </a:extLst>
          </p:cNvPr>
          <p:cNvSpPr>
            <a:spLocks noGrp="1"/>
          </p:cNvSpPr>
          <p:nvPr>
            <p:ph type="sldNum" sz="quarter" idx="5"/>
          </p:nvPr>
        </p:nvSpPr>
        <p:spPr/>
        <p:txBody>
          <a:bodyPr/>
          <a:lstStyle/>
          <a:p>
            <a:fld id="{73AF05C1-B627-7C4F-9DD9-F5F4D48E3474}" type="slidenum">
              <a:rPr lang="en-US" smtClean="0"/>
              <a:pPr/>
              <a:t>37</a:t>
            </a:fld>
            <a:endParaRPr lang="en-US"/>
          </a:p>
        </p:txBody>
      </p:sp>
    </p:spTree>
    <p:extLst>
      <p:ext uri="{BB962C8B-B14F-4D97-AF65-F5344CB8AC3E}">
        <p14:creationId xmlns:p14="http://schemas.microsoft.com/office/powerpoint/2010/main" val="8148586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C3771-BC53-0614-ACD5-4C8D14B583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48C8B0-DFF2-9D8B-9E03-1D1E049AA2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9C9F09-FFE9-01F9-1C7E-3C81ECE6D37D}"/>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The final reference list should be reviewed and formatted according to CCLF’s preferred citation style.</a:t>
            </a:r>
            <a:endParaRPr lang="en-CA" b="0" dirty="0">
              <a:effectLst/>
            </a:endParaRPr>
          </a:p>
          <a:p>
            <a:pPr rtl="0"/>
            <a:r>
              <a:rPr lang="en-CA" sz="1200" b="0" i="0" u="none" strike="noStrike" kern="1200" dirty="0">
                <a:solidFill>
                  <a:schemeClr val="tx1"/>
                </a:solidFill>
                <a:effectLst/>
                <a:latin typeface="+mn-lt"/>
                <a:ea typeface="+mn-ea"/>
                <a:cs typeface="+mn-cs"/>
              </a:rPr>
              <a:t>Any quantitative claims added during graphic development should be supported by a current, traceable source.</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A0E15ACE-8A22-1F18-2D5D-587FCE0D0157}"/>
              </a:ext>
            </a:extLst>
          </p:cNvPr>
          <p:cNvSpPr>
            <a:spLocks noGrp="1"/>
          </p:cNvSpPr>
          <p:nvPr>
            <p:ph type="sldNum" sz="quarter" idx="5"/>
          </p:nvPr>
        </p:nvSpPr>
        <p:spPr/>
        <p:txBody>
          <a:bodyPr/>
          <a:lstStyle/>
          <a:p>
            <a:fld id="{73AF05C1-B627-7C4F-9DD9-F5F4D48E3474}" type="slidenum">
              <a:rPr lang="en-US" smtClean="0"/>
              <a:pPr/>
              <a:t>38</a:t>
            </a:fld>
            <a:endParaRPr lang="en-US"/>
          </a:p>
        </p:txBody>
      </p:sp>
    </p:spTree>
    <p:extLst>
      <p:ext uri="{BB962C8B-B14F-4D97-AF65-F5344CB8AC3E}">
        <p14:creationId xmlns:p14="http://schemas.microsoft.com/office/powerpoint/2010/main" val="2362285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B23F1-A237-5D34-A32B-7ADB4E8684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717C99-9F18-78DA-F23F-B97E21D5A3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E7EDE5-DDE5-2001-A81A-46BEB97FE279}"/>
              </a:ext>
            </a:extLst>
          </p:cNvPr>
          <p:cNvSpPr>
            <a:spLocks noGrp="1"/>
          </p:cNvSpPr>
          <p:nvPr>
            <p:ph type="body" idx="1"/>
          </p:nvPr>
        </p:nvSpPr>
        <p:spPr/>
        <p:txBody>
          <a:bodyPr/>
          <a:lstStyle/>
          <a:p>
            <a:pPr rtl="0"/>
            <a:endParaRPr lang="en-CA" dirty="0"/>
          </a:p>
        </p:txBody>
      </p:sp>
      <p:sp>
        <p:nvSpPr>
          <p:cNvPr id="4" name="Slide Number Placeholder 3">
            <a:extLst>
              <a:ext uri="{FF2B5EF4-FFF2-40B4-BE49-F238E27FC236}">
                <a16:creationId xmlns:a16="http://schemas.microsoft.com/office/drawing/2014/main" id="{3ECEB11A-4671-531C-CB71-0A612EA490B4}"/>
              </a:ext>
            </a:extLst>
          </p:cNvPr>
          <p:cNvSpPr>
            <a:spLocks noGrp="1"/>
          </p:cNvSpPr>
          <p:nvPr>
            <p:ph type="sldNum" sz="quarter" idx="5"/>
          </p:nvPr>
        </p:nvSpPr>
        <p:spPr/>
        <p:txBody>
          <a:bodyPr/>
          <a:lstStyle/>
          <a:p>
            <a:fld id="{73AF05C1-B627-7C4F-9DD9-F5F4D48E3474}" type="slidenum">
              <a:rPr lang="en-US" smtClean="0"/>
              <a:pPr/>
              <a:t>39</a:t>
            </a:fld>
            <a:endParaRPr lang="en-US"/>
          </a:p>
        </p:txBody>
      </p:sp>
    </p:spTree>
    <p:extLst>
      <p:ext uri="{BB962C8B-B14F-4D97-AF65-F5344CB8AC3E}">
        <p14:creationId xmlns:p14="http://schemas.microsoft.com/office/powerpoint/2010/main" val="42371640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9477" y="457212"/>
            <a:ext cx="7913419" cy="1500187"/>
          </a:xfrm>
        </p:spPr>
        <p:txBody>
          <a:bodyPr anchor="t">
            <a:noAutofit/>
          </a:bodyPr>
          <a:lstStyle>
            <a:lvl1pPr algn="l">
              <a:defRPr sz="3600" b="0" i="0">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p:cNvSpPr>
            <a:spLocks noGrp="1"/>
          </p:cNvSpPr>
          <p:nvPr>
            <p:ph type="subTitle" idx="1"/>
          </p:nvPr>
        </p:nvSpPr>
        <p:spPr>
          <a:xfrm>
            <a:off x="779477" y="2276747"/>
            <a:ext cx="7913419" cy="819491"/>
          </a:xfrm>
        </p:spPr>
        <p:txBody>
          <a:bodyPr/>
          <a:lstStyle>
            <a:lvl1pPr marL="0" indent="0" algn="l">
              <a:buNone/>
              <a:defRPr sz="2251" b="0" i="0">
                <a:latin typeface="Calibri Light" panose="020F0302020204030204" pitchFamily="34" charset="0"/>
                <a:cs typeface="Calibri Light" panose="020F0302020204030204" pitchFamily="34" charset="0"/>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Click to edit Master subtitle style</a:t>
            </a:r>
          </a:p>
        </p:txBody>
      </p:sp>
      <p:sp>
        <p:nvSpPr>
          <p:cNvPr id="11" name="Text Placeholder 14"/>
          <p:cNvSpPr>
            <a:spLocks noGrp="1"/>
          </p:cNvSpPr>
          <p:nvPr>
            <p:ph type="body" sz="quarter" idx="13" hasCustomPrompt="1"/>
          </p:nvPr>
        </p:nvSpPr>
        <p:spPr>
          <a:xfrm>
            <a:off x="779481" y="4915773"/>
            <a:ext cx="5024967" cy="735013"/>
          </a:xfrm>
        </p:spPr>
        <p:txBody>
          <a:bodyPr>
            <a:noAutofit/>
          </a:bodyPr>
          <a:lstStyle>
            <a:lvl1pPr marL="0" indent="0">
              <a:buNone/>
              <a:defRPr sz="1800" b="0" i="0">
                <a:latin typeface="Calibri Light" panose="020F0302020204030204" pitchFamily="34" charset="0"/>
                <a:cs typeface="Calibri Light" panose="020F0302020204030204" pitchFamily="34" charset="0"/>
              </a:defRPr>
            </a:lvl1pPr>
          </a:lstStyle>
          <a:p>
            <a:pPr lvl="0"/>
            <a:r>
              <a:rPr lang="en-US"/>
              <a:t>Month 00, 2019</a:t>
            </a:r>
          </a:p>
        </p:txBody>
      </p:sp>
      <p:pic>
        <p:nvPicPr>
          <p:cNvPr id="13" name="Picture 12"/>
          <p:cNvPicPr>
            <a:picLocks noChangeAspect="1"/>
          </p:cNvPicPr>
          <p:nvPr userDrawn="1"/>
        </p:nvPicPr>
        <p:blipFill>
          <a:blip r:embed="rId2" cstate="email"/>
          <a:stretch>
            <a:fillRect/>
          </a:stretch>
        </p:blipFill>
        <p:spPr>
          <a:xfrm>
            <a:off x="7646917" y="2731496"/>
            <a:ext cx="3269995" cy="345508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79477" y="457206"/>
            <a:ext cx="10574323" cy="1233482"/>
          </a:xfrm>
        </p:spPr>
        <p:txBody>
          <a:bodyPr anchor="t">
            <a:noAutofit/>
          </a:bodyPr>
          <a:lstStyle>
            <a:lvl1pPr>
              <a:defRPr sz="3600" b="0" i="0">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Content Placeholder 2"/>
          <p:cNvSpPr>
            <a:spLocks noGrp="1"/>
          </p:cNvSpPr>
          <p:nvPr>
            <p:ph idx="1"/>
          </p:nvPr>
        </p:nvSpPr>
        <p:spPr>
          <a:xfrm>
            <a:off x="779477" y="1825631"/>
            <a:ext cx="10574323" cy="2953639"/>
          </a:xfrm>
        </p:spPr>
        <p:txBody>
          <a:bodyPr/>
          <a:lstStyle>
            <a:lvl1pPr marL="0" indent="0">
              <a:buNone/>
              <a:defRPr b="0" i="0">
                <a:latin typeface="Calibri Light" panose="020F0302020204030204" pitchFamily="34" charset="0"/>
                <a:cs typeface="Calibri Light" panose="020F0302020204030204" pitchFamily="34" charset="0"/>
              </a:defRPr>
            </a:lvl1pPr>
            <a:lvl2pPr marL="342891" indent="0">
              <a:buNone/>
              <a:defRPr b="0" i="0">
                <a:latin typeface="Calibri Light" panose="020F0302020204030204" pitchFamily="34" charset="0"/>
                <a:cs typeface="Calibri Light" panose="020F0302020204030204" pitchFamily="34" charset="0"/>
              </a:defRPr>
            </a:lvl2pPr>
            <a:lvl3pPr marL="685783" indent="0">
              <a:buNone/>
              <a:defRPr b="0" i="0">
                <a:latin typeface="Calibri Light" panose="020F0302020204030204" pitchFamily="34" charset="0"/>
                <a:cs typeface="Calibri Light" panose="020F0302020204030204" pitchFamily="34" charset="0"/>
              </a:defRPr>
            </a:lvl3pPr>
            <a:lvl4pPr marL="1028674" indent="0">
              <a:buNone/>
              <a:defRPr b="0" i="0">
                <a:latin typeface="Calibri Light" panose="020F0302020204030204" pitchFamily="34" charset="0"/>
                <a:cs typeface="Calibri Light" panose="020F0302020204030204" pitchFamily="34" charset="0"/>
              </a:defRPr>
            </a:lvl4pPr>
            <a:lvl5pPr marL="1371566" indent="0">
              <a:buNone/>
              <a:defRPr b="0" i="0">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4"/>
          <p:cNvSpPr>
            <a:spLocks noGrp="1"/>
          </p:cNvSpPr>
          <p:nvPr>
            <p:ph type="body" sz="quarter" idx="13" hasCustomPrompt="1"/>
          </p:nvPr>
        </p:nvSpPr>
        <p:spPr>
          <a:xfrm>
            <a:off x="779481" y="5270171"/>
            <a:ext cx="5024967" cy="735013"/>
          </a:xfrm>
        </p:spPr>
        <p:txBody>
          <a:bodyPr>
            <a:noAutofit/>
          </a:bodyPr>
          <a:lstStyle>
            <a:lvl1pPr marL="0" indent="0">
              <a:buNone/>
              <a:defRPr sz="1800" b="0" i="0">
                <a:latin typeface="Calibri Light" panose="020F0302020204030204" pitchFamily="34" charset="0"/>
                <a:cs typeface="Calibri Light" panose="020F0302020204030204" pitchFamily="34" charset="0"/>
              </a:defRPr>
            </a:lvl1pPr>
          </a:lstStyle>
          <a:p>
            <a:pPr lvl="0"/>
            <a:r>
              <a:rPr lang="en-US"/>
              <a:t>Month 00, 2019</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79477" y="457206"/>
            <a:ext cx="10574323" cy="1233482"/>
          </a:xfrm>
        </p:spPr>
        <p:txBody>
          <a:bodyPr anchor="t">
            <a:noAutofit/>
          </a:bodyPr>
          <a:lstStyle>
            <a:lvl1pPr>
              <a:defRPr sz="3600" b="0" i="0">
                <a:latin typeface="Calibri Light" panose="020F0302020204030204" pitchFamily="34" charset="0"/>
                <a:cs typeface="Calibri Light" panose="020F0302020204030204" pitchFamily="34" charset="0"/>
              </a:defRPr>
            </a:lvl1pPr>
          </a:lstStyle>
          <a:p>
            <a:r>
              <a:rPr lang="en-US"/>
              <a:t>Click to edit Master 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email"/>
          <a:srcRect b="9817"/>
          <a:stretch>
            <a:fillRect/>
          </a:stretch>
        </p:blipFill>
        <p:spPr>
          <a:xfrm rot="1151723">
            <a:off x="5333963" y="-703937"/>
            <a:ext cx="7169132" cy="6831300"/>
          </a:xfrm>
          <a:prstGeom prst="rect">
            <a:avLst/>
          </a:prstGeom>
        </p:spPr>
      </p:pic>
      <p:sp>
        <p:nvSpPr>
          <p:cNvPr id="5" name="Rectangle 4"/>
          <p:cNvSpPr/>
          <p:nvPr userDrawn="1"/>
        </p:nvSpPr>
        <p:spPr>
          <a:xfrm>
            <a:off x="-1" y="6"/>
            <a:ext cx="12192001" cy="6180986"/>
          </a:xfrm>
          <a:prstGeom prst="rect">
            <a:avLst/>
          </a:prstGeom>
          <a:gradFill flip="none" rotWithShape="1">
            <a:gsLst>
              <a:gs pos="0">
                <a:schemeClr val="bg1"/>
              </a:gs>
              <a:gs pos="100000">
                <a:schemeClr val="bg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2" name="Title 1"/>
          <p:cNvSpPr>
            <a:spLocks noGrp="1"/>
          </p:cNvSpPr>
          <p:nvPr>
            <p:ph type="title"/>
          </p:nvPr>
        </p:nvSpPr>
        <p:spPr>
          <a:xfrm>
            <a:off x="779477" y="457206"/>
            <a:ext cx="10574323" cy="1233482"/>
          </a:xfrm>
        </p:spPr>
        <p:txBody>
          <a:bodyPr anchor="t">
            <a:noAutofit/>
          </a:bodyPr>
          <a:lstStyle>
            <a:lvl1pPr>
              <a:defRPr sz="3600" b="0" i="0">
                <a:latin typeface="Calibri Light" panose="020F0302020204030204" pitchFamily="34" charset="0"/>
                <a:cs typeface="Calibri Light" panose="020F0302020204030204" pitchFamily="34" charset="0"/>
              </a:defRPr>
            </a:lvl1pPr>
          </a:lstStyle>
          <a:p>
            <a:r>
              <a:rPr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779477" y="3066296"/>
            <a:ext cx="10644428" cy="1500187"/>
          </a:xfrm>
          <a:prstGeom prst="rect">
            <a:avLst/>
          </a:prstGeom>
        </p:spPr>
        <p:txBody>
          <a:bodyPr lIns="0" tIns="0" rIns="0" bIns="0" anchor="t">
            <a:normAutofit/>
          </a:bodyPr>
          <a:lstStyle>
            <a:lvl1pPr algn="ctr">
              <a:defRPr sz="3600" b="0" i="0">
                <a:solidFill>
                  <a:schemeClr val="bg1"/>
                </a:solidFill>
                <a:latin typeface="Calibri Light" panose="020F0302020204030204" pitchFamily="34" charset="0"/>
                <a:cs typeface="Calibri Light" panose="020F0302020204030204" pitchFamily="34" charset="0"/>
              </a:defRPr>
            </a:lvl1pPr>
          </a:lstStyle>
          <a:p>
            <a:r>
              <a:rPr lang="en-US"/>
              <a:t>Click to edit Master title style</a:t>
            </a:r>
          </a:p>
        </p:txBody>
      </p:sp>
      <p:pic>
        <p:nvPicPr>
          <p:cNvPr id="8" name="Picture 7"/>
          <p:cNvPicPr>
            <a:picLocks noChangeAspect="1"/>
          </p:cNvPicPr>
          <p:nvPr userDrawn="1"/>
        </p:nvPicPr>
        <p:blipFill>
          <a:blip r:embed="rId2" cstate="email"/>
          <a:stretch>
            <a:fillRect/>
          </a:stretch>
        </p:blipFill>
        <p:spPr>
          <a:xfrm>
            <a:off x="5521146" y="1397955"/>
            <a:ext cx="1149711" cy="1214789"/>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21C91AD-2127-6103-CA08-9AB65772AC0F}"/>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1419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0B69BE7-E1DC-7F04-CEDD-711591DBE89C}"/>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904966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6B69A21-592B-352B-09D8-D2A671DA0EE4}"/>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610443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61386D4-7478-0DAF-5120-84F4E3F67FC9}"/>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509242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70C94F0-7A77-6749-FDB0-8F843A8F2B97}"/>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965106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D7A11-4E44-7E90-502F-0DB774292C1E}"/>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6606FED5-D27F-14C5-596E-B90B61908857}"/>
              </a:ext>
            </a:extLst>
          </p:cNvPr>
          <p:cNvSpPr>
            <a:spLocks noGrp="1"/>
          </p:cNvSpPr>
          <p:nvPr>
            <p:ph type="dt" sz="half" idx="10"/>
          </p:nvPr>
        </p:nvSpPr>
        <p:spPr>
          <a:xfrm>
            <a:off x="838200" y="6356350"/>
            <a:ext cx="2743200" cy="365125"/>
          </a:xfrm>
          <a:prstGeom prst="rect">
            <a:avLst/>
          </a:prstGeom>
        </p:spPr>
        <p:txBody>
          <a:bodyPr/>
          <a:lstStyle/>
          <a:p>
            <a:fld id="{C1208E92-4AEC-3141-80CF-5BC1B3842BFE}" type="datetimeFigureOut">
              <a:rPr lang="en-US" smtClean="0"/>
              <a:t>10/13/2026</a:t>
            </a:fld>
            <a:endParaRPr lang="en-US"/>
          </a:p>
        </p:txBody>
      </p:sp>
      <p:sp>
        <p:nvSpPr>
          <p:cNvPr id="4" name="Footer Placeholder 3">
            <a:extLst>
              <a:ext uri="{FF2B5EF4-FFF2-40B4-BE49-F238E27FC236}">
                <a16:creationId xmlns:a16="http://schemas.microsoft.com/office/drawing/2014/main" id="{9EA31870-F6FE-CFB4-8E2E-8626C2DCB7D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8ED2B8BD-A519-00C3-05A5-96470AF00350}"/>
              </a:ext>
            </a:extLst>
          </p:cNvPr>
          <p:cNvSpPr>
            <a:spLocks noGrp="1"/>
          </p:cNvSpPr>
          <p:nvPr>
            <p:ph type="sldNum" sz="quarter" idx="12"/>
          </p:nvPr>
        </p:nvSpPr>
        <p:spPr>
          <a:xfrm>
            <a:off x="8610600" y="6356350"/>
            <a:ext cx="2743200" cy="365125"/>
          </a:xfrm>
          <a:prstGeom prst="rect">
            <a:avLst/>
          </a:prstGeom>
        </p:spPr>
        <p:txBody>
          <a:bodyPr/>
          <a:lstStyle/>
          <a:p>
            <a:fld id="{E1C6F998-2FF7-4746-81D9-42657A25E9D8}" type="slidenum">
              <a:rPr lang="en-US" smtClean="0"/>
              <a:t>‹#›</a:t>
            </a:fld>
            <a:endParaRPr lang="en-US"/>
          </a:p>
        </p:txBody>
      </p:sp>
    </p:spTree>
    <p:extLst>
      <p:ext uri="{BB962C8B-B14F-4D97-AF65-F5344CB8AC3E}">
        <p14:creationId xmlns:p14="http://schemas.microsoft.com/office/powerpoint/2010/main" val="20745393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7E3119-2FB0-ED7C-50B8-02D29704DC20}"/>
              </a:ext>
            </a:extLst>
          </p:cNvPr>
          <p:cNvSpPr>
            <a:spLocks noGrp="1"/>
          </p:cNvSpPr>
          <p:nvPr>
            <p:ph type="dt" sz="half" idx="10"/>
          </p:nvPr>
        </p:nvSpPr>
        <p:spPr>
          <a:xfrm>
            <a:off x="838200" y="6356350"/>
            <a:ext cx="2743200" cy="365125"/>
          </a:xfrm>
          <a:prstGeom prst="rect">
            <a:avLst/>
          </a:prstGeom>
        </p:spPr>
        <p:txBody>
          <a:bodyPr/>
          <a:lstStyle/>
          <a:p>
            <a:fld id="{C1208E92-4AEC-3141-80CF-5BC1B3842BFE}" type="datetimeFigureOut">
              <a:rPr lang="en-US" smtClean="0"/>
              <a:t>10/13/2026</a:t>
            </a:fld>
            <a:endParaRPr lang="en-US"/>
          </a:p>
        </p:txBody>
      </p:sp>
      <p:sp>
        <p:nvSpPr>
          <p:cNvPr id="3" name="Footer Placeholder 2">
            <a:extLst>
              <a:ext uri="{FF2B5EF4-FFF2-40B4-BE49-F238E27FC236}">
                <a16:creationId xmlns:a16="http://schemas.microsoft.com/office/drawing/2014/main" id="{DF746E59-A594-4C35-A710-F5791DD4F80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8ECB0A3C-97E8-AFBA-B7EB-C6B9D1D34877}"/>
              </a:ext>
            </a:extLst>
          </p:cNvPr>
          <p:cNvSpPr>
            <a:spLocks noGrp="1"/>
          </p:cNvSpPr>
          <p:nvPr>
            <p:ph type="sldNum" sz="quarter" idx="12"/>
          </p:nvPr>
        </p:nvSpPr>
        <p:spPr>
          <a:xfrm>
            <a:off x="8610600" y="6356350"/>
            <a:ext cx="2743200" cy="365125"/>
          </a:xfrm>
          <a:prstGeom prst="rect">
            <a:avLst/>
          </a:prstGeom>
        </p:spPr>
        <p:txBody>
          <a:bodyPr/>
          <a:lstStyle/>
          <a:p>
            <a:fld id="{E1C6F998-2FF7-4746-81D9-42657A25E9D8}" type="slidenum">
              <a:rPr lang="en-US" smtClean="0"/>
              <a:t>‹#›</a:t>
            </a:fld>
            <a:endParaRPr lang="en-US"/>
          </a:p>
        </p:txBody>
      </p:sp>
    </p:spTree>
    <p:extLst>
      <p:ext uri="{BB962C8B-B14F-4D97-AF65-F5344CB8AC3E}">
        <p14:creationId xmlns:p14="http://schemas.microsoft.com/office/powerpoint/2010/main" val="16987899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C7A7A-D995-B84E-CECC-085E4D18C9A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BDE6810-3086-7668-D921-EDC87688ED09}"/>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4A7BAE7-63B9-ED79-11F4-941481866BB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3912C0B-AC50-34F2-4648-55644DFE479D}"/>
              </a:ext>
            </a:extLst>
          </p:cNvPr>
          <p:cNvSpPr>
            <a:spLocks noGrp="1"/>
          </p:cNvSpPr>
          <p:nvPr>
            <p:ph type="dt" sz="half" idx="10"/>
          </p:nvPr>
        </p:nvSpPr>
        <p:spPr>
          <a:xfrm>
            <a:off x="838200" y="6356350"/>
            <a:ext cx="2743200" cy="365125"/>
          </a:xfrm>
          <a:prstGeom prst="rect">
            <a:avLst/>
          </a:prstGeom>
        </p:spPr>
        <p:txBody>
          <a:bodyPr/>
          <a:lstStyle/>
          <a:p>
            <a:fld id="{C1208E92-4AEC-3141-80CF-5BC1B3842BFE}" type="datetimeFigureOut">
              <a:rPr lang="en-US" smtClean="0"/>
              <a:t>10/13/2026</a:t>
            </a:fld>
            <a:endParaRPr lang="en-US"/>
          </a:p>
        </p:txBody>
      </p:sp>
      <p:sp>
        <p:nvSpPr>
          <p:cNvPr id="6" name="Footer Placeholder 5">
            <a:extLst>
              <a:ext uri="{FF2B5EF4-FFF2-40B4-BE49-F238E27FC236}">
                <a16:creationId xmlns:a16="http://schemas.microsoft.com/office/drawing/2014/main" id="{5BD17EF9-0545-A3EC-0E6C-EDA8B5CE67A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3652B22-39A5-ED3E-0EBE-A6CD5EE9098D}"/>
              </a:ext>
            </a:extLst>
          </p:cNvPr>
          <p:cNvSpPr>
            <a:spLocks noGrp="1"/>
          </p:cNvSpPr>
          <p:nvPr>
            <p:ph type="sldNum" sz="quarter" idx="12"/>
          </p:nvPr>
        </p:nvSpPr>
        <p:spPr>
          <a:xfrm>
            <a:off x="8610600" y="6356350"/>
            <a:ext cx="2743200" cy="365125"/>
          </a:xfrm>
          <a:prstGeom prst="rect">
            <a:avLst/>
          </a:prstGeom>
        </p:spPr>
        <p:txBody>
          <a:bodyPr/>
          <a:lstStyle/>
          <a:p>
            <a:fld id="{E1C6F998-2FF7-4746-81D9-42657A25E9D8}" type="slidenum">
              <a:rPr lang="en-US" smtClean="0"/>
              <a:t>‹#›</a:t>
            </a:fld>
            <a:endParaRPr lang="en-US"/>
          </a:p>
        </p:txBody>
      </p:sp>
    </p:spTree>
    <p:extLst>
      <p:ext uri="{BB962C8B-B14F-4D97-AF65-F5344CB8AC3E}">
        <p14:creationId xmlns:p14="http://schemas.microsoft.com/office/powerpoint/2010/main" val="197136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3644E-B9B5-FC4D-3C44-6290EAB7D29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9383402-33DB-57F3-0296-B7AA5843543C}"/>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9917519-7C66-7F1C-7CE2-0C72239B218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3D66320-789A-458F-42B0-370FE7017294}"/>
              </a:ext>
            </a:extLst>
          </p:cNvPr>
          <p:cNvSpPr>
            <a:spLocks noGrp="1"/>
          </p:cNvSpPr>
          <p:nvPr>
            <p:ph type="dt" sz="half" idx="10"/>
          </p:nvPr>
        </p:nvSpPr>
        <p:spPr>
          <a:xfrm>
            <a:off x="838200" y="6356350"/>
            <a:ext cx="2743200" cy="365125"/>
          </a:xfrm>
          <a:prstGeom prst="rect">
            <a:avLst/>
          </a:prstGeom>
        </p:spPr>
        <p:txBody>
          <a:bodyPr/>
          <a:lstStyle/>
          <a:p>
            <a:fld id="{C1208E92-4AEC-3141-80CF-5BC1B3842BFE}" type="datetimeFigureOut">
              <a:rPr lang="en-US" smtClean="0"/>
              <a:t>10/13/2026</a:t>
            </a:fld>
            <a:endParaRPr lang="en-US"/>
          </a:p>
        </p:txBody>
      </p:sp>
      <p:sp>
        <p:nvSpPr>
          <p:cNvPr id="6" name="Footer Placeholder 5">
            <a:extLst>
              <a:ext uri="{FF2B5EF4-FFF2-40B4-BE49-F238E27FC236}">
                <a16:creationId xmlns:a16="http://schemas.microsoft.com/office/drawing/2014/main" id="{3ED826AB-570D-DFB6-5112-4AC5B755FFC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E84A40EB-87BC-1CF2-29BE-AA1FFA707DA9}"/>
              </a:ext>
            </a:extLst>
          </p:cNvPr>
          <p:cNvSpPr>
            <a:spLocks noGrp="1"/>
          </p:cNvSpPr>
          <p:nvPr>
            <p:ph type="sldNum" sz="quarter" idx="12"/>
          </p:nvPr>
        </p:nvSpPr>
        <p:spPr>
          <a:xfrm>
            <a:off x="8610600" y="6356350"/>
            <a:ext cx="2743200" cy="365125"/>
          </a:xfrm>
          <a:prstGeom prst="rect">
            <a:avLst/>
          </a:prstGeom>
        </p:spPr>
        <p:txBody>
          <a:bodyPr/>
          <a:lstStyle/>
          <a:p>
            <a:fld id="{E1C6F998-2FF7-4746-81D9-42657A25E9D8}" type="slidenum">
              <a:rPr lang="en-US" smtClean="0"/>
              <a:t>‹#›</a:t>
            </a:fld>
            <a:endParaRPr lang="en-US"/>
          </a:p>
        </p:txBody>
      </p:sp>
    </p:spTree>
    <p:extLst>
      <p:ext uri="{BB962C8B-B14F-4D97-AF65-F5344CB8AC3E}">
        <p14:creationId xmlns:p14="http://schemas.microsoft.com/office/powerpoint/2010/main" val="3570105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E3153-C33E-6CB3-9E46-7B82DCCF85C1}"/>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0F736D1-7FD5-B816-D8AB-493755373FE4}"/>
              </a:ext>
            </a:extLst>
          </p:cNvPr>
          <p:cNvSpPr>
            <a:spLocks noGrp="1"/>
          </p:cNvSpPr>
          <p:nvPr>
            <p:ph type="body" orient="vert" idx="1"/>
          </p:nvPr>
        </p:nvSpPr>
        <p:spPr>
          <a:xfrm>
            <a:off x="838200" y="1825625"/>
            <a:ext cx="10515600" cy="43513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2531627-45A0-5AEE-58DA-60659BA86EAB}"/>
              </a:ext>
            </a:extLst>
          </p:cNvPr>
          <p:cNvSpPr>
            <a:spLocks noGrp="1"/>
          </p:cNvSpPr>
          <p:nvPr>
            <p:ph type="dt" sz="half" idx="10"/>
          </p:nvPr>
        </p:nvSpPr>
        <p:spPr>
          <a:xfrm>
            <a:off x="838200" y="6356350"/>
            <a:ext cx="2743200" cy="365125"/>
          </a:xfrm>
          <a:prstGeom prst="rect">
            <a:avLst/>
          </a:prstGeom>
        </p:spPr>
        <p:txBody>
          <a:bodyPr/>
          <a:lstStyle/>
          <a:p>
            <a:fld id="{C1208E92-4AEC-3141-80CF-5BC1B3842BFE}" type="datetimeFigureOut">
              <a:rPr lang="en-US" smtClean="0"/>
              <a:t>10/13/2026</a:t>
            </a:fld>
            <a:endParaRPr lang="en-US"/>
          </a:p>
        </p:txBody>
      </p:sp>
      <p:sp>
        <p:nvSpPr>
          <p:cNvPr id="5" name="Footer Placeholder 4">
            <a:extLst>
              <a:ext uri="{FF2B5EF4-FFF2-40B4-BE49-F238E27FC236}">
                <a16:creationId xmlns:a16="http://schemas.microsoft.com/office/drawing/2014/main" id="{F5E8331E-AC16-8631-93EB-4003AE3BE1A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E266F91-6DD5-2D71-9740-ADE5CE253A31}"/>
              </a:ext>
            </a:extLst>
          </p:cNvPr>
          <p:cNvSpPr>
            <a:spLocks noGrp="1"/>
          </p:cNvSpPr>
          <p:nvPr>
            <p:ph type="sldNum" sz="quarter" idx="12"/>
          </p:nvPr>
        </p:nvSpPr>
        <p:spPr>
          <a:xfrm>
            <a:off x="8610600" y="6356350"/>
            <a:ext cx="2743200" cy="365125"/>
          </a:xfrm>
          <a:prstGeom prst="rect">
            <a:avLst/>
          </a:prstGeom>
        </p:spPr>
        <p:txBody>
          <a:bodyPr/>
          <a:lstStyle/>
          <a:p>
            <a:fld id="{E1C6F998-2FF7-4746-81D9-42657A25E9D8}" type="slidenum">
              <a:rPr lang="en-US" smtClean="0"/>
              <a:t>‹#›</a:t>
            </a:fld>
            <a:endParaRPr lang="en-US"/>
          </a:p>
        </p:txBody>
      </p:sp>
    </p:spTree>
    <p:extLst>
      <p:ext uri="{BB962C8B-B14F-4D97-AF65-F5344CB8AC3E}">
        <p14:creationId xmlns:p14="http://schemas.microsoft.com/office/powerpoint/2010/main" val="27498811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7AFDAB-B9E2-E696-0A69-4733FAB3DEC1}"/>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F01ACBD-FE6E-EEBA-DD67-135CBEA2BB29}"/>
              </a:ext>
            </a:extLst>
          </p:cNvPr>
          <p:cNvSpPr>
            <a:spLocks noGrp="1"/>
          </p:cNvSpPr>
          <p:nvPr>
            <p:ph type="body" orient="vert" idx="1"/>
          </p:nvPr>
        </p:nvSpPr>
        <p:spPr>
          <a:xfrm>
            <a:off x="838200" y="365125"/>
            <a:ext cx="7734300" cy="58118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F8D3888-9F1B-FD07-F4F6-C58D669EE765}"/>
              </a:ext>
            </a:extLst>
          </p:cNvPr>
          <p:cNvSpPr>
            <a:spLocks noGrp="1"/>
          </p:cNvSpPr>
          <p:nvPr>
            <p:ph type="dt" sz="half" idx="10"/>
          </p:nvPr>
        </p:nvSpPr>
        <p:spPr>
          <a:xfrm>
            <a:off x="838200" y="6356350"/>
            <a:ext cx="2743200" cy="365125"/>
          </a:xfrm>
          <a:prstGeom prst="rect">
            <a:avLst/>
          </a:prstGeom>
        </p:spPr>
        <p:txBody>
          <a:bodyPr/>
          <a:lstStyle/>
          <a:p>
            <a:fld id="{C1208E92-4AEC-3141-80CF-5BC1B3842BFE}" type="datetimeFigureOut">
              <a:rPr lang="en-US" smtClean="0"/>
              <a:t>10/13/2026</a:t>
            </a:fld>
            <a:endParaRPr lang="en-US"/>
          </a:p>
        </p:txBody>
      </p:sp>
      <p:sp>
        <p:nvSpPr>
          <p:cNvPr id="5" name="Footer Placeholder 4">
            <a:extLst>
              <a:ext uri="{FF2B5EF4-FFF2-40B4-BE49-F238E27FC236}">
                <a16:creationId xmlns:a16="http://schemas.microsoft.com/office/drawing/2014/main" id="{13AD88B2-EC2B-947B-BDD5-A91BAB4BCAF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E84CF96-9E2A-88E8-6FDC-EDFDC73615CF}"/>
              </a:ext>
            </a:extLst>
          </p:cNvPr>
          <p:cNvSpPr>
            <a:spLocks noGrp="1"/>
          </p:cNvSpPr>
          <p:nvPr>
            <p:ph type="sldNum" sz="quarter" idx="12"/>
          </p:nvPr>
        </p:nvSpPr>
        <p:spPr>
          <a:xfrm>
            <a:off x="8610600" y="6356350"/>
            <a:ext cx="2743200" cy="365125"/>
          </a:xfrm>
          <a:prstGeom prst="rect">
            <a:avLst/>
          </a:prstGeom>
        </p:spPr>
        <p:txBody>
          <a:bodyPr/>
          <a:lstStyle/>
          <a:p>
            <a:fld id="{E1C6F998-2FF7-4746-81D9-42657A25E9D8}" type="slidenum">
              <a:rPr lang="en-US" smtClean="0"/>
              <a:t>‹#›</a:t>
            </a:fld>
            <a:endParaRPr lang="en-US"/>
          </a:p>
        </p:txBody>
      </p:sp>
    </p:spTree>
    <p:extLst>
      <p:ext uri="{BB962C8B-B14F-4D97-AF65-F5344CB8AC3E}">
        <p14:creationId xmlns:p14="http://schemas.microsoft.com/office/powerpoint/2010/main" val="29743634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Diapositiva de título" type="title">
  <p:cSld name="Diapositiva de título">
    <p:bg>
      <p:bgPr>
        <a:solidFill>
          <a:schemeClr val="lt1"/>
        </a:solidFill>
        <a:effectLst/>
      </p:bgPr>
    </p:bg>
    <p:spTree>
      <p:nvGrpSpPr>
        <p:cNvPr id="1" name="Shape 59"/>
        <p:cNvGrpSpPr/>
        <p:nvPr/>
      </p:nvGrpSpPr>
      <p:grpSpPr>
        <a:xfrm>
          <a:off x="0" y="0"/>
          <a:ext cx="0" cy="0"/>
          <a:chOff x="0" y="0"/>
          <a:chExt cx="0" cy="0"/>
        </a:xfrm>
      </p:grpSpPr>
      <p:sp>
        <p:nvSpPr>
          <p:cNvPr id="60" name="Google Shape;60;p17"/>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sz="1467"/>
            </a:lvl1pPr>
            <a:lvl2pPr marL="0" lvl="1" indent="0" algn="r" rtl="0">
              <a:spcBef>
                <a:spcPts val="0"/>
              </a:spcBef>
              <a:buNone/>
              <a:defRPr sz="1467"/>
            </a:lvl2pPr>
            <a:lvl3pPr marL="0" lvl="2" indent="0" algn="r" rtl="0">
              <a:spcBef>
                <a:spcPts val="0"/>
              </a:spcBef>
              <a:buNone/>
              <a:defRPr sz="1467"/>
            </a:lvl3pPr>
            <a:lvl4pPr marL="0" lvl="3" indent="0" algn="r" rtl="0">
              <a:spcBef>
                <a:spcPts val="0"/>
              </a:spcBef>
              <a:buNone/>
              <a:defRPr sz="1467"/>
            </a:lvl4pPr>
            <a:lvl5pPr marL="0" lvl="4" indent="0" algn="r" rtl="0">
              <a:spcBef>
                <a:spcPts val="0"/>
              </a:spcBef>
              <a:buNone/>
              <a:defRPr sz="1467"/>
            </a:lvl5pPr>
            <a:lvl6pPr marL="0" lvl="5" indent="0" algn="r" rtl="0">
              <a:spcBef>
                <a:spcPts val="0"/>
              </a:spcBef>
              <a:buNone/>
              <a:defRPr sz="1467"/>
            </a:lvl6pPr>
            <a:lvl7pPr marL="0" lvl="6" indent="0" algn="r" rtl="0">
              <a:spcBef>
                <a:spcPts val="0"/>
              </a:spcBef>
              <a:buNone/>
              <a:defRPr sz="1467"/>
            </a:lvl7pPr>
            <a:lvl8pPr marL="0" lvl="7" indent="0" algn="r" rtl="0">
              <a:spcBef>
                <a:spcPts val="0"/>
              </a:spcBef>
              <a:buNone/>
              <a:defRPr sz="1467"/>
            </a:lvl8pPr>
            <a:lvl9pPr marL="0" lvl="8" indent="0" algn="r" rtl="0">
              <a:spcBef>
                <a:spcPts val="0"/>
              </a:spcBef>
              <a:buNone/>
              <a:defRPr sz="1467"/>
            </a:lvl9pPr>
          </a:lstStyle>
          <a:p>
            <a:fld id="{00000000-1234-1234-1234-123412341234}" type="slidenum">
              <a:rPr lang="en" smtClean="0"/>
              <a:pPr/>
              <a:t>‹#›</a:t>
            </a:fld>
            <a:endParaRPr lang="en"/>
          </a:p>
        </p:txBody>
      </p:sp>
    </p:spTree>
    <p:extLst>
      <p:ext uri="{BB962C8B-B14F-4D97-AF65-F5344CB8AC3E}">
        <p14:creationId xmlns:p14="http://schemas.microsoft.com/office/powerpoint/2010/main" val="2426174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9" name="Picture 8" descr="A blue and white rectangle with a red outline&#10;&#10;AI-generated content may be incorrect.">
            <a:extLst>
              <a:ext uri="{FF2B5EF4-FFF2-40B4-BE49-F238E27FC236}">
                <a16:creationId xmlns:a16="http://schemas.microsoft.com/office/drawing/2014/main" id="{8703A79F-05F8-474E-4C87-760BE9760E77}"/>
              </a:ext>
            </a:extLst>
          </p:cNvPr>
          <p:cNvPicPr>
            <a:picLocks noChangeAspect="1"/>
          </p:cNvPicPr>
          <p:nvPr/>
        </p:nvPicPr>
        <p:blipFill>
          <a:blip r:embed="rId2"/>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7D6553CB-B63B-8BC3-9F68-09A7BD9509DB}"/>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743387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pic>
        <p:nvPicPr>
          <p:cNvPr id="8" name="Picture 7" descr="A red border with a white background&#10;&#10;AI-generated content may be incorrect.">
            <a:extLst>
              <a:ext uri="{FF2B5EF4-FFF2-40B4-BE49-F238E27FC236}">
                <a16:creationId xmlns:a16="http://schemas.microsoft.com/office/drawing/2014/main" id="{75E425CF-DBB3-5BA2-B774-37ED0FA2B7AA}"/>
              </a:ext>
            </a:extLst>
          </p:cNvPr>
          <p:cNvPicPr>
            <a:picLocks noChangeAspect="1"/>
          </p:cNvPicPr>
          <p:nvPr/>
        </p:nvPicPr>
        <p:blipFill>
          <a:blip r:embed="rId2"/>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14407CF7-9BA6-AA81-F363-43FADDA7736D}"/>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692767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8" name="Picture 7" descr="A blue and green rectangle frame&#10;&#10;AI-generated content may be incorrect.">
            <a:extLst>
              <a:ext uri="{FF2B5EF4-FFF2-40B4-BE49-F238E27FC236}">
                <a16:creationId xmlns:a16="http://schemas.microsoft.com/office/drawing/2014/main" id="{0A729D29-B521-6E55-0B30-81199C7FDBFD}"/>
              </a:ext>
            </a:extLst>
          </p:cNvPr>
          <p:cNvPicPr>
            <a:picLocks noChangeAspect="1"/>
          </p:cNvPicPr>
          <p:nvPr/>
        </p:nvPicPr>
        <p:blipFill>
          <a:blip r:embed="rId2"/>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DEA4E7BF-3CB1-D7A1-8852-AA3B9B818812}"/>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1027447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pic>
        <p:nvPicPr>
          <p:cNvPr id="9" name="Picture 8" descr="A rectangular orange border with white background&#10;&#10;AI-generated content may be incorrect.">
            <a:extLst>
              <a:ext uri="{FF2B5EF4-FFF2-40B4-BE49-F238E27FC236}">
                <a16:creationId xmlns:a16="http://schemas.microsoft.com/office/drawing/2014/main" id="{7F1B99CD-B7A3-89CE-3980-449F34B2C03D}"/>
              </a:ext>
            </a:extLst>
          </p:cNvPr>
          <p:cNvPicPr>
            <a:picLocks noChangeAspect="1"/>
          </p:cNvPicPr>
          <p:nvPr/>
        </p:nvPicPr>
        <p:blipFill>
          <a:blip r:embed="rId2"/>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369D85B7-946A-B037-7EAD-C4C4D990CF9F}"/>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714983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pic>
        <p:nvPicPr>
          <p:cNvPr id="11" name="Picture 10" descr="A white rectangular frame with blue border&#10;&#10;AI-generated content may be incorrect.">
            <a:extLst>
              <a:ext uri="{FF2B5EF4-FFF2-40B4-BE49-F238E27FC236}">
                <a16:creationId xmlns:a16="http://schemas.microsoft.com/office/drawing/2014/main" id="{F8140E7A-28B7-41CF-A6EB-A9013875D2E9}"/>
              </a:ext>
            </a:extLst>
          </p:cNvPr>
          <p:cNvPicPr>
            <a:picLocks noChangeAspect="1"/>
          </p:cNvPicPr>
          <p:nvPr/>
        </p:nvPicPr>
        <p:blipFill>
          <a:blip r:embed="rId2"/>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1F8718EC-0BCF-D119-3C8C-9BA5D827B1FF}"/>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5458772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EC109-B732-7EDD-1080-D4B48FC02BC9}"/>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7B721EA5-B7C2-4B0A-5834-372992250208}"/>
              </a:ext>
            </a:extLst>
          </p:cNvPr>
          <p:cNvSpPr>
            <a:spLocks noGrp="1"/>
          </p:cNvSpPr>
          <p:nvPr>
            <p:ph type="dt" sz="half" idx="10"/>
          </p:nvPr>
        </p:nvSpPr>
        <p:spPr>
          <a:xfrm>
            <a:off x="838200" y="6356350"/>
            <a:ext cx="2743200" cy="365125"/>
          </a:xfrm>
          <a:prstGeom prst="rect">
            <a:avLst/>
          </a:prstGeom>
        </p:spPr>
        <p:txBody>
          <a:bodyPr/>
          <a:lstStyle/>
          <a:p>
            <a:fld id="{C1208E92-4AEC-3141-80CF-5BC1B3842BFE}" type="datetimeFigureOut">
              <a:rPr lang="en-US" smtClean="0"/>
              <a:t>10/13/2026</a:t>
            </a:fld>
            <a:endParaRPr lang="en-US"/>
          </a:p>
        </p:txBody>
      </p:sp>
      <p:sp>
        <p:nvSpPr>
          <p:cNvPr id="4" name="Footer Placeholder 3">
            <a:extLst>
              <a:ext uri="{FF2B5EF4-FFF2-40B4-BE49-F238E27FC236}">
                <a16:creationId xmlns:a16="http://schemas.microsoft.com/office/drawing/2014/main" id="{83647ED2-55B2-883C-D43A-B932437979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2B7F066-FC91-20D6-8375-3E32C541E576}"/>
              </a:ext>
            </a:extLst>
          </p:cNvPr>
          <p:cNvSpPr>
            <a:spLocks noGrp="1"/>
          </p:cNvSpPr>
          <p:nvPr>
            <p:ph type="sldNum" sz="quarter" idx="12"/>
          </p:nvPr>
        </p:nvSpPr>
        <p:spPr>
          <a:xfrm>
            <a:off x="8610600" y="6356350"/>
            <a:ext cx="2743200" cy="365125"/>
          </a:xfrm>
          <a:prstGeom prst="rect">
            <a:avLst/>
          </a:prstGeom>
        </p:spPr>
        <p:txBody>
          <a:bodyPr/>
          <a:lstStyle/>
          <a:p>
            <a:fld id="{E1C6F998-2FF7-4746-81D9-42657A25E9D8}" type="slidenum">
              <a:rPr lang="en-US" smtClean="0"/>
              <a:t>‹#›</a:t>
            </a:fld>
            <a:endParaRPr lang="en-US"/>
          </a:p>
        </p:txBody>
      </p:sp>
    </p:spTree>
    <p:extLst>
      <p:ext uri="{BB962C8B-B14F-4D97-AF65-F5344CB8AC3E}">
        <p14:creationId xmlns:p14="http://schemas.microsoft.com/office/powerpoint/2010/main" val="21171611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D6C233-709D-FE00-DABE-E854D7C629C0}"/>
              </a:ext>
            </a:extLst>
          </p:cNvPr>
          <p:cNvSpPr>
            <a:spLocks noGrp="1"/>
          </p:cNvSpPr>
          <p:nvPr>
            <p:ph type="dt" sz="half" idx="10"/>
          </p:nvPr>
        </p:nvSpPr>
        <p:spPr>
          <a:xfrm>
            <a:off x="838200" y="6356350"/>
            <a:ext cx="2743200" cy="365125"/>
          </a:xfrm>
          <a:prstGeom prst="rect">
            <a:avLst/>
          </a:prstGeom>
        </p:spPr>
        <p:txBody>
          <a:bodyPr/>
          <a:lstStyle/>
          <a:p>
            <a:fld id="{C1208E92-4AEC-3141-80CF-5BC1B3842BFE}" type="datetimeFigureOut">
              <a:rPr lang="en-US" smtClean="0"/>
              <a:t>10/13/2026</a:t>
            </a:fld>
            <a:endParaRPr lang="en-US"/>
          </a:p>
        </p:txBody>
      </p:sp>
      <p:sp>
        <p:nvSpPr>
          <p:cNvPr id="3" name="Footer Placeholder 2">
            <a:extLst>
              <a:ext uri="{FF2B5EF4-FFF2-40B4-BE49-F238E27FC236}">
                <a16:creationId xmlns:a16="http://schemas.microsoft.com/office/drawing/2014/main" id="{21DC6029-5D47-BCE0-B0E0-9ED6D1A95C7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174F0E-5ECC-D4EC-5752-3AB09E9AAD8F}"/>
              </a:ext>
            </a:extLst>
          </p:cNvPr>
          <p:cNvSpPr>
            <a:spLocks noGrp="1"/>
          </p:cNvSpPr>
          <p:nvPr>
            <p:ph type="sldNum" sz="quarter" idx="12"/>
          </p:nvPr>
        </p:nvSpPr>
        <p:spPr>
          <a:xfrm>
            <a:off x="8610600" y="6356350"/>
            <a:ext cx="2743200" cy="365125"/>
          </a:xfrm>
          <a:prstGeom prst="rect">
            <a:avLst/>
          </a:prstGeom>
        </p:spPr>
        <p:txBody>
          <a:bodyPr/>
          <a:lstStyle/>
          <a:p>
            <a:fld id="{E1C6F998-2FF7-4746-81D9-42657A25E9D8}" type="slidenum">
              <a:rPr lang="en-US" smtClean="0"/>
              <a:t>‹#›</a:t>
            </a:fld>
            <a:endParaRPr lang="en-US"/>
          </a:p>
        </p:txBody>
      </p:sp>
    </p:spTree>
    <p:extLst>
      <p:ext uri="{BB962C8B-B14F-4D97-AF65-F5344CB8AC3E}">
        <p14:creationId xmlns:p14="http://schemas.microsoft.com/office/powerpoint/2010/main" val="20684757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993D7-D474-F5BE-83BA-47D3208C552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D4D8279-3786-801C-1E7F-6CAA77226C3D}"/>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CC49442B-047F-48E5-6920-882F4BE039C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41D3ED0-C22A-A474-A83E-35558C02B083}"/>
              </a:ext>
            </a:extLst>
          </p:cNvPr>
          <p:cNvSpPr>
            <a:spLocks noGrp="1"/>
          </p:cNvSpPr>
          <p:nvPr>
            <p:ph type="dt" sz="half" idx="10"/>
          </p:nvPr>
        </p:nvSpPr>
        <p:spPr>
          <a:xfrm>
            <a:off x="838200" y="6356350"/>
            <a:ext cx="2743200" cy="365125"/>
          </a:xfrm>
          <a:prstGeom prst="rect">
            <a:avLst/>
          </a:prstGeom>
        </p:spPr>
        <p:txBody>
          <a:bodyPr/>
          <a:lstStyle/>
          <a:p>
            <a:fld id="{C1208E92-4AEC-3141-80CF-5BC1B3842BFE}" type="datetimeFigureOut">
              <a:rPr lang="en-US" smtClean="0"/>
              <a:t>10/13/2026</a:t>
            </a:fld>
            <a:endParaRPr lang="en-US"/>
          </a:p>
        </p:txBody>
      </p:sp>
      <p:sp>
        <p:nvSpPr>
          <p:cNvPr id="6" name="Footer Placeholder 5">
            <a:extLst>
              <a:ext uri="{FF2B5EF4-FFF2-40B4-BE49-F238E27FC236}">
                <a16:creationId xmlns:a16="http://schemas.microsoft.com/office/drawing/2014/main" id="{02164DC6-AFB1-5930-AB8F-279AE0092F6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6C92A47-F346-167D-D36D-F633A493D349}"/>
              </a:ext>
            </a:extLst>
          </p:cNvPr>
          <p:cNvSpPr>
            <a:spLocks noGrp="1"/>
          </p:cNvSpPr>
          <p:nvPr>
            <p:ph type="sldNum" sz="quarter" idx="12"/>
          </p:nvPr>
        </p:nvSpPr>
        <p:spPr>
          <a:xfrm>
            <a:off x="8610600" y="6356350"/>
            <a:ext cx="2743200" cy="365125"/>
          </a:xfrm>
          <a:prstGeom prst="rect">
            <a:avLst/>
          </a:prstGeom>
        </p:spPr>
        <p:txBody>
          <a:bodyPr/>
          <a:lstStyle/>
          <a:p>
            <a:fld id="{E1C6F998-2FF7-4746-81D9-42657A25E9D8}" type="slidenum">
              <a:rPr lang="en-US" smtClean="0"/>
              <a:t>‹#›</a:t>
            </a:fld>
            <a:endParaRPr lang="en-US"/>
          </a:p>
        </p:txBody>
      </p:sp>
    </p:spTree>
    <p:extLst>
      <p:ext uri="{BB962C8B-B14F-4D97-AF65-F5344CB8AC3E}">
        <p14:creationId xmlns:p14="http://schemas.microsoft.com/office/powerpoint/2010/main" val="14924082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9F2C2-78B6-B039-C5F9-90F2E2DEB82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535EE84-C432-2E40-6A1D-9A2E2F90F4B8}"/>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481549A-FBED-7DC8-FA8C-2BE4DC01BDB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6962A74-1909-D448-CB05-DF38292446B8}"/>
              </a:ext>
            </a:extLst>
          </p:cNvPr>
          <p:cNvSpPr>
            <a:spLocks noGrp="1"/>
          </p:cNvSpPr>
          <p:nvPr>
            <p:ph type="dt" sz="half" idx="10"/>
          </p:nvPr>
        </p:nvSpPr>
        <p:spPr>
          <a:xfrm>
            <a:off x="838200" y="6356350"/>
            <a:ext cx="2743200" cy="365125"/>
          </a:xfrm>
          <a:prstGeom prst="rect">
            <a:avLst/>
          </a:prstGeom>
        </p:spPr>
        <p:txBody>
          <a:bodyPr/>
          <a:lstStyle/>
          <a:p>
            <a:fld id="{C1208E92-4AEC-3141-80CF-5BC1B3842BFE}" type="datetimeFigureOut">
              <a:rPr lang="en-US" smtClean="0"/>
              <a:t>10/13/2026</a:t>
            </a:fld>
            <a:endParaRPr lang="en-US"/>
          </a:p>
        </p:txBody>
      </p:sp>
      <p:sp>
        <p:nvSpPr>
          <p:cNvPr id="6" name="Footer Placeholder 5">
            <a:extLst>
              <a:ext uri="{FF2B5EF4-FFF2-40B4-BE49-F238E27FC236}">
                <a16:creationId xmlns:a16="http://schemas.microsoft.com/office/drawing/2014/main" id="{9C8906EB-7E00-969D-4E7C-8080AB53B79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3123FAF1-A834-AD60-D7CE-890844A816FF}"/>
              </a:ext>
            </a:extLst>
          </p:cNvPr>
          <p:cNvSpPr>
            <a:spLocks noGrp="1"/>
          </p:cNvSpPr>
          <p:nvPr>
            <p:ph type="sldNum" sz="quarter" idx="12"/>
          </p:nvPr>
        </p:nvSpPr>
        <p:spPr>
          <a:xfrm>
            <a:off x="8610600" y="6356350"/>
            <a:ext cx="2743200" cy="365125"/>
          </a:xfrm>
          <a:prstGeom prst="rect">
            <a:avLst/>
          </a:prstGeom>
        </p:spPr>
        <p:txBody>
          <a:bodyPr/>
          <a:lstStyle/>
          <a:p>
            <a:fld id="{E1C6F998-2FF7-4746-81D9-42657A25E9D8}" type="slidenum">
              <a:rPr lang="en-US" smtClean="0"/>
              <a:t>‹#›</a:t>
            </a:fld>
            <a:endParaRPr lang="en-US"/>
          </a:p>
        </p:txBody>
      </p:sp>
    </p:spTree>
    <p:extLst>
      <p:ext uri="{BB962C8B-B14F-4D97-AF65-F5344CB8AC3E}">
        <p14:creationId xmlns:p14="http://schemas.microsoft.com/office/powerpoint/2010/main" val="28897398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5D7D4-6286-4D3C-CC9C-78B70BC04326}"/>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653FA90-1FDA-5889-EC24-1A20297E9A44}"/>
              </a:ext>
            </a:extLst>
          </p:cNvPr>
          <p:cNvSpPr>
            <a:spLocks noGrp="1"/>
          </p:cNvSpPr>
          <p:nvPr>
            <p:ph type="body" orient="vert" idx="1"/>
          </p:nvPr>
        </p:nvSpPr>
        <p:spPr>
          <a:xfrm>
            <a:off x="838200" y="1825625"/>
            <a:ext cx="10515600" cy="43513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55BDCCA-EFBA-EFBE-E7E4-9DF68D355A6A}"/>
              </a:ext>
            </a:extLst>
          </p:cNvPr>
          <p:cNvSpPr>
            <a:spLocks noGrp="1"/>
          </p:cNvSpPr>
          <p:nvPr>
            <p:ph type="dt" sz="half" idx="10"/>
          </p:nvPr>
        </p:nvSpPr>
        <p:spPr>
          <a:xfrm>
            <a:off x="838200" y="6356350"/>
            <a:ext cx="2743200" cy="365125"/>
          </a:xfrm>
          <a:prstGeom prst="rect">
            <a:avLst/>
          </a:prstGeom>
        </p:spPr>
        <p:txBody>
          <a:bodyPr/>
          <a:lstStyle/>
          <a:p>
            <a:fld id="{C1208E92-4AEC-3141-80CF-5BC1B3842BFE}" type="datetimeFigureOut">
              <a:rPr lang="en-US" smtClean="0"/>
              <a:t>10/13/2026</a:t>
            </a:fld>
            <a:endParaRPr lang="en-US"/>
          </a:p>
        </p:txBody>
      </p:sp>
      <p:sp>
        <p:nvSpPr>
          <p:cNvPr id="5" name="Footer Placeholder 4">
            <a:extLst>
              <a:ext uri="{FF2B5EF4-FFF2-40B4-BE49-F238E27FC236}">
                <a16:creationId xmlns:a16="http://schemas.microsoft.com/office/drawing/2014/main" id="{5DCA6570-4756-8DA8-A7C9-B8398F2B88F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C63117A-B68A-4456-7B5C-66C6B5DCEE15}"/>
              </a:ext>
            </a:extLst>
          </p:cNvPr>
          <p:cNvSpPr>
            <a:spLocks noGrp="1"/>
          </p:cNvSpPr>
          <p:nvPr>
            <p:ph type="sldNum" sz="quarter" idx="12"/>
          </p:nvPr>
        </p:nvSpPr>
        <p:spPr>
          <a:xfrm>
            <a:off x="8610600" y="6356350"/>
            <a:ext cx="2743200" cy="365125"/>
          </a:xfrm>
          <a:prstGeom prst="rect">
            <a:avLst/>
          </a:prstGeom>
        </p:spPr>
        <p:txBody>
          <a:bodyPr/>
          <a:lstStyle/>
          <a:p>
            <a:fld id="{E1C6F998-2FF7-4746-81D9-42657A25E9D8}" type="slidenum">
              <a:rPr lang="en-US" smtClean="0"/>
              <a:t>‹#›</a:t>
            </a:fld>
            <a:endParaRPr lang="en-US"/>
          </a:p>
        </p:txBody>
      </p:sp>
    </p:spTree>
    <p:extLst>
      <p:ext uri="{BB962C8B-B14F-4D97-AF65-F5344CB8AC3E}">
        <p14:creationId xmlns:p14="http://schemas.microsoft.com/office/powerpoint/2010/main" val="30703561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E2A502-0178-86E7-421A-721492087653}"/>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A3C3AE9-7E70-0827-32C7-9DDAEE4A3A01}"/>
              </a:ext>
            </a:extLst>
          </p:cNvPr>
          <p:cNvSpPr>
            <a:spLocks noGrp="1"/>
          </p:cNvSpPr>
          <p:nvPr>
            <p:ph type="body" orient="vert" idx="1"/>
          </p:nvPr>
        </p:nvSpPr>
        <p:spPr>
          <a:xfrm>
            <a:off x="838200" y="365125"/>
            <a:ext cx="7734300" cy="58118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BE6143A-A82A-0889-6B2B-FBE6D1D01230}"/>
              </a:ext>
            </a:extLst>
          </p:cNvPr>
          <p:cNvSpPr>
            <a:spLocks noGrp="1"/>
          </p:cNvSpPr>
          <p:nvPr>
            <p:ph type="dt" sz="half" idx="10"/>
          </p:nvPr>
        </p:nvSpPr>
        <p:spPr>
          <a:xfrm>
            <a:off x="838200" y="6356350"/>
            <a:ext cx="2743200" cy="365125"/>
          </a:xfrm>
          <a:prstGeom prst="rect">
            <a:avLst/>
          </a:prstGeom>
        </p:spPr>
        <p:txBody>
          <a:bodyPr/>
          <a:lstStyle/>
          <a:p>
            <a:fld id="{C1208E92-4AEC-3141-80CF-5BC1B3842BFE}" type="datetimeFigureOut">
              <a:rPr lang="en-US" smtClean="0"/>
              <a:t>10/13/2026</a:t>
            </a:fld>
            <a:endParaRPr lang="en-US"/>
          </a:p>
        </p:txBody>
      </p:sp>
      <p:sp>
        <p:nvSpPr>
          <p:cNvPr id="5" name="Footer Placeholder 4">
            <a:extLst>
              <a:ext uri="{FF2B5EF4-FFF2-40B4-BE49-F238E27FC236}">
                <a16:creationId xmlns:a16="http://schemas.microsoft.com/office/drawing/2014/main" id="{5D7E1951-E259-07B1-AA72-0AE07323F12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FB0C81B-8336-1B55-D30C-591DCF4D00C8}"/>
              </a:ext>
            </a:extLst>
          </p:cNvPr>
          <p:cNvSpPr>
            <a:spLocks noGrp="1"/>
          </p:cNvSpPr>
          <p:nvPr>
            <p:ph type="sldNum" sz="quarter" idx="12"/>
          </p:nvPr>
        </p:nvSpPr>
        <p:spPr>
          <a:xfrm>
            <a:off x="8610600" y="6356350"/>
            <a:ext cx="2743200" cy="365125"/>
          </a:xfrm>
          <a:prstGeom prst="rect">
            <a:avLst/>
          </a:prstGeom>
        </p:spPr>
        <p:txBody>
          <a:bodyPr/>
          <a:lstStyle/>
          <a:p>
            <a:fld id="{E1C6F998-2FF7-4746-81D9-42657A25E9D8}" type="slidenum">
              <a:rPr lang="en-US" smtClean="0"/>
              <a:t>‹#›</a:t>
            </a:fld>
            <a:endParaRPr lang="en-US"/>
          </a:p>
        </p:txBody>
      </p:sp>
    </p:spTree>
    <p:extLst>
      <p:ext uri="{BB962C8B-B14F-4D97-AF65-F5344CB8AC3E}">
        <p14:creationId xmlns:p14="http://schemas.microsoft.com/office/powerpoint/2010/main" val="36511348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b="9817"/>
          <a:stretch>
            <a:fillRect/>
          </a:stretch>
        </p:blipFill>
        <p:spPr>
          <a:xfrm rot="1151723">
            <a:off x="5333963" y="-703937"/>
            <a:ext cx="7169132" cy="6831300"/>
          </a:xfrm>
          <a:prstGeom prst="rect">
            <a:avLst/>
          </a:prstGeom>
        </p:spPr>
      </p:pic>
      <p:sp>
        <p:nvSpPr>
          <p:cNvPr id="5" name="Rectangle 4"/>
          <p:cNvSpPr/>
          <p:nvPr/>
        </p:nvSpPr>
        <p:spPr>
          <a:xfrm>
            <a:off x="-1" y="8"/>
            <a:ext cx="12192001" cy="6072021"/>
          </a:xfrm>
          <a:prstGeom prst="rect">
            <a:avLst/>
          </a:prstGeom>
          <a:gradFill flip="none" rotWithShape="1">
            <a:gsLst>
              <a:gs pos="0">
                <a:schemeClr val="bg1"/>
              </a:gs>
              <a:gs pos="100000">
                <a:schemeClr val="bg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Nunito Sans ExtraLight" pitchFamily="2" charset="77"/>
            </a:endParaRPr>
          </a:p>
        </p:txBody>
      </p:sp>
      <p:sp>
        <p:nvSpPr>
          <p:cNvPr id="2" name="Title 1"/>
          <p:cNvSpPr>
            <a:spLocks noGrp="1"/>
          </p:cNvSpPr>
          <p:nvPr>
            <p:ph type="title"/>
          </p:nvPr>
        </p:nvSpPr>
        <p:spPr>
          <a:xfrm>
            <a:off x="779477" y="457206"/>
            <a:ext cx="10574323" cy="1233482"/>
          </a:xfrm>
        </p:spPr>
        <p:txBody>
          <a:bodyPr anchor="t">
            <a:noAutofit/>
          </a:bodyPr>
          <a:lstStyle>
            <a:lvl1pPr>
              <a:defRPr sz="2700" b="0" i="0">
                <a:latin typeface="Nunito Sans ExtraLight" pitchFamily="2" charset="77"/>
                <a:cs typeface="Calibri Light" panose="020F0302020204030204" pitchFamily="34" charset="0"/>
              </a:defRPr>
            </a:lvl1pPr>
          </a:lstStyle>
          <a:p>
            <a:r>
              <a:rPr lang="en-US"/>
              <a:t>Click to edit Master title style</a:t>
            </a:r>
          </a:p>
        </p:txBody>
      </p:sp>
      <p:sp>
        <p:nvSpPr>
          <p:cNvPr id="7" name="Slide Number Placeholder 5"/>
          <p:cNvSpPr>
            <a:spLocks noGrp="1"/>
          </p:cNvSpPr>
          <p:nvPr>
            <p:ph type="sldNum" sz="quarter" idx="12"/>
          </p:nvPr>
        </p:nvSpPr>
        <p:spPr>
          <a:xfrm>
            <a:off x="8610600" y="6356352"/>
            <a:ext cx="2743200" cy="365125"/>
          </a:xfrm>
          <a:prstGeom prst="rect">
            <a:avLst/>
          </a:prstGeom>
        </p:spPr>
        <p:txBody>
          <a:bodyPr/>
          <a:lstStyle>
            <a:lvl1pPr>
              <a:defRPr b="0" i="0">
                <a:latin typeface="Nunito Sans ExtraLight" pitchFamily="2" charset="77"/>
              </a:defRPr>
            </a:lvl1pPr>
          </a:lstStyle>
          <a:p>
            <a:fld id="{3B32587C-08E3-DD43-BE90-02037912DDB9}" type="slidenum">
              <a:rPr lang="en-US" smtClean="0"/>
              <a:pPr/>
              <a:t>‹#›</a:t>
            </a:fld>
            <a:endParaRPr lang="en-US"/>
          </a:p>
        </p:txBody>
      </p:sp>
    </p:spTree>
    <p:extLst>
      <p:ext uri="{BB962C8B-B14F-4D97-AF65-F5344CB8AC3E}">
        <p14:creationId xmlns:p14="http://schemas.microsoft.com/office/powerpoint/2010/main" val="42834303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63234" y="365127"/>
            <a:ext cx="9128951" cy="1104859"/>
          </a:xfrm>
        </p:spPr>
        <p:txBody>
          <a:bodyPr anchor="t">
            <a:normAutofit/>
          </a:bodyPr>
          <a:lstStyle>
            <a:lvl1pPr>
              <a:defRPr sz="3000"/>
            </a:lvl1pPr>
          </a:lstStyle>
          <a:p>
            <a:r>
              <a:rPr lang="en-US"/>
              <a:t>Click to edit Master title style</a:t>
            </a:r>
          </a:p>
        </p:txBody>
      </p:sp>
      <p:sp>
        <p:nvSpPr>
          <p:cNvPr id="3" name="Content Placeholder 2"/>
          <p:cNvSpPr>
            <a:spLocks noGrp="1"/>
          </p:cNvSpPr>
          <p:nvPr>
            <p:ph idx="1"/>
          </p:nvPr>
        </p:nvSpPr>
        <p:spPr>
          <a:xfrm>
            <a:off x="663233" y="1643605"/>
            <a:ext cx="10988615" cy="2846224"/>
          </a:xfrm>
        </p:spPr>
        <p:txBody>
          <a:bodyPr/>
          <a:lstStyle>
            <a:lvl1pPr marL="0" indent="0">
              <a:buNone/>
              <a:defRPr/>
            </a:lvl1pPr>
            <a:lvl2pPr marL="342900" indent="0">
              <a:buNone/>
              <a:defRPr/>
            </a:lvl2pPr>
            <a:lvl3pPr marL="685800" indent="0">
              <a:buNone/>
              <a:defRPr/>
            </a:lvl3pPr>
            <a:lvl4pPr marL="1028700" indent="0">
              <a:buNone/>
              <a:defRPr/>
            </a:lvl4pPr>
            <a:lvl5pPr marL="13716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A1F09EC9-510A-E14B-B3BC-4F738A8FAB41}" type="slidenum">
              <a:rPr lang="en-US" smtClean="0"/>
              <a:pPr/>
              <a:t>‹#›</a:t>
            </a:fld>
            <a:endParaRPr lang="en-US"/>
          </a:p>
        </p:txBody>
      </p:sp>
      <p:sp>
        <p:nvSpPr>
          <p:cNvPr id="9" name="Text Placeholder 14"/>
          <p:cNvSpPr>
            <a:spLocks noGrp="1"/>
          </p:cNvSpPr>
          <p:nvPr>
            <p:ph type="body" sz="quarter" idx="13" hasCustomPrompt="1"/>
          </p:nvPr>
        </p:nvSpPr>
        <p:spPr>
          <a:xfrm>
            <a:off x="662999" y="4915765"/>
            <a:ext cx="5024967" cy="735013"/>
          </a:xfrm>
        </p:spPr>
        <p:txBody>
          <a:bodyPr/>
          <a:lstStyle>
            <a:lvl1pPr marL="0" indent="0">
              <a:buNone/>
              <a:defRPr/>
            </a:lvl1pPr>
          </a:lstStyle>
          <a:p>
            <a:pPr lvl="0"/>
            <a:r>
              <a:rPr lang="en-US"/>
              <a:t>Month 00, 2019</a:t>
            </a:r>
          </a:p>
        </p:txBody>
      </p:sp>
    </p:spTree>
    <p:extLst>
      <p:ext uri="{BB962C8B-B14F-4D97-AF65-F5344CB8AC3E}">
        <p14:creationId xmlns:p14="http://schemas.microsoft.com/office/powerpoint/2010/main" val="9347709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79477" y="457206"/>
            <a:ext cx="10574323" cy="1233482"/>
          </a:xfrm>
        </p:spPr>
        <p:txBody>
          <a:bodyPr anchor="t">
            <a:noAutofit/>
          </a:bodyPr>
          <a:lstStyle>
            <a:lvl1pPr>
              <a:defRPr sz="3600" b="0" i="0">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Content Placeholder 2"/>
          <p:cNvSpPr>
            <a:spLocks noGrp="1"/>
          </p:cNvSpPr>
          <p:nvPr>
            <p:ph idx="1"/>
          </p:nvPr>
        </p:nvSpPr>
        <p:spPr>
          <a:xfrm>
            <a:off x="779477" y="1825627"/>
            <a:ext cx="10574323" cy="2953639"/>
          </a:xfrm>
        </p:spPr>
        <p:txBody>
          <a:bodyPr/>
          <a:lstStyle>
            <a:lvl1pPr marL="0" indent="0">
              <a:buNone/>
              <a:defRPr b="0" i="0">
                <a:latin typeface="Calibri Light" panose="020F0302020204030204" pitchFamily="34" charset="0"/>
                <a:cs typeface="Calibri Light" panose="020F0302020204030204" pitchFamily="34" charset="0"/>
              </a:defRPr>
            </a:lvl1pPr>
            <a:lvl2pPr marL="342900" indent="0">
              <a:buNone/>
              <a:defRPr b="0" i="0">
                <a:latin typeface="Calibri Light" panose="020F0302020204030204" pitchFamily="34" charset="0"/>
                <a:cs typeface="Calibri Light" panose="020F0302020204030204" pitchFamily="34" charset="0"/>
              </a:defRPr>
            </a:lvl2pPr>
            <a:lvl3pPr marL="685800" indent="0">
              <a:buNone/>
              <a:defRPr b="0" i="0">
                <a:latin typeface="Calibri Light" panose="020F0302020204030204" pitchFamily="34" charset="0"/>
                <a:cs typeface="Calibri Light" panose="020F0302020204030204" pitchFamily="34" charset="0"/>
              </a:defRPr>
            </a:lvl3pPr>
            <a:lvl4pPr marL="1028700" indent="0">
              <a:buNone/>
              <a:defRPr b="0" i="0">
                <a:latin typeface="Calibri Light" panose="020F0302020204030204" pitchFamily="34" charset="0"/>
                <a:cs typeface="Calibri Light" panose="020F0302020204030204" pitchFamily="34" charset="0"/>
              </a:defRPr>
            </a:lvl4pPr>
            <a:lvl5pPr marL="1371600" indent="0">
              <a:buNone/>
              <a:defRPr b="0" i="0">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4"/>
          <p:cNvSpPr>
            <a:spLocks noGrp="1"/>
          </p:cNvSpPr>
          <p:nvPr>
            <p:ph type="body" sz="quarter" idx="13" hasCustomPrompt="1"/>
          </p:nvPr>
        </p:nvSpPr>
        <p:spPr>
          <a:xfrm>
            <a:off x="779478" y="5270167"/>
            <a:ext cx="5024967" cy="735013"/>
          </a:xfrm>
        </p:spPr>
        <p:txBody>
          <a:bodyPr>
            <a:noAutofit/>
          </a:bodyPr>
          <a:lstStyle>
            <a:lvl1pPr marL="0" indent="0">
              <a:buNone/>
              <a:defRPr sz="1800" b="0" i="0">
                <a:latin typeface="Calibri Light" panose="020F0302020204030204" pitchFamily="34" charset="0"/>
                <a:cs typeface="Calibri Light" panose="020F0302020204030204" pitchFamily="34" charset="0"/>
              </a:defRPr>
            </a:lvl1pPr>
          </a:lstStyle>
          <a:p>
            <a:pPr lvl="0"/>
            <a:r>
              <a:rPr lang="en-US"/>
              <a:t>Month 00, 2019</a:t>
            </a:r>
          </a:p>
        </p:txBody>
      </p:sp>
    </p:spTree>
    <p:extLst>
      <p:ext uri="{BB962C8B-B14F-4D97-AF65-F5344CB8AC3E}">
        <p14:creationId xmlns:p14="http://schemas.microsoft.com/office/powerpoint/2010/main" val="2626193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1_Section Header">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srcRect r="16606" b="16605"/>
          <a:stretch/>
        </p:blipFill>
        <p:spPr>
          <a:xfrm>
            <a:off x="0" y="-1"/>
            <a:ext cx="12192000" cy="6858001"/>
          </a:xfrm>
          <a:prstGeom prst="rect">
            <a:avLst/>
          </a:prstGeom>
        </p:spPr>
      </p:pic>
      <p:sp>
        <p:nvSpPr>
          <p:cNvPr id="2" name="Title 1"/>
          <p:cNvSpPr>
            <a:spLocks noGrp="1"/>
          </p:cNvSpPr>
          <p:nvPr>
            <p:ph type="title"/>
          </p:nvPr>
        </p:nvSpPr>
        <p:spPr>
          <a:xfrm>
            <a:off x="663234" y="457204"/>
            <a:ext cx="8496761" cy="1500187"/>
          </a:xfrm>
        </p:spPr>
        <p:txBody>
          <a:bodyPr anchor="t">
            <a:normAutofit/>
          </a:bodyPr>
          <a:lstStyle>
            <a:lvl1pPr>
              <a:defRPr sz="3600">
                <a:solidFill>
                  <a:schemeClr val="bg1"/>
                </a:solidFill>
                <a:latin typeface="+mn-lt"/>
              </a:defRPr>
            </a:lvl1pPr>
          </a:lstStyle>
          <a:p>
            <a:r>
              <a:rPr lang="en-US"/>
              <a:t>Click to edit Master title style</a:t>
            </a:r>
          </a:p>
        </p:txBody>
      </p:sp>
      <p:sp>
        <p:nvSpPr>
          <p:cNvPr id="3" name="Text Placeholder 2"/>
          <p:cNvSpPr>
            <a:spLocks noGrp="1"/>
          </p:cNvSpPr>
          <p:nvPr>
            <p:ph type="body" idx="1" hasCustomPrompt="1"/>
          </p:nvPr>
        </p:nvSpPr>
        <p:spPr>
          <a:xfrm>
            <a:off x="663234" y="5270163"/>
            <a:ext cx="4391047" cy="819491"/>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Section 00</a:t>
            </a:r>
          </a:p>
        </p:txBody>
      </p:sp>
      <p:sp>
        <p:nvSpPr>
          <p:cNvPr id="6" name="Slide Number Placeholder 5"/>
          <p:cNvSpPr>
            <a:spLocks noGrp="1"/>
          </p:cNvSpPr>
          <p:nvPr>
            <p:ph type="sldNum" sz="quarter" idx="12"/>
          </p:nvPr>
        </p:nvSpPr>
        <p:spPr/>
        <p:txBody>
          <a:bodyPr/>
          <a:lstStyle/>
          <a:p>
            <a:fld id="{A1F09EC9-510A-E14B-B3BC-4F738A8FAB41}" type="slidenum">
              <a:rPr lang="en-US" smtClean="0"/>
              <a:pPr/>
              <a:t>‹#›</a:t>
            </a:fld>
            <a:endParaRPr lang="en-US"/>
          </a:p>
        </p:txBody>
      </p:sp>
      <p:sp>
        <p:nvSpPr>
          <p:cNvPr id="12" name="Subtitle 2"/>
          <p:cNvSpPr>
            <a:spLocks noGrp="1"/>
          </p:cNvSpPr>
          <p:nvPr>
            <p:ph type="subTitle" idx="13"/>
          </p:nvPr>
        </p:nvSpPr>
        <p:spPr>
          <a:xfrm>
            <a:off x="663235" y="2276739"/>
            <a:ext cx="7176685" cy="819491"/>
          </a:xfrm>
        </p:spPr>
        <p:txBody>
          <a:bodyPr>
            <a:normAutofit/>
          </a:bodyPr>
          <a:lstStyle>
            <a:lvl1pPr marL="0" indent="0" algn="l">
              <a:buNone/>
              <a:defRPr sz="225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11597192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63234" y="365127"/>
            <a:ext cx="9128951" cy="1104859"/>
          </a:xfrm>
        </p:spPr>
        <p:txBody>
          <a:bodyPr anchor="t">
            <a:normAutofit/>
          </a:bodyPr>
          <a:lstStyle>
            <a:lvl1pPr>
              <a:defRPr sz="3000"/>
            </a:lvl1pPr>
          </a:lstStyle>
          <a:p>
            <a:r>
              <a:rPr lang="en-US"/>
              <a:t>Click to edit Master title style</a:t>
            </a:r>
          </a:p>
        </p:txBody>
      </p:sp>
      <p:sp>
        <p:nvSpPr>
          <p:cNvPr id="3" name="Content Placeholder 2"/>
          <p:cNvSpPr>
            <a:spLocks noGrp="1"/>
          </p:cNvSpPr>
          <p:nvPr>
            <p:ph idx="1"/>
          </p:nvPr>
        </p:nvSpPr>
        <p:spPr>
          <a:xfrm>
            <a:off x="663233" y="1643605"/>
            <a:ext cx="10988615" cy="2846224"/>
          </a:xfrm>
        </p:spPr>
        <p:txBody>
          <a:bodyPr/>
          <a:lstStyle>
            <a:lvl1pPr marL="0" indent="0">
              <a:buNone/>
              <a:defRPr/>
            </a:lvl1pPr>
            <a:lvl2pPr marL="342900" indent="0">
              <a:buNone/>
              <a:defRPr/>
            </a:lvl2pPr>
            <a:lvl3pPr marL="685800" indent="0">
              <a:buNone/>
              <a:defRPr/>
            </a:lvl3pPr>
            <a:lvl4pPr marL="1028700" indent="0">
              <a:buNone/>
              <a:defRPr/>
            </a:lvl4pPr>
            <a:lvl5pPr marL="13716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A1F09EC9-510A-E14B-B3BC-4F738A8FAB41}" type="slidenum">
              <a:rPr lang="en-US" smtClean="0"/>
              <a:pPr/>
              <a:t>‹#›</a:t>
            </a:fld>
            <a:endParaRPr lang="en-US"/>
          </a:p>
        </p:txBody>
      </p:sp>
      <p:sp>
        <p:nvSpPr>
          <p:cNvPr id="9" name="Text Placeholder 14"/>
          <p:cNvSpPr>
            <a:spLocks noGrp="1"/>
          </p:cNvSpPr>
          <p:nvPr>
            <p:ph type="body" sz="quarter" idx="13" hasCustomPrompt="1"/>
          </p:nvPr>
        </p:nvSpPr>
        <p:spPr>
          <a:xfrm>
            <a:off x="662999" y="4915765"/>
            <a:ext cx="5024967" cy="735013"/>
          </a:xfrm>
        </p:spPr>
        <p:txBody>
          <a:bodyPr/>
          <a:lstStyle>
            <a:lvl1pPr marL="0" indent="0">
              <a:buNone/>
              <a:defRPr/>
            </a:lvl1pPr>
          </a:lstStyle>
          <a:p>
            <a:pPr lvl="0"/>
            <a:r>
              <a:rPr lang="en-US"/>
              <a:t>Month 00, 2019</a:t>
            </a:r>
          </a:p>
        </p:txBody>
      </p:sp>
    </p:spTree>
    <p:extLst>
      <p:ext uri="{BB962C8B-B14F-4D97-AF65-F5344CB8AC3E}">
        <p14:creationId xmlns:p14="http://schemas.microsoft.com/office/powerpoint/2010/main" val="2410698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theme" Target="../theme/theme2.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image" Target="../media/image7.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image" Target="../media/image7.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theme" Target="../theme/theme3.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userDrawn="1"/>
        </p:nvSpPr>
        <p:spPr>
          <a:xfrm>
            <a:off x="0" y="6176966"/>
            <a:ext cx="12192000" cy="679219"/>
          </a:xfrm>
          <a:prstGeom prst="rect">
            <a:avLst/>
          </a:prstGeom>
          <a:solidFill>
            <a:srgbClr val="009999"/>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440" tIns="110440" rIns="110440" bIns="110440" numCol="1" spcCol="1270" rtlCol="0" anchor="ctr" anchorCtr="0">
            <a:noAutofit/>
          </a:bodyPr>
          <a:lstStyle/>
          <a:p>
            <a:pPr algn="ctr" defTabSz="866753">
              <a:lnSpc>
                <a:spcPct val="90000"/>
              </a:lnSpc>
              <a:spcBef>
                <a:spcPct val="0"/>
              </a:spcBef>
              <a:spcAft>
                <a:spcPct val="35000"/>
              </a:spcAft>
            </a:pPr>
            <a:endParaRPr lang="en-US" sz="1951" b="1">
              <a:solidFill>
                <a:srgbClr val="253787"/>
              </a:solidFill>
            </a:endParaRPr>
          </a:p>
        </p:txBody>
      </p:sp>
      <p:pic>
        <p:nvPicPr>
          <p:cNvPr id="8" name="Picture 7"/>
          <p:cNvPicPr>
            <a:picLocks noChangeAspect="1"/>
          </p:cNvPicPr>
          <p:nvPr userDrawn="1"/>
        </p:nvPicPr>
        <p:blipFill rotWithShape="1">
          <a:blip r:embed="rId8" cstate="email"/>
          <a:srcRect/>
          <a:stretch>
            <a:fillRect/>
          </a:stretch>
        </p:blipFill>
        <p:spPr>
          <a:xfrm>
            <a:off x="0" y="6176968"/>
            <a:ext cx="12192000" cy="681037"/>
          </a:xfrm>
          <a:prstGeom prst="rect">
            <a:avLst/>
          </a:prstGeom>
        </p:spPr>
      </p:pic>
      <p:pic>
        <p:nvPicPr>
          <p:cNvPr id="10" name="Picture 9"/>
          <p:cNvPicPr>
            <a:picLocks noChangeAspect="1"/>
          </p:cNvPicPr>
          <p:nvPr userDrawn="1"/>
        </p:nvPicPr>
        <p:blipFill>
          <a:blip r:embed="rId9" cstate="email"/>
          <a:stretch>
            <a:fillRect/>
          </a:stretch>
        </p:blipFill>
        <p:spPr>
          <a:xfrm>
            <a:off x="10399257" y="6245618"/>
            <a:ext cx="520019" cy="549453"/>
          </a:xfrm>
          <a:prstGeom prst="rect">
            <a:avLst/>
          </a:prstGeom>
        </p:spPr>
      </p:pic>
      <p:sp>
        <p:nvSpPr>
          <p:cNvPr id="2" name="Title Placeholder 1"/>
          <p:cNvSpPr>
            <a:spLocks noGrp="1"/>
          </p:cNvSpPr>
          <p:nvPr>
            <p:ph type="title"/>
          </p:nvPr>
        </p:nvSpPr>
        <p:spPr>
          <a:xfrm>
            <a:off x="838200" y="365129"/>
            <a:ext cx="10515600" cy="1325563"/>
          </a:xfrm>
          <a:prstGeom prst="rect">
            <a:avLst/>
          </a:prstGeom>
        </p:spPr>
        <p:txBody>
          <a:bodyPr vert="horz" lIns="0" tIns="0" rIns="0" bIns="0" rtlCol="0" anchor="ctr">
            <a:no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3"/>
          <p:cNvSpPr txBox="1"/>
          <p:nvPr userDrawn="1"/>
        </p:nvSpPr>
        <p:spPr>
          <a:xfrm>
            <a:off x="10919277" y="6175140"/>
            <a:ext cx="434527" cy="682860"/>
          </a:xfrm>
          <a:prstGeom prst="rect">
            <a:avLst/>
          </a:prstGeom>
          <a:noFill/>
        </p:spPr>
        <p:txBody>
          <a:bodyPr wrap="square" lIns="0" tIns="0" rIns="0" bIns="0" rtlCol="0" anchor="ctr" anchorCtr="0">
            <a:noAutofit/>
          </a:bodyPr>
          <a:lstStyle/>
          <a:p>
            <a:pPr algn="r"/>
            <a:fld id="{FC09014F-C5C5-8947-9766-7676346BAB7A}" type="slidenum">
              <a:rPr lang="en-US" sz="900" b="0" i="0" smtClean="0">
                <a:solidFill>
                  <a:schemeClr val="bg1"/>
                </a:solidFill>
                <a:latin typeface="Calibri Light" panose="020F0302020204030204" pitchFamily="34" charset="0"/>
                <a:cs typeface="Calibri Light" panose="020F0302020204030204" pitchFamily="34" charset="0"/>
              </a:rPr>
              <a:pPr algn="r"/>
              <a:t>‹#›</a:t>
            </a:fld>
            <a:endParaRPr lang="en-US" sz="900" b="0" i="0">
              <a:solidFill>
                <a:schemeClr val="bg1"/>
              </a:solidFill>
              <a:latin typeface="Calibri Light" panose="020F0302020204030204" pitchFamily="34" charset="0"/>
              <a:cs typeface="Calibri Light" panose="020F0302020204030204" pitchFamily="34" charset="0"/>
            </a:endParaRP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Lst>
  <p:hf hdr="0" ftr="0" dt="0"/>
  <p:txStyles>
    <p:titleStyle>
      <a:lvl1pPr algn="l" defTabSz="685783" rtl="0" eaLnBrk="1" latinLnBrk="0" hangingPunct="1">
        <a:lnSpc>
          <a:spcPct val="90000"/>
        </a:lnSpc>
        <a:spcBef>
          <a:spcPct val="0"/>
        </a:spcBef>
        <a:buNone/>
        <a:defRPr sz="3300" b="0" i="0" kern="1200">
          <a:solidFill>
            <a:schemeClr val="tx1"/>
          </a:solidFill>
          <a:latin typeface="Calibri Light" panose="020F0302020204030204" pitchFamily="34" charset="0"/>
          <a:ea typeface="+mj-ea"/>
          <a:cs typeface="Calibri Light" panose="020F0302020204030204" pitchFamily="34" charset="0"/>
        </a:defRPr>
      </a:lvl1pPr>
    </p:titleStyle>
    <p:bodyStyle>
      <a:lvl1pPr marL="0" indent="0" algn="l" defTabSz="685783" rtl="0" eaLnBrk="1" latinLnBrk="0" hangingPunct="1">
        <a:lnSpc>
          <a:spcPct val="110000"/>
        </a:lnSpc>
        <a:spcBef>
          <a:spcPts val="751"/>
        </a:spcBef>
        <a:spcAft>
          <a:spcPts val="451"/>
        </a:spcAft>
        <a:buFont typeface="Arial" panose="020B0604020202020204" pitchFamily="34" charset="0"/>
        <a:buNone/>
        <a:defRPr sz="2100" b="0" i="0" kern="1200">
          <a:solidFill>
            <a:schemeClr val="tx1"/>
          </a:solidFill>
          <a:latin typeface="Calibri Light" panose="020F0302020204030204" pitchFamily="34" charset="0"/>
          <a:ea typeface="+mn-ea"/>
          <a:cs typeface="Calibri Light" panose="020F0302020204030204" pitchFamily="34" charset="0"/>
        </a:defRPr>
      </a:lvl1pPr>
      <a:lvl2pPr marL="342891" indent="0" algn="l" defTabSz="685783" rtl="0" eaLnBrk="1" latinLnBrk="0" hangingPunct="1">
        <a:lnSpc>
          <a:spcPct val="110000"/>
        </a:lnSpc>
        <a:spcBef>
          <a:spcPts val="375"/>
        </a:spcBef>
        <a:spcAft>
          <a:spcPts val="451"/>
        </a:spcAft>
        <a:buFont typeface="Arial" panose="020B0604020202020204" pitchFamily="34" charset="0"/>
        <a:buNone/>
        <a:defRPr sz="1800" b="0" i="0" kern="1200">
          <a:solidFill>
            <a:schemeClr val="tx1"/>
          </a:solidFill>
          <a:latin typeface="Calibri Light" panose="020F0302020204030204" pitchFamily="34" charset="0"/>
          <a:ea typeface="+mn-ea"/>
          <a:cs typeface="Calibri Light" panose="020F0302020204030204" pitchFamily="34" charset="0"/>
        </a:defRPr>
      </a:lvl2pPr>
      <a:lvl3pPr marL="685783" indent="0" algn="l" defTabSz="685783" rtl="0" eaLnBrk="1" latinLnBrk="0" hangingPunct="1">
        <a:lnSpc>
          <a:spcPct val="110000"/>
        </a:lnSpc>
        <a:spcBef>
          <a:spcPts val="375"/>
        </a:spcBef>
        <a:spcAft>
          <a:spcPts val="451"/>
        </a:spcAft>
        <a:buFont typeface="Arial" panose="020B0604020202020204" pitchFamily="34" charset="0"/>
        <a:buNone/>
        <a:defRPr sz="1500" b="0" i="0" kern="1200">
          <a:solidFill>
            <a:schemeClr val="tx1"/>
          </a:solidFill>
          <a:latin typeface="Calibri Light" panose="020F0302020204030204" pitchFamily="34" charset="0"/>
          <a:ea typeface="+mn-ea"/>
          <a:cs typeface="Calibri Light" panose="020F0302020204030204" pitchFamily="34" charset="0"/>
        </a:defRPr>
      </a:lvl3pPr>
      <a:lvl4pPr marL="1028674" indent="0" algn="l" defTabSz="685783" rtl="0" eaLnBrk="1" latinLnBrk="0" hangingPunct="1">
        <a:lnSpc>
          <a:spcPct val="110000"/>
        </a:lnSpc>
        <a:spcBef>
          <a:spcPts val="375"/>
        </a:spcBef>
        <a:spcAft>
          <a:spcPts val="451"/>
        </a:spcAft>
        <a:buFont typeface="Arial" panose="020B0604020202020204" pitchFamily="34" charset="0"/>
        <a:buNone/>
        <a:defRPr sz="1351" b="0" i="0" kern="1200">
          <a:solidFill>
            <a:schemeClr val="tx1"/>
          </a:solidFill>
          <a:latin typeface="Calibri Light" panose="020F0302020204030204" pitchFamily="34" charset="0"/>
          <a:ea typeface="+mn-ea"/>
          <a:cs typeface="Calibri Light" panose="020F0302020204030204" pitchFamily="34" charset="0"/>
        </a:defRPr>
      </a:lvl4pPr>
      <a:lvl5pPr marL="1371566" indent="0" algn="l" defTabSz="685783" rtl="0" eaLnBrk="1" latinLnBrk="0" hangingPunct="1">
        <a:lnSpc>
          <a:spcPct val="110000"/>
        </a:lnSpc>
        <a:spcBef>
          <a:spcPts val="375"/>
        </a:spcBef>
        <a:spcAft>
          <a:spcPts val="451"/>
        </a:spcAft>
        <a:buFont typeface="Arial" panose="020B0604020202020204" pitchFamily="34" charset="0"/>
        <a:buNone/>
        <a:defRPr sz="1351" b="0" i="0" kern="1200">
          <a:solidFill>
            <a:schemeClr val="tx1"/>
          </a:solidFill>
          <a:latin typeface="Calibri Light" panose="020F0302020204030204" pitchFamily="34" charset="0"/>
          <a:ea typeface="+mn-ea"/>
          <a:cs typeface="Calibri Light" panose="020F0302020204030204" pitchFamily="34" charset="0"/>
        </a:defRPr>
      </a:lvl5pPr>
      <a:lvl6pPr marL="1885904"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p:bodyStyle>
    <p:otherStyle>
      <a:defPPr>
        <a:defRPr lang="en-US"/>
      </a:defPPr>
      <a:lvl1pPr marL="0" algn="l" defTabSz="685783" rtl="0" eaLnBrk="1" latinLnBrk="0" hangingPunct="1">
        <a:defRPr sz="1351" kern="1200">
          <a:solidFill>
            <a:schemeClr val="tx1"/>
          </a:solidFill>
          <a:latin typeface="+mn-lt"/>
          <a:ea typeface="+mn-ea"/>
          <a:cs typeface="+mn-cs"/>
        </a:defRPr>
      </a:lvl1pPr>
      <a:lvl2pPr marL="342891" algn="l" defTabSz="685783" rtl="0" eaLnBrk="1" latinLnBrk="0" hangingPunct="1">
        <a:defRPr sz="1351" kern="1200">
          <a:solidFill>
            <a:schemeClr val="tx1"/>
          </a:solidFill>
          <a:latin typeface="+mn-lt"/>
          <a:ea typeface="+mn-ea"/>
          <a:cs typeface="+mn-cs"/>
        </a:defRPr>
      </a:lvl2pPr>
      <a:lvl3pPr marL="685783" algn="l" defTabSz="685783" rtl="0" eaLnBrk="1" latinLnBrk="0" hangingPunct="1">
        <a:defRPr sz="1351" kern="1200">
          <a:solidFill>
            <a:schemeClr val="tx1"/>
          </a:solidFill>
          <a:latin typeface="+mn-lt"/>
          <a:ea typeface="+mn-ea"/>
          <a:cs typeface="+mn-cs"/>
        </a:defRPr>
      </a:lvl3pPr>
      <a:lvl4pPr marL="1028674" algn="l" defTabSz="685783" rtl="0" eaLnBrk="1" latinLnBrk="0" hangingPunct="1">
        <a:defRPr sz="1351" kern="1200">
          <a:solidFill>
            <a:schemeClr val="tx1"/>
          </a:solidFill>
          <a:latin typeface="+mn-lt"/>
          <a:ea typeface="+mn-ea"/>
          <a:cs typeface="+mn-cs"/>
        </a:defRPr>
      </a:lvl4pPr>
      <a:lvl5pPr marL="1371566" algn="l" defTabSz="685783" rtl="0" eaLnBrk="1" latinLnBrk="0" hangingPunct="1">
        <a:defRPr sz="1351" kern="1200">
          <a:solidFill>
            <a:schemeClr val="tx1"/>
          </a:solidFill>
          <a:latin typeface="+mn-lt"/>
          <a:ea typeface="+mn-ea"/>
          <a:cs typeface="+mn-cs"/>
        </a:defRPr>
      </a:lvl5pPr>
      <a:lvl6pPr marL="1714457" algn="l" defTabSz="685783" rtl="0" eaLnBrk="1" latinLnBrk="0" hangingPunct="1">
        <a:defRPr sz="1351" kern="1200">
          <a:solidFill>
            <a:schemeClr val="tx1"/>
          </a:solidFill>
          <a:latin typeface="+mn-lt"/>
          <a:ea typeface="+mn-ea"/>
          <a:cs typeface="+mn-cs"/>
        </a:defRPr>
      </a:lvl6pPr>
      <a:lvl7pPr marL="2057349" algn="l" defTabSz="685783" rtl="0" eaLnBrk="1" latinLnBrk="0" hangingPunct="1">
        <a:defRPr sz="1351" kern="1200">
          <a:solidFill>
            <a:schemeClr val="tx1"/>
          </a:solidFill>
          <a:latin typeface="+mn-lt"/>
          <a:ea typeface="+mn-ea"/>
          <a:cs typeface="+mn-cs"/>
        </a:defRPr>
      </a:lvl7pPr>
      <a:lvl8pPr marL="2400240" algn="l" defTabSz="685783" rtl="0" eaLnBrk="1" latinLnBrk="0" hangingPunct="1">
        <a:defRPr sz="1351" kern="1200">
          <a:solidFill>
            <a:schemeClr val="tx1"/>
          </a:solidFill>
          <a:latin typeface="+mn-lt"/>
          <a:ea typeface="+mn-ea"/>
          <a:cs typeface="+mn-cs"/>
        </a:defRPr>
      </a:lvl8pPr>
      <a:lvl9pPr marL="2743131" algn="l" defTabSz="685783" rtl="0" eaLnBrk="1" latinLnBrk="0" hangingPunct="1">
        <a:defRPr sz="135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4682397-3EEE-FB69-2864-D822E3C5996F}"/>
              </a:ext>
            </a:extLst>
          </p:cNvPr>
          <p:cNvPicPr>
            <a:picLocks noChangeAspect="1"/>
          </p:cNvPicPr>
          <p:nvPr userDrawn="1"/>
        </p:nvPicPr>
        <p:blipFill>
          <a:blip r:embed="rId14"/>
          <a:stretch>
            <a:fillRect/>
          </a:stretch>
        </p:blipFill>
        <p:spPr>
          <a:xfrm>
            <a:off x="0" y="0"/>
            <a:ext cx="12192000" cy="6858000"/>
          </a:xfrm>
          <a:prstGeom prst="rect">
            <a:avLst/>
          </a:prstGeom>
        </p:spPr>
      </p:pic>
    </p:spTree>
    <p:extLst>
      <p:ext uri="{BB962C8B-B14F-4D97-AF65-F5344CB8AC3E}">
        <p14:creationId xmlns:p14="http://schemas.microsoft.com/office/powerpoint/2010/main" val="869651321"/>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3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A red and white flag&#10;&#10;AI-generated content may be incorrect.">
            <a:extLst>
              <a:ext uri="{FF2B5EF4-FFF2-40B4-BE49-F238E27FC236}">
                <a16:creationId xmlns:a16="http://schemas.microsoft.com/office/drawing/2014/main" id="{2C147B1C-4CC2-7A96-09A5-FA95455A8404}"/>
              </a:ext>
            </a:extLst>
          </p:cNvPr>
          <p:cNvPicPr>
            <a:picLocks noChangeAspect="1"/>
          </p:cNvPicPr>
          <p:nvPr/>
        </p:nvPicPr>
        <p:blipFill>
          <a:blip r:embed="rId18"/>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3D64701B-B63D-E7FD-44D9-74E2E56902CA}"/>
              </a:ext>
            </a:extLst>
          </p:cNvPr>
          <p:cNvPicPr>
            <a:picLocks noChangeAspect="1"/>
          </p:cNvPicPr>
          <p:nvPr userDrawn="1"/>
        </p:nvPicPr>
        <p:blipFill>
          <a:blip r:embed="rId18"/>
          <a:stretch>
            <a:fillRect/>
          </a:stretch>
        </p:blipFill>
        <p:spPr>
          <a:xfrm>
            <a:off x="0" y="0"/>
            <a:ext cx="12192000" cy="6858000"/>
          </a:xfrm>
          <a:prstGeom prst="rect">
            <a:avLst/>
          </a:prstGeom>
        </p:spPr>
      </p:pic>
    </p:spTree>
    <p:extLst>
      <p:ext uri="{BB962C8B-B14F-4D97-AF65-F5344CB8AC3E}">
        <p14:creationId xmlns:p14="http://schemas.microsoft.com/office/powerpoint/2010/main" val="201851199"/>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2.xm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7.xml"/><Relationship Id="rId1" Type="http://schemas.openxmlformats.org/officeDocument/2006/relationships/slideLayout" Target="../slideLayouts/slideLayout12.xml"/><Relationship Id="rId5" Type="http://schemas.openxmlformats.org/officeDocument/2006/relationships/image" Target="../media/image36.png"/><Relationship Id="rId4" Type="http://schemas.openxmlformats.org/officeDocument/2006/relationships/image" Target="../media/image35.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B873E2F-C4CD-491A-DAA6-C3DA363F5C54}"/>
              </a:ext>
            </a:extLst>
          </p:cNvPr>
          <p:cNvSpPr txBox="1">
            <a:spLocks/>
          </p:cNvSpPr>
          <p:nvPr/>
        </p:nvSpPr>
        <p:spPr>
          <a:xfrm>
            <a:off x="384051" y="1619043"/>
            <a:ext cx="4471412" cy="3623861"/>
          </a:xfrm>
          <a:prstGeom prst="rect">
            <a:avLst/>
          </a:prstGeom>
        </p:spPr>
        <p:txBody>
          <a:bodyPr lIns="91440" tIns="45720" rIns="91440" bIns="4572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latin typeface="Nunito ExtraBold" pitchFamily="2" charset="77"/>
              </a:rPr>
              <a:t>The Literacy Prescription:</a:t>
            </a:r>
            <a:br>
              <a:rPr lang="en-CA" sz="5400" b="1" dirty="0">
                <a:latin typeface="Nunito ExtraBold" pitchFamily="2" charset="77"/>
              </a:rPr>
            </a:br>
            <a:r>
              <a:rPr lang="en-US" sz="3700" dirty="0">
                <a:solidFill>
                  <a:srgbClr val="009999"/>
                </a:solidFill>
                <a:latin typeface="Nunito Medium"/>
              </a:rPr>
              <a:t>A Medical Student’s Guide to Early Literacy </a:t>
            </a:r>
          </a:p>
          <a:p>
            <a:endParaRPr lang="en-US" sz="3700" dirty="0">
              <a:solidFill>
                <a:srgbClr val="009999"/>
              </a:solidFill>
              <a:latin typeface="Nunito Medium"/>
            </a:endParaRPr>
          </a:p>
        </p:txBody>
      </p:sp>
      <p:sp>
        <p:nvSpPr>
          <p:cNvPr id="9" name="TextBox 1">
            <a:extLst>
              <a:ext uri="{FF2B5EF4-FFF2-40B4-BE49-F238E27FC236}">
                <a16:creationId xmlns:a16="http://schemas.microsoft.com/office/drawing/2014/main" id="{228EA25F-A74F-7682-9EEA-FB6196D20C67}"/>
              </a:ext>
            </a:extLst>
          </p:cNvPr>
          <p:cNvSpPr txBox="1"/>
          <p:nvPr/>
        </p:nvSpPr>
        <p:spPr>
          <a:xfrm>
            <a:off x="384051" y="440641"/>
            <a:ext cx="4072389" cy="1624650"/>
          </a:xfrm>
          <a:prstGeom prst="rect">
            <a:avLst/>
          </a:prstGeom>
          <a:ln>
            <a:noFill/>
          </a:ln>
        </p:spPr>
        <p:txBody>
          <a:bodyPr vert="horz" wrap="square" lIns="91440" tIns="45720" rIns="91440" bIns="45720" rtlCol="0" anchor="t">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b="1" dirty="0">
              <a:latin typeface="Nunito Sans Light"/>
              <a:cs typeface="Calibri"/>
            </a:endParaRPr>
          </a:p>
          <a:p>
            <a:r>
              <a:rPr lang="en-US" b="1" dirty="0">
                <a:latin typeface="Nunito Sans Light"/>
                <a:cs typeface="Calibri"/>
              </a:rPr>
              <a:t>Pre-Clerkship Level Guide</a:t>
            </a:r>
            <a:endParaRPr lang="en-US" dirty="0"/>
          </a:p>
        </p:txBody>
      </p:sp>
      <p:cxnSp>
        <p:nvCxnSpPr>
          <p:cNvPr id="10" name="Straight Connector 9">
            <a:extLst>
              <a:ext uri="{FF2B5EF4-FFF2-40B4-BE49-F238E27FC236}">
                <a16:creationId xmlns:a16="http://schemas.microsoft.com/office/drawing/2014/main" id="{4E695E82-B37A-9C9C-E843-C7338CCFB464}"/>
              </a:ext>
            </a:extLst>
          </p:cNvPr>
          <p:cNvCxnSpPr>
            <a:cxnSpLocks/>
          </p:cNvCxnSpPr>
          <p:nvPr/>
        </p:nvCxnSpPr>
        <p:spPr>
          <a:xfrm>
            <a:off x="4190187" y="5082844"/>
            <a:ext cx="0" cy="1213347"/>
          </a:xfrm>
          <a:prstGeom prst="line">
            <a:avLst/>
          </a:prstGeom>
          <a:ln w="12700">
            <a:solidFill>
              <a:srgbClr val="009999"/>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16C38E9A-197F-3AD1-A855-525F0290965E}"/>
              </a:ext>
            </a:extLst>
          </p:cNvPr>
          <p:cNvPicPr>
            <a:picLocks noChangeAspect="1"/>
          </p:cNvPicPr>
          <p:nvPr/>
        </p:nvPicPr>
        <p:blipFill>
          <a:blip r:embed="rId3"/>
          <a:stretch>
            <a:fillRect/>
          </a:stretch>
        </p:blipFill>
        <p:spPr>
          <a:xfrm>
            <a:off x="480522" y="5066361"/>
            <a:ext cx="3324996" cy="1350998"/>
          </a:xfrm>
          <a:prstGeom prst="rect">
            <a:avLst/>
          </a:prstGeom>
        </p:spPr>
      </p:pic>
      <p:pic>
        <p:nvPicPr>
          <p:cNvPr id="14" name="Picture 13" descr="CCLF_Full_Identity_English_colour_RGB.png">
            <a:extLst>
              <a:ext uri="{FF2B5EF4-FFF2-40B4-BE49-F238E27FC236}">
                <a16:creationId xmlns:a16="http://schemas.microsoft.com/office/drawing/2014/main" id="{8B400139-DA6A-1BC0-2245-E62162F5AE4A}"/>
              </a:ext>
            </a:extLst>
          </p:cNvPr>
          <p:cNvPicPr>
            <a:picLocks noChangeAspect="1"/>
          </p:cNvPicPr>
          <p:nvPr/>
        </p:nvPicPr>
        <p:blipFill>
          <a:blip r:embed="rId4"/>
          <a:stretch>
            <a:fillRect/>
          </a:stretch>
        </p:blipFill>
        <p:spPr>
          <a:xfrm>
            <a:off x="8323486" y="5215234"/>
            <a:ext cx="3245723" cy="927991"/>
          </a:xfrm>
          <a:prstGeom prst="rect">
            <a:avLst/>
          </a:prstGeom>
        </p:spPr>
      </p:pic>
      <p:cxnSp>
        <p:nvCxnSpPr>
          <p:cNvPr id="15" name="Straight Connector 14">
            <a:extLst>
              <a:ext uri="{FF2B5EF4-FFF2-40B4-BE49-F238E27FC236}">
                <a16:creationId xmlns:a16="http://schemas.microsoft.com/office/drawing/2014/main" id="{18A87F55-D898-87BC-840B-071FCF5EF65A}"/>
              </a:ext>
            </a:extLst>
          </p:cNvPr>
          <p:cNvCxnSpPr>
            <a:cxnSpLocks/>
          </p:cNvCxnSpPr>
          <p:nvPr/>
        </p:nvCxnSpPr>
        <p:spPr>
          <a:xfrm>
            <a:off x="8072248" y="5082844"/>
            <a:ext cx="0" cy="1213347"/>
          </a:xfrm>
          <a:prstGeom prst="line">
            <a:avLst/>
          </a:prstGeom>
          <a:ln w="12700">
            <a:solidFill>
              <a:srgbClr val="009999"/>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83947B05-FB94-B754-E92A-F5A2AD900F72}"/>
              </a:ext>
            </a:extLst>
          </p:cNvPr>
          <p:cNvPicPr>
            <a:picLocks noChangeAspect="1"/>
          </p:cNvPicPr>
          <p:nvPr/>
        </p:nvPicPr>
        <p:blipFill>
          <a:blip r:embed="rId5"/>
          <a:stretch>
            <a:fillRect/>
          </a:stretch>
        </p:blipFill>
        <p:spPr>
          <a:xfrm>
            <a:off x="5087420" y="712085"/>
            <a:ext cx="6472131" cy="4193402"/>
          </a:xfrm>
          <a:prstGeom prst="rect">
            <a:avLst/>
          </a:prstGeom>
        </p:spPr>
      </p:pic>
      <p:sp>
        <p:nvSpPr>
          <p:cNvPr id="5" name="TextBox 4">
            <a:extLst>
              <a:ext uri="{FF2B5EF4-FFF2-40B4-BE49-F238E27FC236}">
                <a16:creationId xmlns:a16="http://schemas.microsoft.com/office/drawing/2014/main" id="{C2EE9855-C084-BB5E-F57A-1F2F6D7472F5}"/>
              </a:ext>
            </a:extLst>
          </p:cNvPr>
          <p:cNvSpPr txBox="1"/>
          <p:nvPr/>
        </p:nvSpPr>
        <p:spPr>
          <a:xfrm>
            <a:off x="384051" y="330753"/>
            <a:ext cx="6094476" cy="276999"/>
          </a:xfrm>
          <a:prstGeom prst="rect">
            <a:avLst/>
          </a:prstGeom>
          <a:noFill/>
        </p:spPr>
        <p:txBody>
          <a:bodyPr wrap="square">
            <a:spAutoFit/>
          </a:bodyPr>
          <a:lstStyle/>
          <a:p>
            <a:r>
              <a:rPr lang="en-CA" sz="1800" b="1" i="0" u="none" strike="noStrike" dirty="0">
                <a:solidFill>
                  <a:schemeClr val="tx1"/>
                </a:solidFill>
                <a:effectLst/>
                <a:latin typeface="+mn-lt"/>
              </a:rPr>
              <a:t>Literacy as a Vital Sign</a:t>
            </a:r>
            <a:endParaRPr lang="en-CA" dirty="0"/>
          </a:p>
        </p:txBody>
      </p:sp>
      <p:sp>
        <p:nvSpPr>
          <p:cNvPr id="8" name="TextBox 7">
            <a:extLst>
              <a:ext uri="{FF2B5EF4-FFF2-40B4-BE49-F238E27FC236}">
                <a16:creationId xmlns:a16="http://schemas.microsoft.com/office/drawing/2014/main" id="{699A287B-1520-63B2-16E4-ABF72E88D411}"/>
              </a:ext>
            </a:extLst>
          </p:cNvPr>
          <p:cNvSpPr txBox="1"/>
          <p:nvPr/>
        </p:nvSpPr>
        <p:spPr>
          <a:xfrm>
            <a:off x="4354830" y="5366351"/>
            <a:ext cx="6094476" cy="646331"/>
          </a:xfrm>
          <a:prstGeom prst="rect">
            <a:avLst/>
          </a:prstGeom>
          <a:noFill/>
        </p:spPr>
        <p:txBody>
          <a:bodyPr wrap="square">
            <a:spAutoFit/>
          </a:bodyPr>
          <a:lstStyle/>
          <a:p>
            <a:r>
              <a:rPr lang="en-US" dirty="0"/>
              <a:t>[Presenter name and credentials]</a:t>
            </a:r>
          </a:p>
          <a:p>
            <a:r>
              <a:rPr lang="en-US" dirty="0"/>
              <a:t>[Institution or organization]</a:t>
            </a:r>
          </a:p>
        </p:txBody>
      </p:sp>
    </p:spTree>
  </p:cSld>
  <p:clrMapOvr>
    <a:masterClrMapping/>
  </p:clrMapOvr>
  <mc:AlternateContent xmlns:mc="http://schemas.openxmlformats.org/markup-compatibility/2006" xmlns:p14="http://schemas.microsoft.com/office/powerpoint/2010/main">
    <mc:Choice Requires="p14">
      <p:transition spd="slow" p14:dur="2000" advTm="11425"/>
    </mc:Choice>
    <mc:Fallback xmlns="">
      <p:transition spd="slow" advTm="1142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70A061CB-4606-936F-DF6D-FF0ED05D1CCA}"/>
              </a:ext>
            </a:extLst>
          </p:cNvPr>
          <p:cNvSpPr txBox="1">
            <a:spLocks/>
          </p:cNvSpPr>
          <p:nvPr/>
        </p:nvSpPr>
        <p:spPr>
          <a:xfrm>
            <a:off x="685800" y="911086"/>
            <a:ext cx="6804025" cy="882650"/>
          </a:xfrm>
          <a:prstGeom prst="rect">
            <a:avLst/>
          </a:prstGeom>
        </p:spPr>
        <p:txBody>
          <a:bodyPr lIns="0" tIns="0" rIns="0" bIns="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CA49A"/>
                </a:solidFill>
                <a:latin typeface="Nunito" pitchFamily="2" charset="77"/>
              </a:rPr>
              <a:t>Faculty Disclosure</a:t>
            </a:r>
            <a:endParaRPr lang="en-CA" b="1" dirty="0">
              <a:solidFill>
                <a:srgbClr val="0CA49A"/>
              </a:solidFill>
              <a:latin typeface="Nunito" pitchFamily="2" charset="77"/>
            </a:endParaRPr>
          </a:p>
        </p:txBody>
      </p:sp>
      <p:sp>
        <p:nvSpPr>
          <p:cNvPr id="13" name="Slide Number Placeholder 3">
            <a:extLst>
              <a:ext uri="{FF2B5EF4-FFF2-40B4-BE49-F238E27FC236}">
                <a16:creationId xmlns:a16="http://schemas.microsoft.com/office/drawing/2014/main" id="{D8646AB8-F449-795E-F060-D58ACB92DFD3}"/>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2</a:t>
            </a:fld>
            <a:endParaRPr lang="en-US" sz="1400">
              <a:latin typeface="Nunito Sans" pitchFamily="2" charset="77"/>
            </a:endParaRPr>
          </a:p>
        </p:txBody>
      </p:sp>
      <p:sp>
        <p:nvSpPr>
          <p:cNvPr id="3" name="TextBox 2">
            <a:extLst>
              <a:ext uri="{FF2B5EF4-FFF2-40B4-BE49-F238E27FC236}">
                <a16:creationId xmlns:a16="http://schemas.microsoft.com/office/drawing/2014/main" id="{BE782835-A329-F7D9-D971-904871271CAD}"/>
              </a:ext>
            </a:extLst>
          </p:cNvPr>
          <p:cNvSpPr txBox="1"/>
          <p:nvPr/>
        </p:nvSpPr>
        <p:spPr>
          <a:xfrm>
            <a:off x="685800" y="1793736"/>
            <a:ext cx="10820400" cy="1754326"/>
          </a:xfrm>
          <a:prstGeom prst="rect">
            <a:avLst/>
          </a:prstGeom>
          <a:noFill/>
        </p:spPr>
        <p:txBody>
          <a:bodyPr wrap="square">
            <a:spAutoFit/>
          </a:bodyPr>
          <a:lstStyle/>
          <a:p>
            <a:r>
              <a:rPr lang="en-US" dirty="0"/>
              <a:t>Faculty disclosure</a:t>
            </a:r>
          </a:p>
          <a:p>
            <a:r>
              <a:rPr lang="en-US" dirty="0"/>
              <a:t>Presenter: [Name]</a:t>
            </a:r>
          </a:p>
          <a:p>
            <a:r>
              <a:rPr lang="en-US" dirty="0"/>
              <a:t>Relationships with commercial interests: [Insert]</a:t>
            </a:r>
          </a:p>
          <a:p>
            <a:r>
              <a:rPr lang="en-US" dirty="0"/>
              <a:t>Financial or in-kind support: [Insert]</a:t>
            </a:r>
          </a:p>
          <a:p>
            <a:r>
              <a:rPr lang="en-US" dirty="0"/>
              <a:t>Mitigation of potential bias: [Insert]</a:t>
            </a:r>
          </a:p>
          <a:p>
            <a:r>
              <a:rPr lang="en-US" dirty="0"/>
              <a:t>This presentation includes discussion of publicly available literacy resources.</a:t>
            </a:r>
          </a:p>
        </p:txBody>
      </p:sp>
    </p:spTree>
    <p:extLst>
      <p:ext uri="{BB962C8B-B14F-4D97-AF65-F5344CB8AC3E}">
        <p14:creationId xmlns:p14="http://schemas.microsoft.com/office/powerpoint/2010/main" val="2128663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2DF778C-232C-A435-6F51-C0474FE94FFB}"/>
              </a:ext>
            </a:extLst>
          </p:cNvPr>
          <p:cNvSpPr txBox="1"/>
          <p:nvPr/>
        </p:nvSpPr>
        <p:spPr>
          <a:xfrm>
            <a:off x="1705977" y="1638074"/>
            <a:ext cx="4560029" cy="1343392"/>
          </a:xfrm>
          <a:prstGeom prst="rect">
            <a:avLst/>
          </a:prstGeom>
        </p:spPr>
        <p:txBody>
          <a:bodyPr vert="horz" wrap="square" lIns="91440" tIns="45720" rIns="91440" bIns="45720" rtlCol="0" anchor="ctr">
            <a:normAutofit/>
          </a:bodyPr>
          <a:lstStyle/>
          <a:p>
            <a:r>
              <a:rPr lang="en-CA" sz="2400" dirty="0"/>
              <a:t>Describe the neurobiology of early language and literacy development. </a:t>
            </a:r>
            <a:endParaRPr lang="en-CA" sz="3200" dirty="0">
              <a:latin typeface="Nunito Sans" pitchFamily="2" charset="77"/>
            </a:endParaRPr>
          </a:p>
        </p:txBody>
      </p:sp>
      <p:sp>
        <p:nvSpPr>
          <p:cNvPr id="9" name="TextBox 8">
            <a:extLst>
              <a:ext uri="{FF2B5EF4-FFF2-40B4-BE49-F238E27FC236}">
                <a16:creationId xmlns:a16="http://schemas.microsoft.com/office/drawing/2014/main" id="{24A8B8F3-63DF-980C-5E17-93E984A80A7C}"/>
              </a:ext>
            </a:extLst>
          </p:cNvPr>
          <p:cNvSpPr txBox="1"/>
          <p:nvPr/>
        </p:nvSpPr>
        <p:spPr>
          <a:xfrm>
            <a:off x="1705977" y="3029986"/>
            <a:ext cx="4515135" cy="1343392"/>
          </a:xfrm>
          <a:prstGeom prst="rect">
            <a:avLst/>
          </a:prstGeom>
        </p:spPr>
        <p:txBody>
          <a:bodyPr vert="horz" wrap="square" lIns="91440" tIns="45720" rIns="91440" bIns="45720" rtlCol="0" anchor="ctr">
            <a:normAutofit/>
          </a:bodyPr>
          <a:lstStyle/>
          <a:p>
            <a:r>
              <a:rPr lang="en-CA" sz="2400" dirty="0"/>
              <a:t>Explain how early literacy influences long-term health and education outcomes.</a:t>
            </a:r>
            <a:endParaRPr lang="en-US" sz="3200" dirty="0">
              <a:latin typeface="Nunito Sans" pitchFamily="2" charset="77"/>
            </a:endParaRPr>
          </a:p>
        </p:txBody>
      </p:sp>
      <p:sp>
        <p:nvSpPr>
          <p:cNvPr id="10" name="TextBox 9">
            <a:extLst>
              <a:ext uri="{FF2B5EF4-FFF2-40B4-BE49-F238E27FC236}">
                <a16:creationId xmlns:a16="http://schemas.microsoft.com/office/drawing/2014/main" id="{3F62D24C-0321-1E2A-E37F-2FB7325D5A52}"/>
              </a:ext>
            </a:extLst>
          </p:cNvPr>
          <p:cNvSpPr txBox="1"/>
          <p:nvPr/>
        </p:nvSpPr>
        <p:spPr>
          <a:xfrm>
            <a:off x="1707865" y="4792876"/>
            <a:ext cx="5255643" cy="854099"/>
          </a:xfrm>
          <a:prstGeom prst="rect">
            <a:avLst/>
          </a:prstGeom>
        </p:spPr>
        <p:txBody>
          <a:bodyPr vert="horz" wrap="square" lIns="91440" tIns="45720" rIns="91440" bIns="45720" rtlCol="0" anchor="ctr">
            <a:normAutofit/>
          </a:bodyPr>
          <a:lstStyle/>
          <a:p>
            <a:r>
              <a:rPr lang="en-CA" sz="2400" dirty="0"/>
              <a:t>Identify the role healthcare providers can play in supporting early literacy.</a:t>
            </a:r>
            <a:endParaRPr lang="en-US" sz="3200" dirty="0">
              <a:latin typeface="Nunito Sans" pitchFamily="2" charset="77"/>
            </a:endParaRPr>
          </a:p>
        </p:txBody>
      </p:sp>
      <p:sp>
        <p:nvSpPr>
          <p:cNvPr id="11" name="Oval 10">
            <a:extLst>
              <a:ext uri="{FF2B5EF4-FFF2-40B4-BE49-F238E27FC236}">
                <a16:creationId xmlns:a16="http://schemas.microsoft.com/office/drawing/2014/main" id="{ABA4171D-E8C2-30AE-4FF9-73E4ED86786E}"/>
              </a:ext>
            </a:extLst>
          </p:cNvPr>
          <p:cNvSpPr>
            <a:spLocks noChangeAspect="1"/>
          </p:cNvSpPr>
          <p:nvPr/>
        </p:nvSpPr>
        <p:spPr>
          <a:xfrm>
            <a:off x="684968" y="1686657"/>
            <a:ext cx="720000" cy="720000"/>
          </a:xfrm>
          <a:prstGeom prst="ellipse">
            <a:avLst/>
          </a:prstGeom>
          <a:solidFill>
            <a:srgbClr val="0057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3200" b="1">
                <a:solidFill>
                  <a:schemeClr val="bg1"/>
                </a:solidFill>
                <a:latin typeface="Nunito Sans" pitchFamily="2" charset="77"/>
              </a:rPr>
              <a:t>1</a:t>
            </a:r>
            <a:endParaRPr lang="en-US" sz="3200" b="1">
              <a:solidFill>
                <a:schemeClr val="bg1"/>
              </a:solidFill>
              <a:latin typeface="Nunito Sans" pitchFamily="2" charset="77"/>
            </a:endParaRPr>
          </a:p>
        </p:txBody>
      </p:sp>
      <p:sp>
        <p:nvSpPr>
          <p:cNvPr id="17" name="Oval 16">
            <a:extLst>
              <a:ext uri="{FF2B5EF4-FFF2-40B4-BE49-F238E27FC236}">
                <a16:creationId xmlns:a16="http://schemas.microsoft.com/office/drawing/2014/main" id="{56A6ECE8-B3A3-CF24-55A1-74F47218F060}"/>
              </a:ext>
            </a:extLst>
          </p:cNvPr>
          <p:cNvSpPr>
            <a:spLocks noChangeAspect="1"/>
          </p:cNvSpPr>
          <p:nvPr/>
        </p:nvSpPr>
        <p:spPr>
          <a:xfrm>
            <a:off x="684968" y="3121603"/>
            <a:ext cx="720000" cy="720000"/>
          </a:xfrm>
          <a:prstGeom prst="ellipse">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3200" b="1">
                <a:solidFill>
                  <a:schemeClr val="bg1"/>
                </a:solidFill>
                <a:latin typeface="Nunito Sans" pitchFamily="2" charset="77"/>
              </a:rPr>
              <a:t>2</a:t>
            </a:r>
            <a:endParaRPr lang="en-US" sz="3200" b="1">
              <a:solidFill>
                <a:schemeClr val="bg1"/>
              </a:solidFill>
              <a:latin typeface="Nunito Sans" pitchFamily="2" charset="77"/>
            </a:endParaRPr>
          </a:p>
        </p:txBody>
      </p:sp>
      <p:sp>
        <p:nvSpPr>
          <p:cNvPr id="18" name="Oval 17">
            <a:extLst>
              <a:ext uri="{FF2B5EF4-FFF2-40B4-BE49-F238E27FC236}">
                <a16:creationId xmlns:a16="http://schemas.microsoft.com/office/drawing/2014/main" id="{5E5690D6-D309-9C72-7C7E-EF5298962C02}"/>
              </a:ext>
            </a:extLst>
          </p:cNvPr>
          <p:cNvSpPr>
            <a:spLocks noChangeAspect="1"/>
          </p:cNvSpPr>
          <p:nvPr/>
        </p:nvSpPr>
        <p:spPr>
          <a:xfrm>
            <a:off x="684968" y="4825675"/>
            <a:ext cx="720000" cy="720000"/>
          </a:xfrm>
          <a:prstGeom prst="ellipse">
            <a:avLst/>
          </a:prstGeom>
          <a:solidFill>
            <a:srgbClr val="00A4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3200" b="1">
                <a:solidFill>
                  <a:schemeClr val="bg1"/>
                </a:solidFill>
                <a:latin typeface="Nunito Sans" pitchFamily="2" charset="77"/>
              </a:rPr>
              <a:t>3</a:t>
            </a:r>
            <a:endParaRPr lang="en-US" sz="3200" b="1">
              <a:solidFill>
                <a:schemeClr val="bg1"/>
              </a:solidFill>
              <a:latin typeface="Nunito Sans" pitchFamily="2" charset="77"/>
            </a:endParaRPr>
          </a:p>
        </p:txBody>
      </p:sp>
      <p:sp>
        <p:nvSpPr>
          <p:cNvPr id="19" name="Title 5">
            <a:extLst>
              <a:ext uri="{FF2B5EF4-FFF2-40B4-BE49-F238E27FC236}">
                <a16:creationId xmlns:a16="http://schemas.microsoft.com/office/drawing/2014/main" id="{19049265-AD5F-1F7C-0F2B-4DE8A3051CB8}"/>
              </a:ext>
            </a:extLst>
          </p:cNvPr>
          <p:cNvSpPr txBox="1">
            <a:spLocks/>
          </p:cNvSpPr>
          <p:nvPr/>
        </p:nvSpPr>
        <p:spPr>
          <a:xfrm>
            <a:off x="511543" y="620183"/>
            <a:ext cx="7449116" cy="8540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0" i="0" kern="1200">
                <a:solidFill>
                  <a:schemeClr val="tx1"/>
                </a:solidFill>
                <a:latin typeface="Nunito Sans ExtraLight" pitchFamily="2" charset="77"/>
                <a:ea typeface="+mj-ea"/>
                <a:cs typeface="Calibri Light" panose="020F0302020204030204" pitchFamily="34" charset="0"/>
              </a:defRPr>
            </a:lvl1pPr>
          </a:lstStyle>
          <a:p>
            <a:r>
              <a:rPr lang="en-CA" sz="4400" b="1">
                <a:solidFill>
                  <a:srgbClr val="00A499"/>
                </a:solidFill>
                <a:latin typeface="Nunito ExtraBold" pitchFamily="2" charset="77"/>
              </a:rPr>
              <a:t>Session Objectives</a:t>
            </a:r>
            <a:endParaRPr lang="en-US" sz="4400" b="1">
              <a:solidFill>
                <a:srgbClr val="00A499"/>
              </a:solidFill>
              <a:latin typeface="Nunito ExtraBold" pitchFamily="2" charset="77"/>
            </a:endParaRPr>
          </a:p>
        </p:txBody>
      </p:sp>
      <p:sp>
        <p:nvSpPr>
          <p:cNvPr id="20" name="Slide Number Placeholder 3">
            <a:extLst>
              <a:ext uri="{FF2B5EF4-FFF2-40B4-BE49-F238E27FC236}">
                <a16:creationId xmlns:a16="http://schemas.microsoft.com/office/drawing/2014/main" id="{49FC0C3B-8AE4-6316-593C-48744741C191}"/>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3</a:t>
            </a:fld>
            <a:endParaRPr lang="en-US" sz="1400">
              <a:latin typeface="Nunito Sans" pitchFamily="2" charset="77"/>
            </a:endParaRPr>
          </a:p>
        </p:txBody>
      </p:sp>
      <p:pic>
        <p:nvPicPr>
          <p:cNvPr id="21" name="Picture 20">
            <a:extLst>
              <a:ext uri="{FF2B5EF4-FFF2-40B4-BE49-F238E27FC236}">
                <a16:creationId xmlns:a16="http://schemas.microsoft.com/office/drawing/2014/main" id="{E862650C-9B75-1211-831B-0469B63981D0}"/>
              </a:ext>
            </a:extLst>
          </p:cNvPr>
          <p:cNvPicPr>
            <a:picLocks noChangeAspect="1"/>
          </p:cNvPicPr>
          <p:nvPr/>
        </p:nvPicPr>
        <p:blipFill>
          <a:blip r:embed="rId4"/>
          <a:stretch>
            <a:fillRect/>
          </a:stretch>
        </p:blipFill>
        <p:spPr>
          <a:xfrm flipH="1">
            <a:off x="6568903" y="945831"/>
            <a:ext cx="4754214" cy="5291986"/>
          </a:xfrm>
          <a:prstGeom prst="rect">
            <a:avLst/>
          </a:prstGeom>
        </p:spPr>
      </p:pic>
      <p:grpSp>
        <p:nvGrpSpPr>
          <p:cNvPr id="22" name="Group 21">
            <a:extLst>
              <a:ext uri="{FF2B5EF4-FFF2-40B4-BE49-F238E27FC236}">
                <a16:creationId xmlns:a16="http://schemas.microsoft.com/office/drawing/2014/main" id="{05855A03-897A-78C4-DB06-BFD8386A7873}"/>
              </a:ext>
            </a:extLst>
          </p:cNvPr>
          <p:cNvGrpSpPr/>
          <p:nvPr/>
        </p:nvGrpSpPr>
        <p:grpSpPr>
          <a:xfrm>
            <a:off x="1762" y="-21401"/>
            <a:ext cx="12192000" cy="157925"/>
            <a:chOff x="0" y="-46609"/>
            <a:chExt cx="9144000" cy="137782"/>
          </a:xfrm>
        </p:grpSpPr>
        <p:sp>
          <p:nvSpPr>
            <p:cNvPr id="23" name="Rounded Rectangle 22">
              <a:extLst>
                <a:ext uri="{FF2B5EF4-FFF2-40B4-BE49-F238E27FC236}">
                  <a16:creationId xmlns:a16="http://schemas.microsoft.com/office/drawing/2014/main" id="{06FF8618-E999-8414-6C32-C21A54C359C1}"/>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24" name="Rounded Rectangle 23">
              <a:extLst>
                <a:ext uri="{FF2B5EF4-FFF2-40B4-BE49-F238E27FC236}">
                  <a16:creationId xmlns:a16="http://schemas.microsoft.com/office/drawing/2014/main" id="{E33BE3AF-8CC3-1CB5-39FF-100492B69649}"/>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25" name="Rounded Rectangle 24">
              <a:extLst>
                <a:ext uri="{FF2B5EF4-FFF2-40B4-BE49-F238E27FC236}">
                  <a16:creationId xmlns:a16="http://schemas.microsoft.com/office/drawing/2014/main" id="{FC3E62F5-7164-1DEB-C193-CA157345604A}"/>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26" name="Rounded Rectangle 25">
              <a:extLst>
                <a:ext uri="{FF2B5EF4-FFF2-40B4-BE49-F238E27FC236}">
                  <a16:creationId xmlns:a16="http://schemas.microsoft.com/office/drawing/2014/main" id="{D3A2411B-3D59-588E-BFBE-F4B0303B4975}"/>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5239"/>
    </mc:Choice>
    <mc:Fallback xmlns="">
      <p:transition spd="slow" advTm="35239"/>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9A74-19B6-78D0-F883-7EE0885884DF}"/>
            </a:ext>
          </a:extLst>
        </p:cNvPr>
        <p:cNvGrpSpPr/>
        <p:nvPr/>
      </p:nvGrpSpPr>
      <p:grpSpPr>
        <a:xfrm>
          <a:off x="0" y="0"/>
          <a:ext cx="0" cy="0"/>
          <a:chOff x="0" y="0"/>
          <a:chExt cx="0" cy="0"/>
        </a:xfrm>
      </p:grpSpPr>
      <p:grpSp>
        <p:nvGrpSpPr>
          <p:cNvPr id="13" name="Group 12">
            <a:extLst>
              <a:ext uri="{FF2B5EF4-FFF2-40B4-BE49-F238E27FC236}">
                <a16:creationId xmlns:a16="http://schemas.microsoft.com/office/drawing/2014/main" id="{1FC088C1-A7CB-71B2-A8A4-E6BED16F3389}"/>
              </a:ext>
            </a:extLst>
          </p:cNvPr>
          <p:cNvGrpSpPr/>
          <p:nvPr/>
        </p:nvGrpSpPr>
        <p:grpSpPr>
          <a:xfrm>
            <a:off x="-12526" y="-21401"/>
            <a:ext cx="12192000" cy="157925"/>
            <a:chOff x="0" y="-46609"/>
            <a:chExt cx="9144000" cy="137782"/>
          </a:xfrm>
        </p:grpSpPr>
        <p:sp>
          <p:nvSpPr>
            <p:cNvPr id="14" name="Rounded Rectangle 13">
              <a:extLst>
                <a:ext uri="{FF2B5EF4-FFF2-40B4-BE49-F238E27FC236}">
                  <a16:creationId xmlns:a16="http://schemas.microsoft.com/office/drawing/2014/main" id="{1DB836CD-3AFE-888F-C05A-2983D55815A8}"/>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5" name="Rounded Rectangle 14">
              <a:extLst>
                <a:ext uri="{FF2B5EF4-FFF2-40B4-BE49-F238E27FC236}">
                  <a16:creationId xmlns:a16="http://schemas.microsoft.com/office/drawing/2014/main" id="{BC7931D4-20E0-2FB4-C3A2-16326FEFA3A5}"/>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6" name="Rounded Rectangle 15">
              <a:extLst>
                <a:ext uri="{FF2B5EF4-FFF2-40B4-BE49-F238E27FC236}">
                  <a16:creationId xmlns:a16="http://schemas.microsoft.com/office/drawing/2014/main" id="{2D8338BA-DDC3-388A-F846-1EE2840D6784}"/>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7" name="Rounded Rectangle 16">
              <a:extLst>
                <a:ext uri="{FF2B5EF4-FFF2-40B4-BE49-F238E27FC236}">
                  <a16:creationId xmlns:a16="http://schemas.microsoft.com/office/drawing/2014/main" id="{D5C9163F-98E8-BF1F-F89B-8726747BEA5E}"/>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8" name="Slide Number Placeholder 3">
            <a:extLst>
              <a:ext uri="{FF2B5EF4-FFF2-40B4-BE49-F238E27FC236}">
                <a16:creationId xmlns:a16="http://schemas.microsoft.com/office/drawing/2014/main" id="{2D8F7BCA-4933-5B79-6200-51AC35833D62}"/>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4</a:t>
            </a:fld>
            <a:endParaRPr lang="en-US" sz="1400">
              <a:latin typeface="Nunito Sans" pitchFamily="2" charset="77"/>
            </a:endParaRPr>
          </a:p>
        </p:txBody>
      </p:sp>
      <p:sp>
        <p:nvSpPr>
          <p:cNvPr id="19" name="Title 1">
            <a:extLst>
              <a:ext uri="{FF2B5EF4-FFF2-40B4-BE49-F238E27FC236}">
                <a16:creationId xmlns:a16="http://schemas.microsoft.com/office/drawing/2014/main" id="{F881FB76-FAD6-B652-4124-AC189B8D5FA8}"/>
              </a:ext>
            </a:extLst>
          </p:cNvPr>
          <p:cNvSpPr txBox="1">
            <a:spLocks/>
          </p:cNvSpPr>
          <p:nvPr/>
        </p:nvSpPr>
        <p:spPr>
          <a:xfrm>
            <a:off x="726896" y="619928"/>
            <a:ext cx="11309142" cy="488076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CA" sz="3600" dirty="0">
              <a:solidFill>
                <a:srgbClr val="0057B8"/>
              </a:solidFill>
              <a:latin typeface="Nunito Medium" pitchFamily="2" charset="77"/>
              <a:cs typeface="Calibri Light"/>
            </a:endParaRPr>
          </a:p>
        </p:txBody>
      </p:sp>
      <p:sp>
        <p:nvSpPr>
          <p:cNvPr id="4" name="TextBox 3">
            <a:extLst>
              <a:ext uri="{FF2B5EF4-FFF2-40B4-BE49-F238E27FC236}">
                <a16:creationId xmlns:a16="http://schemas.microsoft.com/office/drawing/2014/main" id="{E84F4AEA-2167-FE79-C55E-8C4235D7FF4B}"/>
              </a:ext>
            </a:extLst>
          </p:cNvPr>
          <p:cNvSpPr txBox="1"/>
          <p:nvPr/>
        </p:nvSpPr>
        <p:spPr>
          <a:xfrm>
            <a:off x="726896" y="1471614"/>
            <a:ext cx="10738208" cy="3477875"/>
          </a:xfrm>
          <a:prstGeom prst="rect">
            <a:avLst/>
          </a:prstGeom>
          <a:noFill/>
        </p:spPr>
        <p:txBody>
          <a:bodyPr wrap="square">
            <a:spAutoFit/>
          </a:bodyPr>
          <a:lstStyle/>
          <a:p>
            <a:r>
              <a:rPr lang="en-US" sz="4400" dirty="0" err="1">
                <a:solidFill>
                  <a:srgbClr val="0057B8"/>
                </a:solidFill>
                <a:latin typeface="Nunito ExtraBold" pitchFamily="2" charset="0"/>
              </a:rPr>
              <a:t>Thé</a:t>
            </a:r>
            <a:r>
              <a:rPr lang="en-US" sz="4400" dirty="0">
                <a:solidFill>
                  <a:srgbClr val="0057B8"/>
                </a:solidFill>
                <a:latin typeface="Nunito ExtraBold" pitchFamily="2" charset="0"/>
              </a:rPr>
              <a:t> </a:t>
            </a:r>
            <a:r>
              <a:rPr lang="en-US" sz="4400" dirty="0" err="1">
                <a:solidFill>
                  <a:srgbClr val="0057B8"/>
                </a:solidFill>
                <a:latin typeface="Nunito ExtraBold" pitchFamily="2" charset="0"/>
              </a:rPr>
              <a:t>l%tt</a:t>
            </a:r>
            <a:r>
              <a:rPr lang="en-US" sz="4400" dirty="0">
                <a:solidFill>
                  <a:srgbClr val="0057B8"/>
                </a:solidFill>
                <a:latin typeface="Nunito ExtraBold" pitchFamily="2" charset="0"/>
              </a:rPr>
              <a:t>#$ </a:t>
            </a:r>
            <a:r>
              <a:rPr lang="en-US" sz="4400" dirty="0" err="1">
                <a:solidFill>
                  <a:srgbClr val="0057B8"/>
                </a:solidFill>
                <a:latin typeface="Nunito ExtraBold" pitchFamily="2" charset="0"/>
              </a:rPr>
              <a:t>k%tt&amp;n</a:t>
            </a:r>
            <a:r>
              <a:rPr lang="en-US" sz="4400" dirty="0">
                <a:solidFill>
                  <a:srgbClr val="0057B8"/>
                </a:solidFill>
                <a:latin typeface="Nunito ExtraBold" pitchFamily="2" charset="0"/>
              </a:rPr>
              <a:t> s*t on </a:t>
            </a:r>
            <a:r>
              <a:rPr lang="en-US" sz="4400" dirty="0" err="1">
                <a:solidFill>
                  <a:srgbClr val="0057B8"/>
                </a:solidFill>
                <a:latin typeface="Nunito ExtraBold" pitchFamily="2" charset="0"/>
              </a:rPr>
              <a:t>th</a:t>
            </a:r>
            <a:r>
              <a:rPr lang="en-US" sz="4400" dirty="0">
                <a:solidFill>
                  <a:srgbClr val="0057B8"/>
                </a:solidFill>
                <a:latin typeface="Nunito ExtraBold" pitchFamily="2" charset="0"/>
              </a:rPr>
              <a:t># </a:t>
            </a:r>
            <a:r>
              <a:rPr lang="en-US" sz="4400" dirty="0" err="1">
                <a:solidFill>
                  <a:srgbClr val="0057B8"/>
                </a:solidFill>
                <a:latin typeface="Nunito ExtraBold" pitchFamily="2" charset="0"/>
              </a:rPr>
              <a:t>r$g</a:t>
            </a:r>
            <a:r>
              <a:rPr lang="en-US" sz="4400" dirty="0">
                <a:solidFill>
                  <a:srgbClr val="0057B8"/>
                </a:solidFill>
                <a:latin typeface="Nunito ExtraBold" pitchFamily="2" charset="0"/>
              </a:rPr>
              <a:t>. It </a:t>
            </a:r>
            <a:r>
              <a:rPr lang="en-US" sz="4400" dirty="0" err="1">
                <a:solidFill>
                  <a:srgbClr val="0057B8"/>
                </a:solidFill>
                <a:latin typeface="Nunito ExtraBold" pitchFamily="2" charset="0"/>
              </a:rPr>
              <a:t>s_w</a:t>
            </a:r>
            <a:r>
              <a:rPr lang="en-US" sz="4400" dirty="0">
                <a:solidFill>
                  <a:srgbClr val="0057B8"/>
                </a:solidFill>
                <a:latin typeface="Nunito ExtraBold" pitchFamily="2" charset="0"/>
              </a:rPr>
              <a:t> a </a:t>
            </a:r>
            <a:r>
              <a:rPr lang="en-US" sz="4400" dirty="0" err="1">
                <a:solidFill>
                  <a:srgbClr val="0057B8"/>
                </a:solidFill>
                <a:latin typeface="Nunito ExtraBold" pitchFamily="2" charset="0"/>
              </a:rPr>
              <a:t>b_g</a:t>
            </a:r>
            <a:r>
              <a:rPr lang="en-US" sz="4400" dirty="0">
                <a:solidFill>
                  <a:srgbClr val="0057B8"/>
                </a:solidFill>
                <a:latin typeface="Nunito ExtraBold" pitchFamily="2" charset="0"/>
              </a:rPr>
              <a:t> </a:t>
            </a:r>
            <a:r>
              <a:rPr lang="en-US" sz="4400" dirty="0" err="1">
                <a:solidFill>
                  <a:srgbClr val="0057B8"/>
                </a:solidFill>
                <a:latin typeface="Nunito ExtraBold" pitchFamily="2" charset="0"/>
              </a:rPr>
              <a:t>b_g</a:t>
            </a:r>
            <a:r>
              <a:rPr lang="en-US" sz="4400" dirty="0">
                <a:solidFill>
                  <a:srgbClr val="0057B8"/>
                </a:solidFill>
                <a:latin typeface="Nunito ExtraBold" pitchFamily="2" charset="0"/>
              </a:rPr>
              <a:t> </a:t>
            </a:r>
            <a:r>
              <a:rPr lang="en-US" sz="4400" dirty="0" err="1">
                <a:solidFill>
                  <a:srgbClr val="0057B8"/>
                </a:solidFill>
                <a:latin typeface="Nunito ExtraBold" pitchFamily="2" charset="0"/>
              </a:rPr>
              <a:t>fl</a:t>
            </a:r>
            <a:r>
              <a:rPr lang="en-US" sz="4400" dirty="0">
                <a:solidFill>
                  <a:srgbClr val="0057B8"/>
                </a:solidFill>
                <a:latin typeface="Nunito ExtraBold" pitchFamily="2" charset="0"/>
              </a:rPr>
              <a:t>_ n##r </a:t>
            </a:r>
            <a:r>
              <a:rPr lang="en-US" sz="4400" dirty="0" err="1">
                <a:solidFill>
                  <a:srgbClr val="0057B8"/>
                </a:solidFill>
                <a:latin typeface="Nunito ExtraBold" pitchFamily="2" charset="0"/>
              </a:rPr>
              <a:t>th</a:t>
            </a:r>
            <a:r>
              <a:rPr lang="en-US" sz="4400" dirty="0">
                <a:solidFill>
                  <a:srgbClr val="0057B8"/>
                </a:solidFill>
                <a:latin typeface="Nunito ExtraBold" pitchFamily="2" charset="0"/>
              </a:rPr>
              <a:t># d##r. "M##w!" s**d </a:t>
            </a:r>
            <a:r>
              <a:rPr lang="en-US" sz="4400" dirty="0" err="1">
                <a:solidFill>
                  <a:srgbClr val="0057B8"/>
                </a:solidFill>
                <a:latin typeface="Nunito ExtraBold" pitchFamily="2" charset="0"/>
              </a:rPr>
              <a:t>th</a:t>
            </a:r>
            <a:r>
              <a:rPr lang="en-US" sz="4400" dirty="0">
                <a:solidFill>
                  <a:srgbClr val="0057B8"/>
                </a:solidFill>
                <a:latin typeface="Nunito ExtraBold" pitchFamily="2" charset="0"/>
              </a:rPr>
              <a:t># </a:t>
            </a:r>
            <a:r>
              <a:rPr lang="en-US" sz="4400" dirty="0" err="1">
                <a:solidFill>
                  <a:srgbClr val="0057B8"/>
                </a:solidFill>
                <a:latin typeface="Nunito ExtraBold" pitchFamily="2" charset="0"/>
              </a:rPr>
              <a:t>k%tt&amp;n</a:t>
            </a:r>
            <a:r>
              <a:rPr lang="en-US" sz="4400" dirty="0">
                <a:solidFill>
                  <a:srgbClr val="0057B8"/>
                </a:solidFill>
                <a:latin typeface="Nunito ExtraBold" pitchFamily="2" charset="0"/>
              </a:rPr>
              <a:t>. Th# </a:t>
            </a:r>
            <a:r>
              <a:rPr lang="en-US" sz="4400" dirty="0" err="1">
                <a:solidFill>
                  <a:srgbClr val="0057B8"/>
                </a:solidFill>
                <a:latin typeface="Nunito ExtraBold" pitchFamily="2" charset="0"/>
              </a:rPr>
              <a:t>fl</a:t>
            </a:r>
            <a:r>
              <a:rPr lang="en-US" sz="4400" dirty="0">
                <a:solidFill>
                  <a:srgbClr val="0057B8"/>
                </a:solidFill>
                <a:latin typeface="Nunito ExtraBold" pitchFamily="2" charset="0"/>
              </a:rPr>
              <a:t>_ </a:t>
            </a:r>
            <a:r>
              <a:rPr lang="en-US" sz="4400" dirty="0" err="1">
                <a:solidFill>
                  <a:srgbClr val="0057B8"/>
                </a:solidFill>
                <a:latin typeface="Nunito ExtraBold" pitchFamily="2" charset="0"/>
              </a:rPr>
              <a:t>fl#w</a:t>
            </a:r>
            <a:r>
              <a:rPr lang="en-US" sz="4400" dirty="0">
                <a:solidFill>
                  <a:srgbClr val="0057B8"/>
                </a:solidFill>
                <a:latin typeface="Nunito ExtraBold" pitchFamily="2" charset="0"/>
              </a:rPr>
              <a:t> </a:t>
            </a:r>
            <a:r>
              <a:rPr lang="en-US" sz="4400" dirty="0" err="1">
                <a:solidFill>
                  <a:srgbClr val="0057B8"/>
                </a:solidFill>
                <a:latin typeface="Nunito ExtraBold" pitchFamily="2" charset="0"/>
              </a:rPr>
              <a:t>w_y</a:t>
            </a:r>
            <a:r>
              <a:rPr lang="en-US" sz="4400" dirty="0">
                <a:solidFill>
                  <a:srgbClr val="0057B8"/>
                </a:solidFill>
                <a:latin typeface="Nunito ExtraBold" pitchFamily="2" charset="0"/>
              </a:rPr>
              <a:t> </a:t>
            </a:r>
            <a:r>
              <a:rPr lang="en-US" sz="4400" dirty="0" err="1">
                <a:solidFill>
                  <a:srgbClr val="0057B8"/>
                </a:solidFill>
                <a:latin typeface="Nunito ExtraBold" pitchFamily="2" charset="0"/>
              </a:rPr>
              <a:t>h%gh</a:t>
            </a:r>
            <a:r>
              <a:rPr lang="en-US" sz="4400" dirty="0">
                <a:solidFill>
                  <a:srgbClr val="0057B8"/>
                </a:solidFill>
                <a:latin typeface="Nunito ExtraBold" pitchFamily="2" charset="0"/>
              </a:rPr>
              <a:t> %</a:t>
            </a:r>
            <a:r>
              <a:rPr lang="en-US" sz="4400" dirty="0" err="1">
                <a:solidFill>
                  <a:srgbClr val="0057B8"/>
                </a:solidFill>
                <a:latin typeface="Nunito ExtraBold" pitchFamily="2" charset="0"/>
              </a:rPr>
              <a:t>nto</a:t>
            </a:r>
            <a:r>
              <a:rPr lang="en-US" sz="4400" dirty="0">
                <a:solidFill>
                  <a:srgbClr val="0057B8"/>
                </a:solidFill>
                <a:latin typeface="Nunito ExtraBold" pitchFamily="2" charset="0"/>
              </a:rPr>
              <a:t> </a:t>
            </a:r>
            <a:r>
              <a:rPr lang="en-US" sz="4400" dirty="0" err="1">
                <a:solidFill>
                  <a:srgbClr val="0057B8"/>
                </a:solidFill>
                <a:latin typeface="Nunito ExtraBold" pitchFamily="2" charset="0"/>
              </a:rPr>
              <a:t>th</a:t>
            </a:r>
            <a:r>
              <a:rPr lang="en-US" sz="4400" dirty="0">
                <a:solidFill>
                  <a:srgbClr val="0057B8"/>
                </a:solidFill>
                <a:latin typeface="Nunito ExtraBold" pitchFamily="2" charset="0"/>
              </a:rPr>
              <a:t># sk. Th# </a:t>
            </a:r>
            <a:r>
              <a:rPr lang="en-US" sz="4400" dirty="0" err="1">
                <a:solidFill>
                  <a:srgbClr val="0057B8"/>
                </a:solidFill>
                <a:latin typeface="Nunito ExtraBold" pitchFamily="2" charset="0"/>
              </a:rPr>
              <a:t>l%tt</a:t>
            </a:r>
            <a:r>
              <a:rPr lang="en-US" sz="4400" dirty="0">
                <a:solidFill>
                  <a:srgbClr val="0057B8"/>
                </a:solidFill>
                <a:latin typeface="Nunito ExtraBold" pitchFamily="2" charset="0"/>
              </a:rPr>
              <a:t>#$ </a:t>
            </a:r>
            <a:r>
              <a:rPr lang="en-US" sz="4400" dirty="0" err="1">
                <a:solidFill>
                  <a:srgbClr val="0057B8"/>
                </a:solidFill>
                <a:latin typeface="Nunito ExtraBold" pitchFamily="2" charset="0"/>
              </a:rPr>
              <a:t>k%tt&amp;n</a:t>
            </a:r>
            <a:r>
              <a:rPr lang="en-US" sz="4400" dirty="0">
                <a:solidFill>
                  <a:srgbClr val="0057B8"/>
                </a:solidFill>
                <a:latin typeface="Nunito ExtraBold" pitchFamily="2" charset="0"/>
              </a:rPr>
              <a:t> </a:t>
            </a:r>
            <a:r>
              <a:rPr lang="en-US" sz="4400" dirty="0" err="1">
                <a:solidFill>
                  <a:srgbClr val="0057B8"/>
                </a:solidFill>
                <a:latin typeface="Nunito ExtraBold" pitchFamily="2" charset="0"/>
              </a:rPr>
              <a:t>curl#d</a:t>
            </a:r>
            <a:r>
              <a:rPr lang="en-US" sz="4400" dirty="0">
                <a:solidFill>
                  <a:srgbClr val="0057B8"/>
                </a:solidFill>
                <a:latin typeface="Nunito ExtraBold" pitchFamily="2" charset="0"/>
              </a:rPr>
              <a:t> _p @nd </a:t>
            </a:r>
            <a:r>
              <a:rPr lang="en-US" sz="4400" dirty="0" err="1">
                <a:solidFill>
                  <a:srgbClr val="0057B8"/>
                </a:solidFill>
                <a:latin typeface="Nunito ExtraBold" pitchFamily="2" charset="0"/>
              </a:rPr>
              <a:t>w&amp;nt</a:t>
            </a:r>
            <a:r>
              <a:rPr lang="en-US" sz="4400" dirty="0">
                <a:solidFill>
                  <a:srgbClr val="0057B8"/>
                </a:solidFill>
                <a:latin typeface="Nunito ExtraBold" pitchFamily="2" charset="0"/>
              </a:rPr>
              <a:t> to </a:t>
            </a:r>
            <a:r>
              <a:rPr lang="en-US" sz="4400" dirty="0" err="1">
                <a:solidFill>
                  <a:srgbClr val="0057B8"/>
                </a:solidFill>
                <a:latin typeface="Nunito ExtraBold" pitchFamily="2" charset="0"/>
              </a:rPr>
              <a:t>sl</a:t>
            </a:r>
            <a:r>
              <a:rPr lang="en-US" sz="4400" dirty="0">
                <a:solidFill>
                  <a:srgbClr val="0057B8"/>
                </a:solidFill>
                <a:latin typeface="Nunito ExtraBold" pitchFamily="2" charset="0"/>
              </a:rPr>
              <a:t>##p. </a:t>
            </a:r>
            <a:endParaRPr lang="en-CA" sz="4400" dirty="0">
              <a:solidFill>
                <a:srgbClr val="0057B8"/>
              </a:solidFill>
              <a:latin typeface="Nunito ExtraBold" pitchFamily="2" charset="0"/>
            </a:endParaRPr>
          </a:p>
        </p:txBody>
      </p:sp>
    </p:spTree>
    <p:extLst>
      <p:ext uri="{BB962C8B-B14F-4D97-AF65-F5344CB8AC3E}">
        <p14:creationId xmlns:p14="http://schemas.microsoft.com/office/powerpoint/2010/main" val="2964509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5A3745B-88B5-1CB9-33D1-F0EC1572CCF3}"/>
              </a:ext>
            </a:extLst>
          </p:cNvPr>
          <p:cNvGrpSpPr/>
          <p:nvPr/>
        </p:nvGrpSpPr>
        <p:grpSpPr>
          <a:xfrm>
            <a:off x="0" y="-21401"/>
            <a:ext cx="12192000" cy="157925"/>
            <a:chOff x="0" y="-46609"/>
            <a:chExt cx="9144000" cy="137782"/>
          </a:xfrm>
        </p:grpSpPr>
        <p:sp>
          <p:nvSpPr>
            <p:cNvPr id="5" name="Rounded Rectangle 4">
              <a:extLst>
                <a:ext uri="{FF2B5EF4-FFF2-40B4-BE49-F238E27FC236}">
                  <a16:creationId xmlns:a16="http://schemas.microsoft.com/office/drawing/2014/main" id="{0B691595-6A94-E631-4967-FA4651B8446D}"/>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5">
              <a:extLst>
                <a:ext uri="{FF2B5EF4-FFF2-40B4-BE49-F238E27FC236}">
                  <a16:creationId xmlns:a16="http://schemas.microsoft.com/office/drawing/2014/main" id="{A4B66566-A412-C862-1E7D-4C794E27A443}"/>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6">
              <a:extLst>
                <a:ext uri="{FF2B5EF4-FFF2-40B4-BE49-F238E27FC236}">
                  <a16:creationId xmlns:a16="http://schemas.microsoft.com/office/drawing/2014/main" id="{344491EB-50C3-F910-8D1F-DCD536C5F278}"/>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7">
              <a:extLst>
                <a:ext uri="{FF2B5EF4-FFF2-40B4-BE49-F238E27FC236}">
                  <a16:creationId xmlns:a16="http://schemas.microsoft.com/office/drawing/2014/main" id="{B6084C00-8EC4-223D-B088-9314AA572849}"/>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1" name="Slide Number Placeholder 3">
            <a:extLst>
              <a:ext uri="{FF2B5EF4-FFF2-40B4-BE49-F238E27FC236}">
                <a16:creationId xmlns:a16="http://schemas.microsoft.com/office/drawing/2014/main" id="{00EAB35C-F1A7-11FA-631B-488584AA3736}"/>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5</a:t>
            </a:fld>
            <a:endParaRPr lang="en-US" sz="1400">
              <a:latin typeface="Nunito Sans" pitchFamily="2" charset="77"/>
            </a:endParaRPr>
          </a:p>
        </p:txBody>
      </p:sp>
      <p:sp>
        <p:nvSpPr>
          <p:cNvPr id="12" name="Title 1">
            <a:extLst>
              <a:ext uri="{FF2B5EF4-FFF2-40B4-BE49-F238E27FC236}">
                <a16:creationId xmlns:a16="http://schemas.microsoft.com/office/drawing/2014/main" id="{CD6242EA-EB10-0197-4773-56847A3E87C8}"/>
              </a:ext>
            </a:extLst>
          </p:cNvPr>
          <p:cNvSpPr txBox="1">
            <a:spLocks/>
          </p:cNvSpPr>
          <p:nvPr/>
        </p:nvSpPr>
        <p:spPr>
          <a:xfrm>
            <a:off x="511543" y="620182"/>
            <a:ext cx="5037219" cy="204986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6000" b="1" dirty="0">
                <a:solidFill>
                  <a:srgbClr val="DA291C"/>
                </a:solidFill>
              </a:rPr>
              <a:t>Literacy begins before birth.</a:t>
            </a:r>
            <a:endParaRPr lang="en-US" sz="7200" b="1" dirty="0">
              <a:solidFill>
                <a:srgbClr val="DA291C"/>
              </a:solidFill>
              <a:latin typeface="Nunito ExtraBold" pitchFamily="2" charset="77"/>
            </a:endParaRPr>
          </a:p>
        </p:txBody>
      </p:sp>
      <p:pic>
        <p:nvPicPr>
          <p:cNvPr id="13" name="Picture 12" descr="A person reading a book to children&#10;&#10;Description automatically generated">
            <a:extLst>
              <a:ext uri="{FF2B5EF4-FFF2-40B4-BE49-F238E27FC236}">
                <a16:creationId xmlns:a16="http://schemas.microsoft.com/office/drawing/2014/main" id="{C1E708E4-4C96-7B37-1FEC-D554CFBC050A}"/>
              </a:ext>
            </a:extLst>
          </p:cNvPr>
          <p:cNvPicPr>
            <a:picLocks noChangeAspect="1"/>
          </p:cNvPicPr>
          <p:nvPr/>
        </p:nvPicPr>
        <p:blipFill>
          <a:blip r:embed="rId3"/>
          <a:stretch>
            <a:fillRect/>
          </a:stretch>
        </p:blipFill>
        <p:spPr>
          <a:xfrm>
            <a:off x="3742752" y="1013166"/>
            <a:ext cx="8707622" cy="5537502"/>
          </a:xfrm>
          <a:prstGeom prst="rect">
            <a:avLst/>
          </a:prstGeom>
        </p:spPr>
      </p:pic>
    </p:spTree>
    <p:extLst>
      <p:ext uri="{BB962C8B-B14F-4D97-AF65-F5344CB8AC3E}">
        <p14:creationId xmlns:p14="http://schemas.microsoft.com/office/powerpoint/2010/main" val="3564862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B9BE9-3063-2FBD-57EF-E56174138DDA}"/>
            </a:ext>
          </a:extLst>
        </p:cNvPr>
        <p:cNvGrpSpPr/>
        <p:nvPr/>
      </p:nvGrpSpPr>
      <p:grpSpPr>
        <a:xfrm>
          <a:off x="0" y="0"/>
          <a:ext cx="0" cy="0"/>
          <a:chOff x="0" y="0"/>
          <a:chExt cx="0" cy="0"/>
        </a:xfrm>
      </p:grpSpPr>
      <p:grpSp>
        <p:nvGrpSpPr>
          <p:cNvPr id="13" name="Group 12">
            <a:extLst>
              <a:ext uri="{FF2B5EF4-FFF2-40B4-BE49-F238E27FC236}">
                <a16:creationId xmlns:a16="http://schemas.microsoft.com/office/drawing/2014/main" id="{8BD8858B-6089-DAF7-F993-5089821A310D}"/>
              </a:ext>
            </a:extLst>
          </p:cNvPr>
          <p:cNvGrpSpPr/>
          <p:nvPr/>
        </p:nvGrpSpPr>
        <p:grpSpPr>
          <a:xfrm>
            <a:off x="-12526" y="-21401"/>
            <a:ext cx="12192000" cy="157925"/>
            <a:chOff x="0" y="-46609"/>
            <a:chExt cx="9144000" cy="137782"/>
          </a:xfrm>
        </p:grpSpPr>
        <p:sp>
          <p:nvSpPr>
            <p:cNvPr id="14" name="Rounded Rectangle 13">
              <a:extLst>
                <a:ext uri="{FF2B5EF4-FFF2-40B4-BE49-F238E27FC236}">
                  <a16:creationId xmlns:a16="http://schemas.microsoft.com/office/drawing/2014/main" id="{C0D66C69-0D6B-BD6E-9DA9-EF60C64F9770}"/>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5" name="Rounded Rectangle 14">
              <a:extLst>
                <a:ext uri="{FF2B5EF4-FFF2-40B4-BE49-F238E27FC236}">
                  <a16:creationId xmlns:a16="http://schemas.microsoft.com/office/drawing/2014/main" id="{81700FAB-469C-EC56-8A77-43A2055CC38F}"/>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6" name="Rounded Rectangle 15">
              <a:extLst>
                <a:ext uri="{FF2B5EF4-FFF2-40B4-BE49-F238E27FC236}">
                  <a16:creationId xmlns:a16="http://schemas.microsoft.com/office/drawing/2014/main" id="{9A1A30CA-68DB-593F-241B-EE4BCE85BFE3}"/>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7" name="Rounded Rectangle 16">
              <a:extLst>
                <a:ext uri="{FF2B5EF4-FFF2-40B4-BE49-F238E27FC236}">
                  <a16:creationId xmlns:a16="http://schemas.microsoft.com/office/drawing/2014/main" id="{55B97720-FE69-01A9-815C-D97FC6AF4A5D}"/>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8" name="Slide Number Placeholder 3">
            <a:extLst>
              <a:ext uri="{FF2B5EF4-FFF2-40B4-BE49-F238E27FC236}">
                <a16:creationId xmlns:a16="http://schemas.microsoft.com/office/drawing/2014/main" id="{0CFD75B2-7A8C-CAAB-AF71-33446430ED9F}"/>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6</a:t>
            </a:fld>
            <a:endParaRPr lang="en-US" sz="1400">
              <a:latin typeface="Nunito Sans" pitchFamily="2" charset="77"/>
            </a:endParaRPr>
          </a:p>
        </p:txBody>
      </p:sp>
      <p:sp>
        <p:nvSpPr>
          <p:cNvPr id="19" name="Title 1">
            <a:extLst>
              <a:ext uri="{FF2B5EF4-FFF2-40B4-BE49-F238E27FC236}">
                <a16:creationId xmlns:a16="http://schemas.microsoft.com/office/drawing/2014/main" id="{F0F99AE3-F67D-C7F9-64C1-28EA63DFA762}"/>
              </a:ext>
            </a:extLst>
          </p:cNvPr>
          <p:cNvSpPr txBox="1">
            <a:spLocks/>
          </p:cNvSpPr>
          <p:nvPr/>
        </p:nvSpPr>
        <p:spPr>
          <a:xfrm>
            <a:off x="726896" y="619928"/>
            <a:ext cx="10713156" cy="79717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b="1" dirty="0">
                <a:solidFill>
                  <a:srgbClr val="0057B8"/>
                </a:solidFill>
                <a:latin typeface="Nunito ExtraBold" pitchFamily="2" charset="0"/>
              </a:rPr>
              <a:t>The Neurobiology of the Reading Brain</a:t>
            </a:r>
            <a:endParaRPr lang="en-CA" sz="3600" dirty="0">
              <a:solidFill>
                <a:srgbClr val="0057B8"/>
              </a:solidFill>
              <a:latin typeface="Nunito ExtraBold" pitchFamily="2" charset="0"/>
              <a:cs typeface="Calibri Light"/>
            </a:endParaRPr>
          </a:p>
        </p:txBody>
      </p:sp>
      <p:pic>
        <p:nvPicPr>
          <p:cNvPr id="25" name="Picture 24">
            <a:extLst>
              <a:ext uri="{FF2B5EF4-FFF2-40B4-BE49-F238E27FC236}">
                <a16:creationId xmlns:a16="http://schemas.microsoft.com/office/drawing/2014/main" id="{4C7A0327-C311-13A4-BDF7-1B2CC00A509B}"/>
              </a:ext>
            </a:extLst>
          </p:cNvPr>
          <p:cNvPicPr>
            <a:picLocks noChangeAspect="1"/>
          </p:cNvPicPr>
          <p:nvPr/>
        </p:nvPicPr>
        <p:blipFill>
          <a:blip r:embed="rId3"/>
          <a:stretch>
            <a:fillRect/>
          </a:stretch>
        </p:blipFill>
        <p:spPr>
          <a:xfrm>
            <a:off x="2315381" y="1645712"/>
            <a:ext cx="6816093" cy="4407662"/>
          </a:xfrm>
          <a:prstGeom prst="rect">
            <a:avLst/>
          </a:prstGeom>
        </p:spPr>
      </p:pic>
    </p:spTree>
    <p:extLst>
      <p:ext uri="{BB962C8B-B14F-4D97-AF65-F5344CB8AC3E}">
        <p14:creationId xmlns:p14="http://schemas.microsoft.com/office/powerpoint/2010/main" val="1180916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a:extLst>
              <a:ext uri="{FF2B5EF4-FFF2-40B4-BE49-F238E27FC236}">
                <a16:creationId xmlns:a16="http://schemas.microsoft.com/office/drawing/2014/main" id="{9982E902-E8D7-D519-4D4E-E6F6A47156C4}"/>
              </a:ext>
            </a:extLst>
          </p:cNvPr>
          <p:cNvSpPr txBox="1">
            <a:spLocks/>
          </p:cNvSpPr>
          <p:nvPr/>
        </p:nvSpPr>
        <p:spPr>
          <a:xfrm>
            <a:off x="357108" y="144378"/>
            <a:ext cx="9430743" cy="13228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0" i="0" kern="1200">
                <a:solidFill>
                  <a:schemeClr val="tx1"/>
                </a:solidFill>
                <a:latin typeface="Nunito Sans ExtraLight" pitchFamily="2" charset="77"/>
                <a:ea typeface="+mj-ea"/>
                <a:cs typeface="Calibri Light" panose="020F0302020204030204" pitchFamily="34" charset="0"/>
              </a:defRPr>
            </a:lvl1pPr>
          </a:lstStyle>
          <a:p>
            <a:r>
              <a:rPr lang="en-CA" b="1" dirty="0">
                <a:solidFill>
                  <a:srgbClr val="0057B8"/>
                </a:solidFill>
                <a:latin typeface="Nunito ExtraBold" pitchFamily="2" charset="0"/>
              </a:rPr>
              <a:t>Speaking is hardwired; reading is not.</a:t>
            </a:r>
            <a:endParaRPr lang="en-US" b="1" dirty="0">
              <a:solidFill>
                <a:srgbClr val="0057B8"/>
              </a:solidFill>
              <a:latin typeface="Nunito ExtraBold" pitchFamily="2" charset="0"/>
            </a:endParaRPr>
          </a:p>
        </p:txBody>
      </p:sp>
      <p:grpSp>
        <p:nvGrpSpPr>
          <p:cNvPr id="3" name="Group 2">
            <a:extLst>
              <a:ext uri="{FF2B5EF4-FFF2-40B4-BE49-F238E27FC236}">
                <a16:creationId xmlns:a16="http://schemas.microsoft.com/office/drawing/2014/main" id="{1B77D2AA-E77E-FE6A-1F9B-78F004EF1CA2}"/>
              </a:ext>
            </a:extLst>
          </p:cNvPr>
          <p:cNvGrpSpPr/>
          <p:nvPr/>
        </p:nvGrpSpPr>
        <p:grpSpPr>
          <a:xfrm>
            <a:off x="-12526" y="-21401"/>
            <a:ext cx="12192000" cy="157925"/>
            <a:chOff x="0" y="-46609"/>
            <a:chExt cx="9144000" cy="137782"/>
          </a:xfrm>
        </p:grpSpPr>
        <p:sp>
          <p:nvSpPr>
            <p:cNvPr id="4" name="Rounded Rectangle 16">
              <a:extLst>
                <a:ext uri="{FF2B5EF4-FFF2-40B4-BE49-F238E27FC236}">
                  <a16:creationId xmlns:a16="http://schemas.microsoft.com/office/drawing/2014/main" id="{727D2375-7860-825C-5BE7-4E5E39A357C5}"/>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7">
              <a:extLst>
                <a:ext uri="{FF2B5EF4-FFF2-40B4-BE49-F238E27FC236}">
                  <a16:creationId xmlns:a16="http://schemas.microsoft.com/office/drawing/2014/main" id="{3534D2CF-8080-B118-8D33-84A317F09E12}"/>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8">
              <a:extLst>
                <a:ext uri="{FF2B5EF4-FFF2-40B4-BE49-F238E27FC236}">
                  <a16:creationId xmlns:a16="http://schemas.microsoft.com/office/drawing/2014/main" id="{0ECD1F2A-96A2-BEF4-C43F-7F7FCEA150AA}"/>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9">
              <a:extLst>
                <a:ext uri="{FF2B5EF4-FFF2-40B4-BE49-F238E27FC236}">
                  <a16:creationId xmlns:a16="http://schemas.microsoft.com/office/drawing/2014/main" id="{B4562A3B-BD43-59B5-97E3-9B37FB291DAC}"/>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pic>
        <p:nvPicPr>
          <p:cNvPr id="2" name="Picture 1">
            <a:extLst>
              <a:ext uri="{FF2B5EF4-FFF2-40B4-BE49-F238E27FC236}">
                <a16:creationId xmlns:a16="http://schemas.microsoft.com/office/drawing/2014/main" id="{30D3296F-D200-A5FA-2E9C-1FCF352B461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05426" y="1856152"/>
            <a:ext cx="6869703" cy="3864208"/>
          </a:xfrm>
          <a:prstGeom prst="rect">
            <a:avLst/>
          </a:prstGeom>
        </p:spPr>
      </p:pic>
      <p:sp>
        <p:nvSpPr>
          <p:cNvPr id="13" name="Google Shape;540;p63">
            <a:extLst>
              <a:ext uri="{FF2B5EF4-FFF2-40B4-BE49-F238E27FC236}">
                <a16:creationId xmlns:a16="http://schemas.microsoft.com/office/drawing/2014/main" id="{953D0239-0BDE-9CFE-C8F9-4774D33C3E6D}"/>
              </a:ext>
            </a:extLst>
          </p:cNvPr>
          <p:cNvSpPr/>
          <p:nvPr/>
        </p:nvSpPr>
        <p:spPr>
          <a:xfrm>
            <a:off x="2050556" y="3429000"/>
            <a:ext cx="877439" cy="628801"/>
          </a:xfrm>
          <a:prstGeom prst="ellipse">
            <a:avLst/>
          </a:prstGeom>
          <a:solidFill>
            <a:srgbClr val="CCE9E8">
              <a:alpha val="67720"/>
            </a:srgbClr>
          </a:solidFill>
          <a:ln w="76200" cap="flat" cmpd="sng">
            <a:solidFill>
              <a:srgbClr val="009999"/>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sz="2400">
              <a:highlight>
                <a:srgbClr val="FFFFFF"/>
              </a:highlight>
            </a:endParaRPr>
          </a:p>
        </p:txBody>
      </p:sp>
      <p:sp>
        <p:nvSpPr>
          <p:cNvPr id="15" name="Google Shape;546;p63">
            <a:extLst>
              <a:ext uri="{FF2B5EF4-FFF2-40B4-BE49-F238E27FC236}">
                <a16:creationId xmlns:a16="http://schemas.microsoft.com/office/drawing/2014/main" id="{DD7E476D-F638-455F-ADCB-D17696043494}"/>
              </a:ext>
            </a:extLst>
          </p:cNvPr>
          <p:cNvSpPr/>
          <p:nvPr/>
        </p:nvSpPr>
        <p:spPr>
          <a:xfrm rot="20539912">
            <a:off x="4619996" y="3092915"/>
            <a:ext cx="860193" cy="532509"/>
          </a:xfrm>
          <a:prstGeom prst="ellipse">
            <a:avLst/>
          </a:prstGeom>
          <a:solidFill>
            <a:srgbClr val="CCE9E8">
              <a:alpha val="59490"/>
            </a:srgbClr>
          </a:solidFill>
          <a:ln w="76200" cap="flat" cmpd="sng">
            <a:solidFill>
              <a:srgbClr val="009999"/>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sz="2400">
              <a:highlight>
                <a:srgbClr val="FFFFFF"/>
              </a:highlight>
            </a:endParaRPr>
          </a:p>
        </p:txBody>
      </p:sp>
      <p:sp>
        <p:nvSpPr>
          <p:cNvPr id="16" name="Google Shape;541;p63">
            <a:extLst>
              <a:ext uri="{FF2B5EF4-FFF2-40B4-BE49-F238E27FC236}">
                <a16:creationId xmlns:a16="http://schemas.microsoft.com/office/drawing/2014/main" id="{EE85A062-5595-7E51-297C-05FA85C8277E}"/>
              </a:ext>
            </a:extLst>
          </p:cNvPr>
          <p:cNvSpPr/>
          <p:nvPr/>
        </p:nvSpPr>
        <p:spPr>
          <a:xfrm>
            <a:off x="5050092" y="3743400"/>
            <a:ext cx="768746" cy="593789"/>
          </a:xfrm>
          <a:prstGeom prst="ellipse">
            <a:avLst/>
          </a:prstGeom>
          <a:solidFill>
            <a:srgbClr val="CCE9E8">
              <a:alpha val="61390"/>
            </a:srgbClr>
          </a:solidFill>
          <a:ln w="76200" cap="flat" cmpd="sng">
            <a:solidFill>
              <a:srgbClr val="009999"/>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sz="2400">
              <a:highlight>
                <a:srgbClr val="FFFFFF"/>
              </a:highlight>
            </a:endParaRPr>
          </a:p>
        </p:txBody>
      </p:sp>
      <p:sp>
        <p:nvSpPr>
          <p:cNvPr id="19" name="Google Shape;545;p63">
            <a:extLst>
              <a:ext uri="{FF2B5EF4-FFF2-40B4-BE49-F238E27FC236}">
                <a16:creationId xmlns:a16="http://schemas.microsoft.com/office/drawing/2014/main" id="{BF914F6A-E436-2428-298A-FF671CF93CB0}"/>
              </a:ext>
            </a:extLst>
          </p:cNvPr>
          <p:cNvSpPr/>
          <p:nvPr/>
        </p:nvSpPr>
        <p:spPr>
          <a:xfrm>
            <a:off x="5271655" y="1475119"/>
            <a:ext cx="1623637" cy="1171986"/>
          </a:xfrm>
          <a:prstGeom prst="flowChartAlternateProcess">
            <a:avLst/>
          </a:prstGeom>
          <a:noFill/>
          <a:ln w="76200" cap="flat" cmpd="sng">
            <a:solidFill>
              <a:srgbClr val="DA291C"/>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 sz="2250" b="1" dirty="0">
                <a:solidFill>
                  <a:srgbClr val="0057B8"/>
                </a:solidFill>
                <a:latin typeface="Nunito Sans"/>
                <a:ea typeface="Poppins"/>
                <a:cs typeface="Poppins"/>
                <a:sym typeface="Poppins"/>
              </a:rPr>
              <a:t>Parieto- temporal region </a:t>
            </a:r>
            <a:endParaRPr lang="en-US" sz="2250" b="1" dirty="0">
              <a:solidFill>
                <a:srgbClr val="0057B8"/>
              </a:solidFill>
              <a:latin typeface="Nunito Sans"/>
              <a:ea typeface="Poppins"/>
              <a:cs typeface="Poppins"/>
            </a:endParaRPr>
          </a:p>
        </p:txBody>
      </p:sp>
      <p:sp>
        <p:nvSpPr>
          <p:cNvPr id="20" name="Google Shape;544;p63">
            <a:extLst>
              <a:ext uri="{FF2B5EF4-FFF2-40B4-BE49-F238E27FC236}">
                <a16:creationId xmlns:a16="http://schemas.microsoft.com/office/drawing/2014/main" id="{F0E5E2A3-532C-EA4D-FA8F-684BB3DAC5AF}"/>
              </a:ext>
            </a:extLst>
          </p:cNvPr>
          <p:cNvSpPr/>
          <p:nvPr/>
        </p:nvSpPr>
        <p:spPr>
          <a:xfrm>
            <a:off x="5309374" y="5305688"/>
            <a:ext cx="1585918" cy="1155069"/>
          </a:xfrm>
          <a:prstGeom prst="flowChartAlternateProcess">
            <a:avLst/>
          </a:prstGeom>
          <a:noFill/>
          <a:ln w="76200" cap="flat" cmpd="sng">
            <a:solidFill>
              <a:srgbClr val="DA291C"/>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 sz="2250" b="1" dirty="0">
                <a:solidFill>
                  <a:srgbClr val="0057B8"/>
                </a:solidFill>
                <a:latin typeface="Nunito Sans"/>
                <a:ea typeface="Poppins"/>
                <a:cs typeface="Poppins"/>
                <a:sym typeface="Poppins"/>
              </a:rPr>
              <a:t>Occipito- temporal region </a:t>
            </a:r>
            <a:endParaRPr lang="en-US" sz="2250" b="1" dirty="0">
              <a:solidFill>
                <a:srgbClr val="0057B8"/>
              </a:solidFill>
              <a:latin typeface="Nunito Sans"/>
              <a:ea typeface="Poppins"/>
              <a:cs typeface="Poppins"/>
            </a:endParaRPr>
          </a:p>
        </p:txBody>
      </p:sp>
      <p:sp>
        <p:nvSpPr>
          <p:cNvPr id="21" name="Google Shape;544;p63">
            <a:extLst>
              <a:ext uri="{FF2B5EF4-FFF2-40B4-BE49-F238E27FC236}">
                <a16:creationId xmlns:a16="http://schemas.microsoft.com/office/drawing/2014/main" id="{88066573-7240-8254-8191-0B19321F0750}"/>
              </a:ext>
            </a:extLst>
          </p:cNvPr>
          <p:cNvSpPr/>
          <p:nvPr/>
        </p:nvSpPr>
        <p:spPr>
          <a:xfrm>
            <a:off x="447355" y="4864336"/>
            <a:ext cx="1860000" cy="1018887"/>
          </a:xfrm>
          <a:prstGeom prst="flowChartAlternateProcess">
            <a:avLst/>
          </a:prstGeom>
          <a:noFill/>
          <a:ln w="76200" cap="flat" cmpd="sng">
            <a:solidFill>
              <a:srgbClr val="DA291C"/>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 sz="2250" b="1" dirty="0">
                <a:solidFill>
                  <a:srgbClr val="0057B8"/>
                </a:solidFill>
                <a:latin typeface="Nunito Sans"/>
                <a:ea typeface="Poppins"/>
                <a:cs typeface="Poppins"/>
                <a:sym typeface="Poppins"/>
              </a:rPr>
              <a:t>Occipito- temporal region </a:t>
            </a:r>
            <a:endParaRPr lang="en-US" sz="2250" b="1" dirty="0">
              <a:solidFill>
                <a:srgbClr val="0057B8"/>
              </a:solidFill>
              <a:latin typeface="Nunito Sans"/>
              <a:ea typeface="Poppins"/>
              <a:cs typeface="Poppins"/>
            </a:endParaRPr>
          </a:p>
        </p:txBody>
      </p:sp>
      <p:sp>
        <p:nvSpPr>
          <p:cNvPr id="23" name="TextBox 22">
            <a:extLst>
              <a:ext uri="{FF2B5EF4-FFF2-40B4-BE49-F238E27FC236}">
                <a16:creationId xmlns:a16="http://schemas.microsoft.com/office/drawing/2014/main" id="{0C99EFA9-6D4B-B8EA-4F2F-CFAF4AF55E9A}"/>
              </a:ext>
            </a:extLst>
          </p:cNvPr>
          <p:cNvSpPr txBox="1"/>
          <p:nvPr/>
        </p:nvSpPr>
        <p:spPr>
          <a:xfrm>
            <a:off x="7201678" y="1415225"/>
            <a:ext cx="4747605" cy="5570756"/>
          </a:xfrm>
          <a:prstGeom prst="rect">
            <a:avLst/>
          </a:prstGeom>
          <a:noFill/>
        </p:spPr>
        <p:txBody>
          <a:bodyPr wrap="square">
            <a:spAutoFit/>
          </a:bodyPr>
          <a:lstStyle/>
          <a:p>
            <a:pPr rtl="0">
              <a:buNone/>
            </a:pPr>
            <a:r>
              <a:rPr lang="en-CA" sz="2000" b="1" i="0" u="none" strike="noStrike" dirty="0">
                <a:effectLst/>
                <a:latin typeface="+mn-lt"/>
              </a:rPr>
              <a:t>The Brain’s Letterbox = the Visual Word Form Area (VWFA) </a:t>
            </a:r>
            <a:r>
              <a:rPr lang="en-CA" sz="2000" b="0" i="0" u="none" strike="noStrike" dirty="0">
                <a:effectLst/>
                <a:latin typeface="+mn-lt"/>
              </a:rPr>
              <a:t>located in the left fusiform gyrus.</a:t>
            </a:r>
            <a:endParaRPr lang="en-CA" sz="2000" b="0" dirty="0">
              <a:effectLst/>
            </a:endParaRPr>
          </a:p>
          <a:p>
            <a:pPr>
              <a:buNone/>
            </a:pPr>
            <a:br>
              <a:rPr lang="en-CA" sz="2000" b="0" dirty="0">
                <a:effectLst/>
              </a:rPr>
            </a:br>
            <a:endParaRPr lang="en-CA" sz="2000" b="0" dirty="0">
              <a:effectLst/>
            </a:endParaRPr>
          </a:p>
          <a:p>
            <a:pPr rtl="0">
              <a:buNone/>
            </a:pPr>
            <a:r>
              <a:rPr lang="en-CA" sz="2000" b="0" i="0" u="none" strike="noStrike" dirty="0">
                <a:effectLst/>
                <a:latin typeface="+mn-lt"/>
              </a:rPr>
              <a:t>Auditory and visual signals travel along the </a:t>
            </a:r>
            <a:r>
              <a:rPr lang="en-CA" sz="2000" b="1" i="0" u="none" strike="noStrike" dirty="0">
                <a:effectLst/>
                <a:latin typeface="+mn-lt"/>
              </a:rPr>
              <a:t>arcuate fasciculus</a:t>
            </a:r>
            <a:r>
              <a:rPr lang="en-CA" sz="2000" b="0" i="0" u="none" strike="noStrike" dirty="0">
                <a:effectLst/>
                <a:latin typeface="+mn-lt"/>
              </a:rPr>
              <a:t> to connect phonological processing (Wernicke's area) with articulation and grammar (Broca's area).</a:t>
            </a:r>
            <a:endParaRPr lang="en-CA" sz="2000" b="0" dirty="0">
              <a:effectLst/>
            </a:endParaRPr>
          </a:p>
          <a:p>
            <a:pPr>
              <a:buNone/>
            </a:pPr>
            <a:br>
              <a:rPr lang="en-CA" sz="2000" b="0" dirty="0">
                <a:effectLst/>
              </a:rPr>
            </a:br>
            <a:endParaRPr lang="en-CA" sz="2000" b="0" dirty="0">
              <a:effectLst/>
            </a:endParaRPr>
          </a:p>
          <a:p>
            <a:pPr rtl="0">
              <a:buNone/>
            </a:pPr>
            <a:r>
              <a:rPr lang="en-CA" sz="2000" b="0" i="0" u="none" strike="noStrike" dirty="0">
                <a:effectLst/>
                <a:latin typeface="+mn-lt"/>
              </a:rPr>
              <a:t>Structural MRI shows increased white matter microstructures and myelination in children with high household book exposure.</a:t>
            </a:r>
            <a:endParaRPr lang="en-CA" sz="2000" b="0" dirty="0">
              <a:effectLst/>
            </a:endParaRPr>
          </a:p>
          <a:p>
            <a:pPr>
              <a:buNone/>
            </a:pPr>
            <a:br>
              <a:rPr lang="en-CA" dirty="0"/>
            </a:br>
            <a:endParaRPr lang="en-CA" dirty="0"/>
          </a:p>
        </p:txBody>
      </p:sp>
    </p:spTree>
    <p:extLst>
      <p:ext uri="{BB962C8B-B14F-4D97-AF65-F5344CB8AC3E}">
        <p14:creationId xmlns:p14="http://schemas.microsoft.com/office/powerpoint/2010/main" val="3885857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18DEB-B5DF-6D98-3D00-3F45A6CAF36F}"/>
            </a:ext>
          </a:extLst>
        </p:cNvPr>
        <p:cNvGrpSpPr/>
        <p:nvPr/>
      </p:nvGrpSpPr>
      <p:grpSpPr>
        <a:xfrm>
          <a:off x="0" y="0"/>
          <a:ext cx="0" cy="0"/>
          <a:chOff x="0" y="0"/>
          <a:chExt cx="0" cy="0"/>
        </a:xfrm>
      </p:grpSpPr>
      <p:sp>
        <p:nvSpPr>
          <p:cNvPr id="5" name="Title 5">
            <a:extLst>
              <a:ext uri="{FF2B5EF4-FFF2-40B4-BE49-F238E27FC236}">
                <a16:creationId xmlns:a16="http://schemas.microsoft.com/office/drawing/2014/main" id="{7C9143B6-BAF3-079B-2D77-622AE7822C8D}"/>
              </a:ext>
            </a:extLst>
          </p:cNvPr>
          <p:cNvSpPr txBox="1">
            <a:spLocks/>
          </p:cNvSpPr>
          <p:nvPr/>
        </p:nvSpPr>
        <p:spPr>
          <a:xfrm>
            <a:off x="428546" y="701590"/>
            <a:ext cx="9430743" cy="1898735"/>
          </a:xfrm>
          <a:prstGeom prst="rect">
            <a:avLst/>
          </a:prstGeom>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sz="3600" b="0" i="0" kern="1200">
                <a:solidFill>
                  <a:schemeClr val="tx1"/>
                </a:solidFill>
                <a:latin typeface="Nunito Sans ExtraLight" pitchFamily="2" charset="77"/>
                <a:ea typeface="+mj-ea"/>
                <a:cs typeface="Calibri Light" panose="020F0302020204030204" pitchFamily="34" charset="0"/>
              </a:defRPr>
            </a:lvl1pPr>
          </a:lstStyle>
          <a:p>
            <a:r>
              <a:rPr lang="en-CA" sz="11200" dirty="0">
                <a:solidFill>
                  <a:srgbClr val="0057B8"/>
                </a:solidFill>
                <a:latin typeface="Nunito" pitchFamily="2" charset="0"/>
              </a:rPr>
              <a:t>Dyslexia is a neurobiological learning difference characterized by atypical brain activation patterns during reading.</a:t>
            </a:r>
          </a:p>
          <a:p>
            <a:endParaRPr lang="en-CA" sz="11200" dirty="0">
              <a:solidFill>
                <a:srgbClr val="0057B8"/>
              </a:solidFill>
              <a:latin typeface="Nunito" pitchFamily="2" charset="0"/>
            </a:endParaRPr>
          </a:p>
          <a:p>
            <a:r>
              <a:rPr lang="en-CA" sz="11200" dirty="0">
                <a:solidFill>
                  <a:srgbClr val="0057B8"/>
                </a:solidFill>
                <a:latin typeface="Nunito" pitchFamily="2" charset="0"/>
              </a:rPr>
              <a:t>Disrupted connectivity in the left hemisphere, leading to increased activation in the right hemisphere.</a:t>
            </a:r>
          </a:p>
          <a:p>
            <a:br>
              <a:rPr lang="en-CA" dirty="0"/>
            </a:br>
            <a:endParaRPr lang="en-US" b="1" dirty="0">
              <a:solidFill>
                <a:srgbClr val="0057B8"/>
              </a:solidFill>
              <a:latin typeface="Nunito ExtraBold" pitchFamily="2" charset="0"/>
            </a:endParaRPr>
          </a:p>
        </p:txBody>
      </p:sp>
      <p:grpSp>
        <p:nvGrpSpPr>
          <p:cNvPr id="3" name="Group 2">
            <a:extLst>
              <a:ext uri="{FF2B5EF4-FFF2-40B4-BE49-F238E27FC236}">
                <a16:creationId xmlns:a16="http://schemas.microsoft.com/office/drawing/2014/main" id="{51564CC0-0F33-6DCA-F232-8605120F914B}"/>
              </a:ext>
            </a:extLst>
          </p:cNvPr>
          <p:cNvGrpSpPr/>
          <p:nvPr/>
        </p:nvGrpSpPr>
        <p:grpSpPr>
          <a:xfrm>
            <a:off x="-12526" y="-21401"/>
            <a:ext cx="12192000" cy="157925"/>
            <a:chOff x="0" y="-46609"/>
            <a:chExt cx="9144000" cy="137782"/>
          </a:xfrm>
        </p:grpSpPr>
        <p:sp>
          <p:nvSpPr>
            <p:cNvPr id="4" name="Rounded Rectangle 16">
              <a:extLst>
                <a:ext uri="{FF2B5EF4-FFF2-40B4-BE49-F238E27FC236}">
                  <a16:creationId xmlns:a16="http://schemas.microsoft.com/office/drawing/2014/main" id="{EDB6C9DC-0C99-02CF-3882-C08052F9B383}"/>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7">
              <a:extLst>
                <a:ext uri="{FF2B5EF4-FFF2-40B4-BE49-F238E27FC236}">
                  <a16:creationId xmlns:a16="http://schemas.microsoft.com/office/drawing/2014/main" id="{1B2E7EF4-16CD-B244-BE61-ECA250395E96}"/>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8">
              <a:extLst>
                <a:ext uri="{FF2B5EF4-FFF2-40B4-BE49-F238E27FC236}">
                  <a16:creationId xmlns:a16="http://schemas.microsoft.com/office/drawing/2014/main" id="{7D49C728-92AF-65A2-BB4B-A2684978CB89}"/>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9">
              <a:extLst>
                <a:ext uri="{FF2B5EF4-FFF2-40B4-BE49-F238E27FC236}">
                  <a16:creationId xmlns:a16="http://schemas.microsoft.com/office/drawing/2014/main" id="{D2A6F4BB-0DA4-E49A-62A8-A4C1268A1BB6}"/>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8" name="TextBox 7">
            <a:extLst>
              <a:ext uri="{FF2B5EF4-FFF2-40B4-BE49-F238E27FC236}">
                <a16:creationId xmlns:a16="http://schemas.microsoft.com/office/drawing/2014/main" id="{C13014B2-32BE-5DDB-E2C6-DAB968317056}"/>
              </a:ext>
            </a:extLst>
          </p:cNvPr>
          <p:cNvSpPr txBox="1"/>
          <p:nvPr/>
        </p:nvSpPr>
        <p:spPr>
          <a:xfrm>
            <a:off x="3278981" y="5048414"/>
            <a:ext cx="8722519" cy="1107996"/>
          </a:xfrm>
          <a:prstGeom prst="rect">
            <a:avLst/>
          </a:prstGeom>
          <a:noFill/>
        </p:spPr>
        <p:txBody>
          <a:bodyPr wrap="square">
            <a:spAutoFit/>
          </a:bodyPr>
          <a:lstStyle/>
          <a:p>
            <a:r>
              <a:rPr lang="en-CA" sz="6600" b="0" i="0" u="none" strike="noStrike" dirty="0">
                <a:solidFill>
                  <a:srgbClr val="0057B8"/>
                </a:solidFill>
                <a:effectLst/>
                <a:latin typeface="Nunito Black" pitchFamily="2" charset="0"/>
              </a:rPr>
              <a:t>Rewiring is possible!</a:t>
            </a:r>
            <a:endParaRPr lang="en-CA" sz="6600" dirty="0">
              <a:solidFill>
                <a:srgbClr val="0057B8"/>
              </a:solidFill>
              <a:latin typeface="Nunito Black" pitchFamily="2" charset="0"/>
            </a:endParaRPr>
          </a:p>
        </p:txBody>
      </p:sp>
      <p:pic>
        <p:nvPicPr>
          <p:cNvPr id="10" name="Picture 9">
            <a:extLst>
              <a:ext uri="{FF2B5EF4-FFF2-40B4-BE49-F238E27FC236}">
                <a16:creationId xmlns:a16="http://schemas.microsoft.com/office/drawing/2014/main" id="{CF2C943C-72E8-7DD3-692B-F0660E03EA76}"/>
              </a:ext>
            </a:extLst>
          </p:cNvPr>
          <p:cNvPicPr>
            <a:picLocks noChangeAspect="1"/>
          </p:cNvPicPr>
          <p:nvPr/>
        </p:nvPicPr>
        <p:blipFill>
          <a:blip r:embed="rId3"/>
          <a:stretch>
            <a:fillRect/>
          </a:stretch>
        </p:blipFill>
        <p:spPr>
          <a:xfrm>
            <a:off x="4893759" y="2640032"/>
            <a:ext cx="2192841" cy="2217719"/>
          </a:xfrm>
          <a:prstGeom prst="rect">
            <a:avLst/>
          </a:prstGeom>
        </p:spPr>
      </p:pic>
    </p:spTree>
    <p:extLst>
      <p:ext uri="{BB962C8B-B14F-4D97-AF65-F5344CB8AC3E}">
        <p14:creationId xmlns:p14="http://schemas.microsoft.com/office/powerpoint/2010/main" val="5934265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5A866AFD-45B2-B177-6E51-BA6D6C4238EE}"/>
              </a:ext>
            </a:extLst>
          </p:cNvPr>
          <p:cNvSpPr txBox="1">
            <a:spLocks/>
          </p:cNvSpPr>
          <p:nvPr/>
        </p:nvSpPr>
        <p:spPr>
          <a:xfrm>
            <a:off x="511544" y="620183"/>
            <a:ext cx="5584456" cy="53805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0" i="0" kern="1200">
                <a:solidFill>
                  <a:schemeClr val="tx1"/>
                </a:solidFill>
                <a:latin typeface="Nunito Sans ExtraLight" pitchFamily="2" charset="77"/>
                <a:ea typeface="+mj-ea"/>
                <a:cs typeface="Calibri Light" panose="020F0302020204030204" pitchFamily="34" charset="0"/>
              </a:defRPr>
            </a:lvl1pPr>
          </a:lstStyle>
          <a:p>
            <a:r>
              <a:rPr lang="en-CA" sz="6600" b="1" dirty="0">
                <a:solidFill>
                  <a:srgbClr val="DA291C"/>
                </a:solidFill>
                <a:latin typeface="Nunito ExtraBold" pitchFamily="2" charset="0"/>
              </a:rPr>
              <a:t>Language Development through Interaction</a:t>
            </a:r>
            <a:endParaRPr lang="en-US" sz="6600" b="1" dirty="0">
              <a:solidFill>
                <a:srgbClr val="DA291C"/>
              </a:solidFill>
              <a:latin typeface="Nunito ExtraBold" pitchFamily="2" charset="0"/>
            </a:endParaRPr>
          </a:p>
        </p:txBody>
      </p:sp>
      <p:pic>
        <p:nvPicPr>
          <p:cNvPr id="5" name="Picture 4" descr="A person holding a baby&#10;&#10;AI-generated content may be incorrect.">
            <a:extLst>
              <a:ext uri="{FF2B5EF4-FFF2-40B4-BE49-F238E27FC236}">
                <a16:creationId xmlns:a16="http://schemas.microsoft.com/office/drawing/2014/main" id="{D11F5541-AECA-0FAB-DB6F-95867A523567}"/>
              </a:ext>
            </a:extLst>
          </p:cNvPr>
          <p:cNvPicPr>
            <a:picLocks noChangeAspect="1"/>
          </p:cNvPicPr>
          <p:nvPr/>
        </p:nvPicPr>
        <p:blipFill>
          <a:blip r:embed="rId3"/>
          <a:stretch>
            <a:fillRect/>
          </a:stretch>
        </p:blipFill>
        <p:spPr>
          <a:xfrm>
            <a:off x="6378380" y="367667"/>
            <a:ext cx="5350434" cy="6125208"/>
          </a:xfrm>
          <a:prstGeom prst="rect">
            <a:avLst/>
          </a:prstGeom>
        </p:spPr>
      </p:pic>
      <p:grpSp>
        <p:nvGrpSpPr>
          <p:cNvPr id="9" name="Group 8">
            <a:extLst>
              <a:ext uri="{FF2B5EF4-FFF2-40B4-BE49-F238E27FC236}">
                <a16:creationId xmlns:a16="http://schemas.microsoft.com/office/drawing/2014/main" id="{86BA9451-5ABA-C0CD-1EB4-276915D43261}"/>
              </a:ext>
            </a:extLst>
          </p:cNvPr>
          <p:cNvGrpSpPr/>
          <p:nvPr/>
        </p:nvGrpSpPr>
        <p:grpSpPr>
          <a:xfrm>
            <a:off x="-12526" y="-21401"/>
            <a:ext cx="12192000" cy="157925"/>
            <a:chOff x="0" y="-46609"/>
            <a:chExt cx="9144000" cy="137782"/>
          </a:xfrm>
        </p:grpSpPr>
        <p:sp>
          <p:nvSpPr>
            <p:cNvPr id="10" name="Rounded Rectangle 9">
              <a:extLst>
                <a:ext uri="{FF2B5EF4-FFF2-40B4-BE49-F238E27FC236}">
                  <a16:creationId xmlns:a16="http://schemas.microsoft.com/office/drawing/2014/main" id="{59EB3F5B-2C91-715F-08A1-06344B7F4314}"/>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0">
              <a:extLst>
                <a:ext uri="{FF2B5EF4-FFF2-40B4-BE49-F238E27FC236}">
                  <a16:creationId xmlns:a16="http://schemas.microsoft.com/office/drawing/2014/main" id="{9799F447-9E47-B7E4-54C0-A3D58F739EF8}"/>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1">
              <a:extLst>
                <a:ext uri="{FF2B5EF4-FFF2-40B4-BE49-F238E27FC236}">
                  <a16:creationId xmlns:a16="http://schemas.microsoft.com/office/drawing/2014/main" id="{C750AA11-21DE-77CF-BC35-2620D8760B9C}"/>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3" name="Rounded Rectangle 12">
              <a:extLst>
                <a:ext uri="{FF2B5EF4-FFF2-40B4-BE49-F238E27FC236}">
                  <a16:creationId xmlns:a16="http://schemas.microsoft.com/office/drawing/2014/main" id="{CE3975C5-08B5-EE22-B562-210001B4B6D9}"/>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4" name="Slide Number Placeholder 3">
            <a:extLst>
              <a:ext uri="{FF2B5EF4-FFF2-40B4-BE49-F238E27FC236}">
                <a16:creationId xmlns:a16="http://schemas.microsoft.com/office/drawing/2014/main" id="{B664DF6C-60FB-074A-7797-C7F5CC8ACD8A}"/>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9</a:t>
            </a:fld>
            <a:endParaRPr lang="en-US" sz="1400">
              <a:latin typeface="Nunito Sans" pitchFamily="2" charset="77"/>
            </a:endParaRPr>
          </a:p>
        </p:txBody>
      </p:sp>
    </p:spTree>
    <p:extLst>
      <p:ext uri="{BB962C8B-B14F-4D97-AF65-F5344CB8AC3E}">
        <p14:creationId xmlns:p14="http://schemas.microsoft.com/office/powerpoint/2010/main" val="3851210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FEA1C-D629-30B4-6F1A-F651251A7B07}"/>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2AEC29B5-6099-8276-5FF4-888F356C5A05}"/>
              </a:ext>
            </a:extLst>
          </p:cNvPr>
          <p:cNvGrpSpPr/>
          <p:nvPr/>
        </p:nvGrpSpPr>
        <p:grpSpPr>
          <a:xfrm>
            <a:off x="-12526" y="-21401"/>
            <a:ext cx="12192000" cy="157925"/>
            <a:chOff x="0" y="-46609"/>
            <a:chExt cx="9144000" cy="137782"/>
          </a:xfrm>
        </p:grpSpPr>
        <p:sp>
          <p:nvSpPr>
            <p:cNvPr id="10" name="Rounded Rectangle 9">
              <a:extLst>
                <a:ext uri="{FF2B5EF4-FFF2-40B4-BE49-F238E27FC236}">
                  <a16:creationId xmlns:a16="http://schemas.microsoft.com/office/drawing/2014/main" id="{7969633B-5765-FE08-4130-651AC2857863}"/>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0">
              <a:extLst>
                <a:ext uri="{FF2B5EF4-FFF2-40B4-BE49-F238E27FC236}">
                  <a16:creationId xmlns:a16="http://schemas.microsoft.com/office/drawing/2014/main" id="{8F389584-17C8-0294-99ED-4CA783A2CF7D}"/>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1">
              <a:extLst>
                <a:ext uri="{FF2B5EF4-FFF2-40B4-BE49-F238E27FC236}">
                  <a16:creationId xmlns:a16="http://schemas.microsoft.com/office/drawing/2014/main" id="{B746F89C-CAD3-018E-01ED-124D93898481}"/>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3" name="Rounded Rectangle 12">
              <a:extLst>
                <a:ext uri="{FF2B5EF4-FFF2-40B4-BE49-F238E27FC236}">
                  <a16:creationId xmlns:a16="http://schemas.microsoft.com/office/drawing/2014/main" id="{AA8E2F3A-E81E-5E35-F301-98D9AC6CE0BF}"/>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4" name="Slide Number Placeholder 3">
            <a:extLst>
              <a:ext uri="{FF2B5EF4-FFF2-40B4-BE49-F238E27FC236}">
                <a16:creationId xmlns:a16="http://schemas.microsoft.com/office/drawing/2014/main" id="{C9797EDD-04C4-0A71-06DB-1EE75065DDB8}"/>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10</a:t>
            </a:fld>
            <a:endParaRPr lang="en-US" sz="1400">
              <a:latin typeface="Nunito Sans" pitchFamily="2" charset="77"/>
            </a:endParaRPr>
          </a:p>
        </p:txBody>
      </p:sp>
      <p:sp>
        <p:nvSpPr>
          <p:cNvPr id="4" name="TextBox 3">
            <a:extLst>
              <a:ext uri="{FF2B5EF4-FFF2-40B4-BE49-F238E27FC236}">
                <a16:creationId xmlns:a16="http://schemas.microsoft.com/office/drawing/2014/main" id="{67FAFA04-2E23-53C2-F51E-9F1647AE2194}"/>
              </a:ext>
            </a:extLst>
          </p:cNvPr>
          <p:cNvSpPr txBox="1"/>
          <p:nvPr/>
        </p:nvSpPr>
        <p:spPr>
          <a:xfrm>
            <a:off x="692728" y="374317"/>
            <a:ext cx="6705600" cy="6109365"/>
          </a:xfrm>
          <a:prstGeom prst="rect">
            <a:avLst/>
          </a:prstGeom>
          <a:noFill/>
        </p:spPr>
        <p:txBody>
          <a:bodyPr wrap="square">
            <a:spAutoFit/>
          </a:bodyPr>
          <a:lstStyle/>
          <a:p>
            <a:pPr rtl="0">
              <a:spcBef>
                <a:spcPts val="1200"/>
              </a:spcBef>
              <a:spcAft>
                <a:spcPts val="1200"/>
              </a:spcAft>
              <a:buNone/>
            </a:pPr>
            <a:r>
              <a:rPr lang="en-CA" sz="2400" b="1" i="0" u="none" strike="noStrike" dirty="0">
                <a:solidFill>
                  <a:schemeClr val="tx1"/>
                </a:solidFill>
                <a:effectLst/>
                <a:latin typeface="+mn-lt"/>
              </a:rPr>
              <a:t>Young children learn language through responsive interaction.</a:t>
            </a:r>
            <a:endParaRPr lang="en-CA" sz="2400" b="0" dirty="0">
              <a:effectLst/>
            </a:endParaRPr>
          </a:p>
          <a:p>
            <a:pPr marL="342900" lvl="0" indent="-342900" rtl="0" fontAlgn="base">
              <a:spcBef>
                <a:spcPts val="1200"/>
              </a:spcBef>
              <a:buFont typeface="+mj-lt"/>
              <a:buAutoNum type="arabicPeriod"/>
            </a:pPr>
            <a:r>
              <a:rPr lang="en-CA" sz="2400" b="0" i="0" u="none" strike="noStrike" dirty="0">
                <a:solidFill>
                  <a:schemeClr val="tx1"/>
                </a:solidFill>
                <a:effectLst/>
                <a:latin typeface="+mn-lt"/>
              </a:rPr>
              <a:t>The child looks, gestures, vocalizes, or speaks.</a:t>
            </a:r>
          </a:p>
          <a:p>
            <a:pPr marL="342900" lvl="0" indent="-342900" rtl="0" fontAlgn="base">
              <a:buFont typeface="+mj-lt"/>
              <a:buAutoNum type="arabicPeriod"/>
            </a:pPr>
            <a:r>
              <a:rPr lang="en-CA" sz="2400" b="0" i="0" u="none" strike="noStrike" dirty="0">
                <a:solidFill>
                  <a:schemeClr val="tx1"/>
                </a:solidFill>
                <a:effectLst/>
                <a:latin typeface="+mn-lt"/>
              </a:rPr>
              <a:t>The adult notices and responds.</a:t>
            </a:r>
          </a:p>
          <a:p>
            <a:pPr marL="342900" lvl="0" indent="-342900" rtl="0" fontAlgn="base">
              <a:buFont typeface="+mj-lt"/>
              <a:buAutoNum type="arabicPeriod"/>
            </a:pPr>
            <a:r>
              <a:rPr lang="en-CA" sz="2400" b="0" i="0" u="none" strike="noStrike" dirty="0">
                <a:solidFill>
                  <a:schemeClr val="tx1"/>
                </a:solidFill>
                <a:effectLst/>
                <a:latin typeface="+mn-lt"/>
              </a:rPr>
              <a:t>The child receives language connected to their attention.</a:t>
            </a:r>
          </a:p>
          <a:p>
            <a:pPr marL="342900" lvl="0" indent="-342900" rtl="0" fontAlgn="base">
              <a:spcAft>
                <a:spcPts val="1200"/>
              </a:spcAft>
              <a:buFont typeface="+mj-lt"/>
              <a:buAutoNum type="arabicPeriod"/>
            </a:pPr>
            <a:r>
              <a:rPr lang="en-CA" sz="2400" b="0" i="0" u="none" strike="noStrike" dirty="0">
                <a:solidFill>
                  <a:schemeClr val="tx1"/>
                </a:solidFill>
                <a:effectLst/>
                <a:latin typeface="+mn-lt"/>
              </a:rPr>
              <a:t>The interaction continues.</a:t>
            </a:r>
          </a:p>
          <a:p>
            <a:pPr rtl="0">
              <a:spcBef>
                <a:spcPts val="1400"/>
              </a:spcBef>
              <a:spcAft>
                <a:spcPts val="400"/>
              </a:spcAft>
              <a:buNone/>
            </a:pPr>
            <a:r>
              <a:rPr lang="en-CA" sz="2400" b="1" i="0" u="none" strike="noStrike" dirty="0">
                <a:solidFill>
                  <a:schemeClr val="tx1"/>
                </a:solidFill>
                <a:effectLst/>
                <a:latin typeface="+mn-lt"/>
              </a:rPr>
              <a:t>These repeated exchanges build:</a:t>
            </a:r>
            <a:endParaRPr lang="en-CA" sz="2400" b="1" dirty="0">
              <a:effectLst/>
            </a:endParaRPr>
          </a:p>
          <a:p>
            <a:pPr marL="342900" lvl="0" indent="-342900" rtl="0" fontAlgn="base">
              <a:spcBef>
                <a:spcPts val="1200"/>
              </a:spcBef>
              <a:buFont typeface="Arial" panose="020B0604020202020204" pitchFamily="34" charset="0"/>
              <a:buChar char="•"/>
            </a:pPr>
            <a:r>
              <a:rPr lang="en-CA" sz="2400" b="0" i="0" u="none" strike="noStrike" dirty="0">
                <a:solidFill>
                  <a:schemeClr val="tx1"/>
                </a:solidFill>
                <a:effectLst/>
                <a:latin typeface="+mn-lt"/>
              </a:rPr>
              <a:t>Communication</a:t>
            </a:r>
          </a:p>
          <a:p>
            <a:pPr marL="342900" lvl="0" indent="-342900" rtl="0" fontAlgn="base">
              <a:buFont typeface="Arial" panose="020B0604020202020204" pitchFamily="34" charset="0"/>
              <a:buChar char="•"/>
            </a:pPr>
            <a:r>
              <a:rPr lang="en-CA" sz="2400" b="0" i="0" u="none" strike="noStrike" dirty="0">
                <a:solidFill>
                  <a:schemeClr val="tx1"/>
                </a:solidFill>
                <a:effectLst/>
                <a:latin typeface="+mn-lt"/>
              </a:rPr>
              <a:t>Vocabulary</a:t>
            </a:r>
          </a:p>
          <a:p>
            <a:pPr marL="342900" lvl="0" indent="-342900" rtl="0" fontAlgn="base">
              <a:buFont typeface="Arial" panose="020B0604020202020204" pitchFamily="34" charset="0"/>
              <a:buChar char="•"/>
            </a:pPr>
            <a:r>
              <a:rPr lang="en-CA" sz="2400" b="0" i="0" u="none" strike="noStrike" dirty="0">
                <a:solidFill>
                  <a:schemeClr val="tx1"/>
                </a:solidFill>
                <a:effectLst/>
                <a:latin typeface="+mn-lt"/>
              </a:rPr>
              <a:t>Attention</a:t>
            </a:r>
          </a:p>
          <a:p>
            <a:pPr marL="342900" lvl="0" indent="-342900" rtl="0" fontAlgn="base">
              <a:buFont typeface="Arial" panose="020B0604020202020204" pitchFamily="34" charset="0"/>
              <a:buChar char="•"/>
            </a:pPr>
            <a:r>
              <a:rPr lang="en-CA" sz="2400" b="0" i="0" u="none" strike="noStrike" dirty="0">
                <a:solidFill>
                  <a:schemeClr val="tx1"/>
                </a:solidFill>
                <a:effectLst/>
                <a:latin typeface="+mn-lt"/>
              </a:rPr>
              <a:t>Social connection</a:t>
            </a:r>
          </a:p>
          <a:p>
            <a:pPr marL="342900" lvl="0" indent="-342900" rtl="0" fontAlgn="base">
              <a:buFont typeface="Arial" panose="020B0604020202020204" pitchFamily="34" charset="0"/>
              <a:buChar char="•"/>
            </a:pPr>
            <a:r>
              <a:rPr lang="en-CA" sz="2400" b="0" i="0" u="none" strike="noStrike" dirty="0">
                <a:solidFill>
                  <a:schemeClr val="tx1"/>
                </a:solidFill>
                <a:effectLst/>
                <a:latin typeface="+mn-lt"/>
              </a:rPr>
              <a:t>Emotional regulation</a:t>
            </a:r>
          </a:p>
          <a:p>
            <a:pPr marL="342900" lvl="0" indent="-342900" rtl="0" fontAlgn="base">
              <a:spcAft>
                <a:spcPts val="1200"/>
              </a:spcAft>
              <a:buFont typeface="Arial" panose="020B0604020202020204" pitchFamily="34" charset="0"/>
              <a:buChar char="•"/>
            </a:pPr>
            <a:r>
              <a:rPr lang="en-CA" sz="2400" b="0" i="0" u="none" strike="noStrike" dirty="0">
                <a:solidFill>
                  <a:schemeClr val="tx1"/>
                </a:solidFill>
                <a:effectLst/>
                <a:latin typeface="+mn-lt"/>
              </a:rPr>
              <a:t>Foundations for later learning</a:t>
            </a:r>
            <a:endParaRPr lang="en-CA" sz="1600" b="0" i="0" u="none" strike="noStrike" dirty="0">
              <a:solidFill>
                <a:srgbClr val="000000"/>
              </a:solidFill>
              <a:effectLst/>
              <a:latin typeface="Arial" panose="020B0604020202020204" pitchFamily="34" charset="0"/>
            </a:endParaRPr>
          </a:p>
        </p:txBody>
      </p:sp>
      <p:pic>
        <p:nvPicPr>
          <p:cNvPr id="7" name="Picture 6">
            <a:extLst>
              <a:ext uri="{FF2B5EF4-FFF2-40B4-BE49-F238E27FC236}">
                <a16:creationId xmlns:a16="http://schemas.microsoft.com/office/drawing/2014/main" id="{8F9F558E-FD95-E552-AA12-94DD11C8DFAB}"/>
              </a:ext>
            </a:extLst>
          </p:cNvPr>
          <p:cNvPicPr>
            <a:picLocks noChangeAspect="1"/>
          </p:cNvPicPr>
          <p:nvPr/>
        </p:nvPicPr>
        <p:blipFill>
          <a:blip r:embed="rId3"/>
          <a:stretch>
            <a:fillRect/>
          </a:stretch>
        </p:blipFill>
        <p:spPr>
          <a:xfrm>
            <a:off x="7398328" y="1814945"/>
            <a:ext cx="3870166" cy="2947914"/>
          </a:xfrm>
          <a:prstGeom prst="rect">
            <a:avLst/>
          </a:prstGeom>
        </p:spPr>
      </p:pic>
    </p:spTree>
    <p:extLst>
      <p:ext uri="{BB962C8B-B14F-4D97-AF65-F5344CB8AC3E}">
        <p14:creationId xmlns:p14="http://schemas.microsoft.com/office/powerpoint/2010/main" val="3234332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1B4AE-F7A6-4F63-A647-1AD9B210714F}"/>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7DD1C299-BF2E-2611-DC02-FAF4B6886A0D}"/>
              </a:ext>
            </a:extLst>
          </p:cNvPr>
          <p:cNvGrpSpPr/>
          <p:nvPr/>
        </p:nvGrpSpPr>
        <p:grpSpPr>
          <a:xfrm>
            <a:off x="-12526" y="-21401"/>
            <a:ext cx="12192000" cy="157925"/>
            <a:chOff x="0" y="-46609"/>
            <a:chExt cx="9144000" cy="137782"/>
          </a:xfrm>
        </p:grpSpPr>
        <p:sp>
          <p:nvSpPr>
            <p:cNvPr id="10" name="Rounded Rectangle 9">
              <a:extLst>
                <a:ext uri="{FF2B5EF4-FFF2-40B4-BE49-F238E27FC236}">
                  <a16:creationId xmlns:a16="http://schemas.microsoft.com/office/drawing/2014/main" id="{37F74FC3-8B6F-8307-D61F-F54E34C58B9C}"/>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0">
              <a:extLst>
                <a:ext uri="{FF2B5EF4-FFF2-40B4-BE49-F238E27FC236}">
                  <a16:creationId xmlns:a16="http://schemas.microsoft.com/office/drawing/2014/main" id="{492D6823-FA79-CE95-EE2F-B20C158C983C}"/>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1">
              <a:extLst>
                <a:ext uri="{FF2B5EF4-FFF2-40B4-BE49-F238E27FC236}">
                  <a16:creationId xmlns:a16="http://schemas.microsoft.com/office/drawing/2014/main" id="{E8B43B51-53A1-0C3D-A857-2A4E41081CB1}"/>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3" name="Rounded Rectangle 12">
              <a:extLst>
                <a:ext uri="{FF2B5EF4-FFF2-40B4-BE49-F238E27FC236}">
                  <a16:creationId xmlns:a16="http://schemas.microsoft.com/office/drawing/2014/main" id="{C2D3923C-5FA0-531D-7DAE-534F9F948CED}"/>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4" name="Slide Number Placeholder 3">
            <a:extLst>
              <a:ext uri="{FF2B5EF4-FFF2-40B4-BE49-F238E27FC236}">
                <a16:creationId xmlns:a16="http://schemas.microsoft.com/office/drawing/2014/main" id="{248BD6E4-5CA0-AC9E-B7A2-3C58FA4DE361}"/>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11</a:t>
            </a:fld>
            <a:endParaRPr lang="en-US" sz="1400">
              <a:latin typeface="Nunito Sans" pitchFamily="2" charset="77"/>
            </a:endParaRPr>
          </a:p>
        </p:txBody>
      </p:sp>
      <p:sp>
        <p:nvSpPr>
          <p:cNvPr id="3" name="TextBox 2">
            <a:extLst>
              <a:ext uri="{FF2B5EF4-FFF2-40B4-BE49-F238E27FC236}">
                <a16:creationId xmlns:a16="http://schemas.microsoft.com/office/drawing/2014/main" id="{8035CA82-2BD4-D520-475D-ED0C6D43B1FF}"/>
              </a:ext>
            </a:extLst>
          </p:cNvPr>
          <p:cNvSpPr txBox="1"/>
          <p:nvPr/>
        </p:nvSpPr>
        <p:spPr>
          <a:xfrm>
            <a:off x="741867" y="672950"/>
            <a:ext cx="8720787" cy="5345053"/>
          </a:xfrm>
          <a:prstGeom prst="rect">
            <a:avLst/>
          </a:prstGeom>
          <a:noFill/>
        </p:spPr>
        <p:txBody>
          <a:bodyPr wrap="square">
            <a:spAutoFit/>
          </a:bodyPr>
          <a:lstStyle/>
          <a:p>
            <a:pPr rtl="0">
              <a:spcBef>
                <a:spcPts val="2400"/>
              </a:spcBef>
              <a:spcAft>
                <a:spcPts val="600"/>
              </a:spcAft>
              <a:buNone/>
            </a:pPr>
            <a:r>
              <a:rPr lang="en-CA" sz="2800" b="1" i="0" u="none" strike="noStrike" dirty="0">
                <a:solidFill>
                  <a:schemeClr val="tx1"/>
                </a:solidFill>
                <a:effectLst/>
                <a:latin typeface="Nunito" pitchFamily="2" charset="0"/>
              </a:rPr>
              <a:t>The goal is not finishing the book.</a:t>
            </a:r>
            <a:endParaRPr lang="en-CA" sz="2800" b="1" dirty="0">
              <a:effectLst/>
              <a:latin typeface="Nunito" pitchFamily="2" charset="0"/>
            </a:endParaRPr>
          </a:p>
          <a:p>
            <a:pPr rtl="0">
              <a:spcBef>
                <a:spcPts val="1800"/>
              </a:spcBef>
              <a:spcAft>
                <a:spcPts val="400"/>
              </a:spcAft>
              <a:buNone/>
            </a:pPr>
            <a:r>
              <a:rPr lang="en-CA" sz="2400" b="1" i="0" u="none" strike="noStrike" dirty="0">
                <a:solidFill>
                  <a:schemeClr val="tx1"/>
                </a:solidFill>
                <a:effectLst/>
                <a:latin typeface="Nunito" pitchFamily="2" charset="0"/>
              </a:rPr>
              <a:t>The goal is the interaction.</a:t>
            </a:r>
            <a:endParaRPr lang="en-CA" sz="2400" b="1" dirty="0">
              <a:effectLst/>
              <a:latin typeface="Nunito" pitchFamily="2" charset="0"/>
            </a:endParaRPr>
          </a:p>
          <a:p>
            <a:pPr rtl="0">
              <a:spcBef>
                <a:spcPts val="1200"/>
              </a:spcBef>
              <a:spcAft>
                <a:spcPts val="1200"/>
              </a:spcAft>
              <a:buNone/>
            </a:pPr>
            <a:r>
              <a:rPr lang="en-CA" sz="2400" b="0" i="0" u="none" strike="noStrike" dirty="0">
                <a:solidFill>
                  <a:schemeClr val="tx1"/>
                </a:solidFill>
                <a:effectLst/>
                <a:latin typeface="Nunito" pitchFamily="2" charset="0"/>
              </a:rPr>
              <a:t>Shared reading can include:</a:t>
            </a:r>
            <a:endParaRPr lang="en-CA" sz="2400" b="0" dirty="0">
              <a:effectLst/>
              <a:latin typeface="Nunito" pitchFamily="2" charset="0"/>
            </a:endParaRPr>
          </a:p>
          <a:p>
            <a:pPr marL="342900" lvl="0" indent="-342900" rtl="0" fontAlgn="base">
              <a:spcBef>
                <a:spcPts val="1200"/>
              </a:spcBef>
              <a:buFont typeface="Arial" panose="020B0604020202020204" pitchFamily="34" charset="0"/>
              <a:buChar char="•"/>
            </a:pPr>
            <a:r>
              <a:rPr lang="en-CA" sz="2400" b="0" i="0" u="none" strike="noStrike" dirty="0">
                <a:solidFill>
                  <a:schemeClr val="tx1"/>
                </a:solidFill>
                <a:effectLst/>
                <a:latin typeface="Nunito" pitchFamily="2" charset="0"/>
              </a:rPr>
              <a:t>Looking at one picture</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Naming what the child notices</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Asking and answering questions</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Making sounds</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Connecting the story to the child’s life</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Letting the child turn pages</a:t>
            </a:r>
          </a:p>
          <a:p>
            <a:pPr marL="342900" lvl="0" indent="-342900" rtl="0" fontAlgn="base">
              <a:spcAft>
                <a:spcPts val="1200"/>
              </a:spcAft>
              <a:buFont typeface="Arial" panose="020B0604020202020204" pitchFamily="34" charset="0"/>
              <a:buChar char="•"/>
            </a:pPr>
            <a:r>
              <a:rPr lang="en-CA" sz="2400" b="0" i="0" u="none" strike="noStrike" dirty="0">
                <a:solidFill>
                  <a:schemeClr val="tx1"/>
                </a:solidFill>
                <a:effectLst/>
                <a:latin typeface="Nunito" pitchFamily="2" charset="0"/>
              </a:rPr>
              <a:t>Repeating a favourite book</a:t>
            </a:r>
          </a:p>
          <a:p>
            <a:pPr marL="342900" lvl="0" indent="-342900" rtl="0" fontAlgn="base">
              <a:spcBef>
                <a:spcPts val="1200"/>
              </a:spcBef>
              <a:spcAft>
                <a:spcPts val="1200"/>
              </a:spcAft>
              <a:buFont typeface="Arial" panose="020B0604020202020204" pitchFamily="34" charset="0"/>
              <a:buChar char="•"/>
            </a:pPr>
            <a:r>
              <a:rPr lang="en-CA" sz="2400" b="0" i="0" u="none" strike="noStrike" dirty="0">
                <a:solidFill>
                  <a:schemeClr val="tx1"/>
                </a:solidFill>
                <a:effectLst/>
                <a:latin typeface="Nunito" pitchFamily="2" charset="0"/>
              </a:rPr>
              <a:t>Stopping when the child is finished</a:t>
            </a:r>
            <a:endParaRPr lang="en-CA" sz="1200" b="0" i="0" u="none" strike="noStrike" dirty="0">
              <a:solidFill>
                <a:srgbClr val="000000"/>
              </a:solidFill>
              <a:effectLst/>
              <a:latin typeface="Nunito" pitchFamily="2" charset="0"/>
            </a:endParaRPr>
          </a:p>
        </p:txBody>
      </p:sp>
      <p:pic>
        <p:nvPicPr>
          <p:cNvPr id="6" name="Picture 5">
            <a:extLst>
              <a:ext uri="{FF2B5EF4-FFF2-40B4-BE49-F238E27FC236}">
                <a16:creationId xmlns:a16="http://schemas.microsoft.com/office/drawing/2014/main" id="{129091A1-8CDE-832D-0198-D2DFB0D38C57}"/>
              </a:ext>
            </a:extLst>
          </p:cNvPr>
          <p:cNvPicPr>
            <a:picLocks noChangeAspect="1"/>
          </p:cNvPicPr>
          <p:nvPr/>
        </p:nvPicPr>
        <p:blipFill>
          <a:blip r:embed="rId3"/>
          <a:stretch>
            <a:fillRect/>
          </a:stretch>
        </p:blipFill>
        <p:spPr>
          <a:xfrm>
            <a:off x="5640128" y="1634837"/>
            <a:ext cx="6086303" cy="2526450"/>
          </a:xfrm>
          <a:prstGeom prst="rect">
            <a:avLst/>
          </a:prstGeom>
        </p:spPr>
      </p:pic>
    </p:spTree>
    <p:extLst>
      <p:ext uri="{BB962C8B-B14F-4D97-AF65-F5344CB8AC3E}">
        <p14:creationId xmlns:p14="http://schemas.microsoft.com/office/powerpoint/2010/main" val="716454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9311F-8283-BB01-E4AD-2A60E6B40F69}"/>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D28EBC10-6BA9-6A25-A7E3-0A4D2A5C517F}"/>
              </a:ext>
            </a:extLst>
          </p:cNvPr>
          <p:cNvGrpSpPr/>
          <p:nvPr/>
        </p:nvGrpSpPr>
        <p:grpSpPr>
          <a:xfrm>
            <a:off x="-12526" y="-21401"/>
            <a:ext cx="12192000" cy="157925"/>
            <a:chOff x="0" y="-46609"/>
            <a:chExt cx="9144000" cy="137782"/>
          </a:xfrm>
        </p:grpSpPr>
        <p:sp>
          <p:nvSpPr>
            <p:cNvPr id="10" name="Rounded Rectangle 9">
              <a:extLst>
                <a:ext uri="{FF2B5EF4-FFF2-40B4-BE49-F238E27FC236}">
                  <a16:creationId xmlns:a16="http://schemas.microsoft.com/office/drawing/2014/main" id="{90B09BBA-B7ED-F397-6BBE-F11AC934518D}"/>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0">
              <a:extLst>
                <a:ext uri="{FF2B5EF4-FFF2-40B4-BE49-F238E27FC236}">
                  <a16:creationId xmlns:a16="http://schemas.microsoft.com/office/drawing/2014/main" id="{31E837D0-EC8B-42DF-1B52-F9B7FC89A153}"/>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1">
              <a:extLst>
                <a:ext uri="{FF2B5EF4-FFF2-40B4-BE49-F238E27FC236}">
                  <a16:creationId xmlns:a16="http://schemas.microsoft.com/office/drawing/2014/main" id="{46F0FCE9-71E4-B537-DBD7-4FFF2B5EC897}"/>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3" name="Rounded Rectangle 12">
              <a:extLst>
                <a:ext uri="{FF2B5EF4-FFF2-40B4-BE49-F238E27FC236}">
                  <a16:creationId xmlns:a16="http://schemas.microsoft.com/office/drawing/2014/main" id="{2A06214C-7D88-3CFF-EA09-B09288D6CFE0}"/>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4" name="Slide Number Placeholder 3">
            <a:extLst>
              <a:ext uri="{FF2B5EF4-FFF2-40B4-BE49-F238E27FC236}">
                <a16:creationId xmlns:a16="http://schemas.microsoft.com/office/drawing/2014/main" id="{9DC7A233-6912-EFE1-4356-0953B2471CBE}"/>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12</a:t>
            </a:fld>
            <a:endParaRPr lang="en-US" sz="1400">
              <a:latin typeface="Nunito Sans" pitchFamily="2" charset="77"/>
            </a:endParaRPr>
          </a:p>
        </p:txBody>
      </p:sp>
      <p:sp>
        <p:nvSpPr>
          <p:cNvPr id="4" name="TextBox 3">
            <a:extLst>
              <a:ext uri="{FF2B5EF4-FFF2-40B4-BE49-F238E27FC236}">
                <a16:creationId xmlns:a16="http://schemas.microsoft.com/office/drawing/2014/main" id="{B1D06859-F01D-8FF2-9BAA-76C13BD50BD9}"/>
              </a:ext>
            </a:extLst>
          </p:cNvPr>
          <p:cNvSpPr txBox="1"/>
          <p:nvPr/>
        </p:nvSpPr>
        <p:spPr>
          <a:xfrm>
            <a:off x="601590" y="892408"/>
            <a:ext cx="6100762" cy="5386090"/>
          </a:xfrm>
          <a:prstGeom prst="rect">
            <a:avLst/>
          </a:prstGeom>
          <a:noFill/>
        </p:spPr>
        <p:txBody>
          <a:bodyPr wrap="square">
            <a:spAutoFit/>
          </a:bodyPr>
          <a:lstStyle/>
          <a:p>
            <a:pPr rtl="0">
              <a:buNone/>
            </a:pPr>
            <a:r>
              <a:rPr lang="en-CA" sz="2800" b="1" i="0" u="none" strike="noStrike" dirty="0">
                <a:solidFill>
                  <a:schemeClr val="tx1"/>
                </a:solidFill>
                <a:effectLst/>
                <a:latin typeface="+mn-lt"/>
              </a:rPr>
              <a:t>Reading is a relational buffer. </a:t>
            </a:r>
            <a:endParaRPr lang="en-CA" sz="2800" b="0" dirty="0">
              <a:effectLst/>
            </a:endParaRPr>
          </a:p>
          <a:p>
            <a:pPr>
              <a:buNone/>
            </a:pPr>
            <a:br>
              <a:rPr lang="en-CA" sz="2800" b="0" dirty="0">
                <a:effectLst/>
              </a:rPr>
            </a:br>
            <a:endParaRPr lang="en-CA" sz="2800" b="0" dirty="0">
              <a:effectLst/>
            </a:endParaRPr>
          </a:p>
          <a:p>
            <a:pPr rtl="0">
              <a:buNone/>
            </a:pPr>
            <a:r>
              <a:rPr lang="en-CA" sz="2800" b="0" i="0" u="none" strike="noStrike" dirty="0">
                <a:solidFill>
                  <a:schemeClr val="tx1"/>
                </a:solidFill>
                <a:effectLst/>
                <a:latin typeface="+mn-lt"/>
              </a:rPr>
              <a:t>Chronic poverty and lack of stimulation induce toxic stress, damaging hippocampal development.</a:t>
            </a:r>
            <a:endParaRPr lang="en-CA" sz="2800" b="0" dirty="0">
              <a:effectLst/>
            </a:endParaRPr>
          </a:p>
          <a:p>
            <a:pPr>
              <a:buNone/>
            </a:pPr>
            <a:br>
              <a:rPr lang="en-CA" sz="2800" b="0" dirty="0">
                <a:effectLst/>
              </a:rPr>
            </a:br>
            <a:endParaRPr lang="en-CA" sz="2800" b="0" dirty="0">
              <a:effectLst/>
            </a:endParaRPr>
          </a:p>
          <a:p>
            <a:pPr rtl="0">
              <a:buNone/>
            </a:pPr>
            <a:r>
              <a:rPr lang="en-CA" sz="2800" b="0" i="0" u="none" strike="noStrike" dirty="0">
                <a:solidFill>
                  <a:schemeClr val="tx1"/>
                </a:solidFill>
                <a:effectLst/>
                <a:latin typeface="+mn-lt"/>
              </a:rPr>
              <a:t>The act of a caregiver holding a child and reading lowers cortisol and builds emotional resilience.</a:t>
            </a:r>
            <a:endParaRPr lang="en-CA" sz="2800" b="0" dirty="0">
              <a:effectLst/>
            </a:endParaRPr>
          </a:p>
          <a:p>
            <a:pPr>
              <a:buNone/>
            </a:pPr>
            <a:br>
              <a:rPr lang="en-CA" dirty="0"/>
            </a:br>
            <a:endParaRPr lang="en-CA" dirty="0"/>
          </a:p>
        </p:txBody>
      </p:sp>
      <p:pic>
        <p:nvPicPr>
          <p:cNvPr id="6" name="Picture 5">
            <a:extLst>
              <a:ext uri="{FF2B5EF4-FFF2-40B4-BE49-F238E27FC236}">
                <a16:creationId xmlns:a16="http://schemas.microsoft.com/office/drawing/2014/main" id="{85E5CCA3-9170-AE96-F85D-0496E76216B8}"/>
              </a:ext>
            </a:extLst>
          </p:cNvPr>
          <p:cNvPicPr>
            <a:picLocks noChangeAspect="1"/>
          </p:cNvPicPr>
          <p:nvPr/>
        </p:nvPicPr>
        <p:blipFill>
          <a:blip r:embed="rId3"/>
          <a:stretch>
            <a:fillRect/>
          </a:stretch>
        </p:blipFill>
        <p:spPr>
          <a:xfrm>
            <a:off x="7103884" y="1125141"/>
            <a:ext cx="4055179" cy="4048248"/>
          </a:xfrm>
          <a:prstGeom prst="rect">
            <a:avLst/>
          </a:prstGeom>
        </p:spPr>
      </p:pic>
    </p:spTree>
    <p:extLst>
      <p:ext uri="{BB962C8B-B14F-4D97-AF65-F5344CB8AC3E}">
        <p14:creationId xmlns:p14="http://schemas.microsoft.com/office/powerpoint/2010/main" val="1428093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F0BDA-C7F9-10BF-F469-125E6C885D0D}"/>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75BB679C-CB3C-18E4-9D50-2FD71C4B04AC}"/>
              </a:ext>
            </a:extLst>
          </p:cNvPr>
          <p:cNvGrpSpPr/>
          <p:nvPr/>
        </p:nvGrpSpPr>
        <p:grpSpPr>
          <a:xfrm>
            <a:off x="-12526" y="-21401"/>
            <a:ext cx="12192000" cy="157925"/>
            <a:chOff x="0" y="-46609"/>
            <a:chExt cx="9144000" cy="137782"/>
          </a:xfrm>
        </p:grpSpPr>
        <p:sp>
          <p:nvSpPr>
            <p:cNvPr id="10" name="Rounded Rectangle 9">
              <a:extLst>
                <a:ext uri="{FF2B5EF4-FFF2-40B4-BE49-F238E27FC236}">
                  <a16:creationId xmlns:a16="http://schemas.microsoft.com/office/drawing/2014/main" id="{AA0AB33F-D2FF-9905-B7F9-779E73C7E7A6}"/>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0">
              <a:extLst>
                <a:ext uri="{FF2B5EF4-FFF2-40B4-BE49-F238E27FC236}">
                  <a16:creationId xmlns:a16="http://schemas.microsoft.com/office/drawing/2014/main" id="{92A1F60E-CEBC-4E90-E016-10E49F1A2754}"/>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1">
              <a:extLst>
                <a:ext uri="{FF2B5EF4-FFF2-40B4-BE49-F238E27FC236}">
                  <a16:creationId xmlns:a16="http://schemas.microsoft.com/office/drawing/2014/main" id="{24317A0E-6338-63B4-D16A-03C38638536E}"/>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3" name="Rounded Rectangle 12">
              <a:extLst>
                <a:ext uri="{FF2B5EF4-FFF2-40B4-BE49-F238E27FC236}">
                  <a16:creationId xmlns:a16="http://schemas.microsoft.com/office/drawing/2014/main" id="{52D274C0-B75F-086A-E23C-0BF7AD738852}"/>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4" name="Slide Number Placeholder 3">
            <a:extLst>
              <a:ext uri="{FF2B5EF4-FFF2-40B4-BE49-F238E27FC236}">
                <a16:creationId xmlns:a16="http://schemas.microsoft.com/office/drawing/2014/main" id="{383BE5BD-D55B-FE2D-CC32-A7D5F2846BDA}"/>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13</a:t>
            </a:fld>
            <a:endParaRPr lang="en-US" sz="1400">
              <a:latin typeface="Nunito Sans" pitchFamily="2" charset="77"/>
            </a:endParaRPr>
          </a:p>
        </p:txBody>
      </p:sp>
      <p:sp>
        <p:nvSpPr>
          <p:cNvPr id="3" name="TextBox 2">
            <a:extLst>
              <a:ext uri="{FF2B5EF4-FFF2-40B4-BE49-F238E27FC236}">
                <a16:creationId xmlns:a16="http://schemas.microsoft.com/office/drawing/2014/main" id="{93460439-91B9-500B-3571-88649C52098B}"/>
              </a:ext>
            </a:extLst>
          </p:cNvPr>
          <p:cNvSpPr txBox="1"/>
          <p:nvPr/>
        </p:nvSpPr>
        <p:spPr>
          <a:xfrm>
            <a:off x="282749" y="648399"/>
            <a:ext cx="11601450" cy="769441"/>
          </a:xfrm>
          <a:prstGeom prst="rect">
            <a:avLst/>
          </a:prstGeom>
          <a:noFill/>
        </p:spPr>
        <p:txBody>
          <a:bodyPr wrap="square">
            <a:spAutoFit/>
          </a:bodyPr>
          <a:lstStyle/>
          <a:p>
            <a:pPr rtl="0">
              <a:spcBef>
                <a:spcPts val="2400"/>
              </a:spcBef>
              <a:spcAft>
                <a:spcPts val="600"/>
              </a:spcAft>
              <a:buNone/>
            </a:pPr>
            <a:r>
              <a:rPr lang="en-CA" sz="4400" b="1" i="0" u="none" strike="noStrike" dirty="0">
                <a:solidFill>
                  <a:srgbClr val="DA291C"/>
                </a:solidFill>
                <a:effectLst/>
                <a:latin typeface="Nunito ExtraBold" pitchFamily="2" charset="0"/>
              </a:rPr>
              <a:t>Literacy as a Social Determinant of Health</a:t>
            </a:r>
            <a:endParaRPr lang="en-CA" sz="4400" b="1" dirty="0">
              <a:solidFill>
                <a:srgbClr val="DA291C"/>
              </a:solidFill>
              <a:effectLst/>
              <a:latin typeface="Nunito ExtraBold" pitchFamily="2" charset="0"/>
            </a:endParaRPr>
          </a:p>
        </p:txBody>
      </p:sp>
      <p:pic>
        <p:nvPicPr>
          <p:cNvPr id="6" name="Picture 5">
            <a:extLst>
              <a:ext uri="{FF2B5EF4-FFF2-40B4-BE49-F238E27FC236}">
                <a16:creationId xmlns:a16="http://schemas.microsoft.com/office/drawing/2014/main" id="{B6412D1B-ED70-87E5-19BE-23905D6CDD50}"/>
              </a:ext>
            </a:extLst>
          </p:cNvPr>
          <p:cNvPicPr>
            <a:picLocks noChangeAspect="1"/>
          </p:cNvPicPr>
          <p:nvPr/>
        </p:nvPicPr>
        <p:blipFill>
          <a:blip r:embed="rId3"/>
          <a:stretch>
            <a:fillRect/>
          </a:stretch>
        </p:blipFill>
        <p:spPr>
          <a:xfrm>
            <a:off x="2857499" y="1489637"/>
            <a:ext cx="6557963" cy="4994982"/>
          </a:xfrm>
          <a:prstGeom prst="rect">
            <a:avLst/>
          </a:prstGeom>
        </p:spPr>
      </p:pic>
    </p:spTree>
    <p:extLst>
      <p:ext uri="{BB962C8B-B14F-4D97-AF65-F5344CB8AC3E}">
        <p14:creationId xmlns:p14="http://schemas.microsoft.com/office/powerpoint/2010/main" val="4210156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B2A30-0810-8482-88FB-87622BE8507D}"/>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1F1A1756-2CC9-D4AA-91EE-65EDC9C8970E}"/>
              </a:ext>
            </a:extLst>
          </p:cNvPr>
          <p:cNvGrpSpPr/>
          <p:nvPr/>
        </p:nvGrpSpPr>
        <p:grpSpPr>
          <a:xfrm>
            <a:off x="-12526" y="-21401"/>
            <a:ext cx="12192000" cy="157925"/>
            <a:chOff x="0" y="-46609"/>
            <a:chExt cx="9144000" cy="137782"/>
          </a:xfrm>
        </p:grpSpPr>
        <p:sp>
          <p:nvSpPr>
            <p:cNvPr id="10" name="Rounded Rectangle 9">
              <a:extLst>
                <a:ext uri="{FF2B5EF4-FFF2-40B4-BE49-F238E27FC236}">
                  <a16:creationId xmlns:a16="http://schemas.microsoft.com/office/drawing/2014/main" id="{176D8424-50D8-37B2-14D9-8D967F4CF4E7}"/>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0">
              <a:extLst>
                <a:ext uri="{FF2B5EF4-FFF2-40B4-BE49-F238E27FC236}">
                  <a16:creationId xmlns:a16="http://schemas.microsoft.com/office/drawing/2014/main" id="{AD24CF7A-F74A-15C0-92BF-24A1796F258A}"/>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1">
              <a:extLst>
                <a:ext uri="{FF2B5EF4-FFF2-40B4-BE49-F238E27FC236}">
                  <a16:creationId xmlns:a16="http://schemas.microsoft.com/office/drawing/2014/main" id="{506AE393-0B07-335D-E608-E52D6DC5134E}"/>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3" name="Rounded Rectangle 12">
              <a:extLst>
                <a:ext uri="{FF2B5EF4-FFF2-40B4-BE49-F238E27FC236}">
                  <a16:creationId xmlns:a16="http://schemas.microsoft.com/office/drawing/2014/main" id="{D9A4953C-3D9F-1A13-1B81-743FBAD66362}"/>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4" name="Slide Number Placeholder 3">
            <a:extLst>
              <a:ext uri="{FF2B5EF4-FFF2-40B4-BE49-F238E27FC236}">
                <a16:creationId xmlns:a16="http://schemas.microsoft.com/office/drawing/2014/main" id="{5A8EDF19-650A-90E7-A295-A6ECEADEA95E}"/>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14</a:t>
            </a:fld>
            <a:endParaRPr lang="en-US" sz="1400">
              <a:latin typeface="Nunito Sans" pitchFamily="2" charset="77"/>
            </a:endParaRPr>
          </a:p>
        </p:txBody>
      </p:sp>
      <p:sp>
        <p:nvSpPr>
          <p:cNvPr id="4" name="TextBox 3">
            <a:extLst>
              <a:ext uri="{FF2B5EF4-FFF2-40B4-BE49-F238E27FC236}">
                <a16:creationId xmlns:a16="http://schemas.microsoft.com/office/drawing/2014/main" id="{E7329BA9-90A8-D28A-4768-5AABA769444E}"/>
              </a:ext>
            </a:extLst>
          </p:cNvPr>
          <p:cNvSpPr txBox="1"/>
          <p:nvPr/>
        </p:nvSpPr>
        <p:spPr>
          <a:xfrm>
            <a:off x="110836" y="329267"/>
            <a:ext cx="11925201" cy="6155531"/>
          </a:xfrm>
          <a:prstGeom prst="rect">
            <a:avLst/>
          </a:prstGeom>
          <a:noFill/>
        </p:spPr>
        <p:txBody>
          <a:bodyPr wrap="square">
            <a:spAutoFit/>
          </a:bodyPr>
          <a:lstStyle/>
          <a:p>
            <a:pPr algn="ctr" rtl="0">
              <a:spcBef>
                <a:spcPts val="1200"/>
              </a:spcBef>
              <a:spcAft>
                <a:spcPts val="1200"/>
              </a:spcAft>
              <a:buNone/>
            </a:pPr>
            <a:r>
              <a:rPr lang="en-CA" sz="2800" b="1" i="0" u="none" strike="noStrike" dirty="0">
                <a:solidFill>
                  <a:srgbClr val="0057B8"/>
                </a:solidFill>
                <a:effectLst/>
                <a:latin typeface="Nunito ExtraBold" pitchFamily="2" charset="0"/>
              </a:rPr>
              <a:t>Early literacy can influence health through multiple pathways</a:t>
            </a:r>
          </a:p>
          <a:p>
            <a:pPr algn="ctr" rtl="0">
              <a:spcBef>
                <a:spcPts val="1200"/>
              </a:spcBef>
              <a:spcAft>
                <a:spcPts val="1200"/>
              </a:spcAft>
              <a:buNone/>
            </a:pPr>
            <a:endParaRPr lang="en-CA" sz="2800" b="0" dirty="0">
              <a:solidFill>
                <a:srgbClr val="0057B8"/>
              </a:solidFill>
              <a:effectLst/>
              <a:latin typeface="Nunito ExtraBold" pitchFamily="2" charset="0"/>
            </a:endParaRPr>
          </a:p>
          <a:p>
            <a:pPr algn="ctr" rtl="0">
              <a:spcBef>
                <a:spcPts val="1200"/>
              </a:spcBef>
              <a:spcAft>
                <a:spcPts val="1200"/>
              </a:spcAft>
              <a:buNone/>
            </a:pPr>
            <a:r>
              <a:rPr lang="en-CA" sz="2800" b="0" i="0" u="none" strike="noStrike" dirty="0">
                <a:solidFill>
                  <a:schemeClr val="tx1"/>
                </a:solidFill>
                <a:effectLst/>
                <a:latin typeface="Nunito ExtraBold" pitchFamily="2" charset="0"/>
              </a:rPr>
              <a:t>Early language and literacy</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School engagement and achievement</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Educational and employment opportunities</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Ability to access and use information</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Health literacy, healthcare navigation, and health outcomes</a:t>
            </a:r>
            <a:endParaRPr lang="en-CA" sz="2800" b="0" dirty="0">
              <a:effectLst/>
              <a:latin typeface="Nunito ExtraBold" pitchFamily="2" charset="0"/>
            </a:endParaRPr>
          </a:p>
          <a:p>
            <a:pPr>
              <a:buNone/>
            </a:pPr>
            <a:br>
              <a:rPr lang="en-CA" dirty="0"/>
            </a:br>
            <a:endParaRPr lang="en-CA" dirty="0"/>
          </a:p>
        </p:txBody>
      </p:sp>
    </p:spTree>
    <p:extLst>
      <p:ext uri="{BB962C8B-B14F-4D97-AF65-F5344CB8AC3E}">
        <p14:creationId xmlns:p14="http://schemas.microsoft.com/office/powerpoint/2010/main" val="8935066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9B900-167B-119D-0AB5-28A797318CAA}"/>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F07C85A2-049E-F959-3ABD-7A83D1888E16}"/>
              </a:ext>
            </a:extLst>
          </p:cNvPr>
          <p:cNvGrpSpPr/>
          <p:nvPr/>
        </p:nvGrpSpPr>
        <p:grpSpPr>
          <a:xfrm>
            <a:off x="-12526" y="-21401"/>
            <a:ext cx="12192000" cy="157925"/>
            <a:chOff x="0" y="-46609"/>
            <a:chExt cx="9144000" cy="137782"/>
          </a:xfrm>
        </p:grpSpPr>
        <p:sp>
          <p:nvSpPr>
            <p:cNvPr id="10" name="Rounded Rectangle 9">
              <a:extLst>
                <a:ext uri="{FF2B5EF4-FFF2-40B4-BE49-F238E27FC236}">
                  <a16:creationId xmlns:a16="http://schemas.microsoft.com/office/drawing/2014/main" id="{281A064B-DB03-3BB1-9372-E20BA70BA979}"/>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0">
              <a:extLst>
                <a:ext uri="{FF2B5EF4-FFF2-40B4-BE49-F238E27FC236}">
                  <a16:creationId xmlns:a16="http://schemas.microsoft.com/office/drawing/2014/main" id="{5D0CAC40-A88F-9066-673A-DD482E1DE793}"/>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1">
              <a:extLst>
                <a:ext uri="{FF2B5EF4-FFF2-40B4-BE49-F238E27FC236}">
                  <a16:creationId xmlns:a16="http://schemas.microsoft.com/office/drawing/2014/main" id="{EC36DCBF-E5AF-2B0F-0D4D-854C37873D02}"/>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3" name="Rounded Rectangle 12">
              <a:extLst>
                <a:ext uri="{FF2B5EF4-FFF2-40B4-BE49-F238E27FC236}">
                  <a16:creationId xmlns:a16="http://schemas.microsoft.com/office/drawing/2014/main" id="{8E338111-7DC6-F984-3D8C-92D04800845F}"/>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4" name="Slide Number Placeholder 3">
            <a:extLst>
              <a:ext uri="{FF2B5EF4-FFF2-40B4-BE49-F238E27FC236}">
                <a16:creationId xmlns:a16="http://schemas.microsoft.com/office/drawing/2014/main" id="{82A2E5AF-B153-4A6E-B5FE-D9C4737FFC24}"/>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15</a:t>
            </a:fld>
            <a:endParaRPr lang="en-US" sz="1400">
              <a:latin typeface="Nunito Sans" pitchFamily="2" charset="77"/>
            </a:endParaRPr>
          </a:p>
        </p:txBody>
      </p:sp>
      <p:sp>
        <p:nvSpPr>
          <p:cNvPr id="3" name="TextBox 2">
            <a:extLst>
              <a:ext uri="{FF2B5EF4-FFF2-40B4-BE49-F238E27FC236}">
                <a16:creationId xmlns:a16="http://schemas.microsoft.com/office/drawing/2014/main" id="{1E395F7C-27F6-060C-5F18-7B3D714FB6B0}"/>
              </a:ext>
            </a:extLst>
          </p:cNvPr>
          <p:cNvSpPr txBox="1"/>
          <p:nvPr/>
        </p:nvSpPr>
        <p:spPr>
          <a:xfrm>
            <a:off x="734292" y="889843"/>
            <a:ext cx="10958945" cy="5078313"/>
          </a:xfrm>
          <a:prstGeom prst="rect">
            <a:avLst/>
          </a:prstGeom>
          <a:noFill/>
        </p:spPr>
        <p:txBody>
          <a:bodyPr wrap="square">
            <a:spAutoFit/>
          </a:bodyPr>
          <a:lstStyle/>
          <a:p>
            <a:pPr rtl="0">
              <a:buNone/>
            </a:pPr>
            <a:r>
              <a:rPr lang="en-CA" sz="3600" b="0" i="0" u="none" strike="noStrike" dirty="0">
                <a:solidFill>
                  <a:schemeClr val="tx1"/>
                </a:solidFill>
                <a:effectLst/>
                <a:latin typeface="+mn-lt"/>
              </a:rPr>
              <a:t>The Government of Canada officially recognizes </a:t>
            </a:r>
            <a:r>
              <a:rPr lang="en-CA" sz="3600" b="0" i="1" u="none" strike="noStrike" dirty="0">
                <a:solidFill>
                  <a:schemeClr val="tx1"/>
                </a:solidFill>
                <a:effectLst/>
                <a:latin typeface="+mn-lt"/>
              </a:rPr>
              <a:t>Education and Literacy</a:t>
            </a:r>
            <a:r>
              <a:rPr lang="en-CA" sz="3600" b="0" i="0" u="none" strike="noStrike" dirty="0">
                <a:solidFill>
                  <a:schemeClr val="tx1"/>
                </a:solidFill>
                <a:effectLst/>
                <a:latin typeface="+mn-lt"/>
              </a:rPr>
              <a:t> as one of the 12 core social determinants of health.</a:t>
            </a:r>
            <a:endParaRPr lang="en-CA" sz="3600" b="0" dirty="0">
              <a:effectLst/>
            </a:endParaRPr>
          </a:p>
          <a:p>
            <a:pPr>
              <a:buNone/>
            </a:pPr>
            <a:br>
              <a:rPr lang="en-CA" sz="3600" b="0" dirty="0">
                <a:effectLst/>
              </a:rPr>
            </a:br>
            <a:endParaRPr lang="en-CA" sz="3600" b="0" dirty="0">
              <a:effectLst/>
            </a:endParaRPr>
          </a:p>
          <a:p>
            <a:pPr rtl="0">
              <a:buNone/>
            </a:pPr>
            <a:r>
              <a:rPr lang="en-CA" sz="3600" b="0" i="0" u="none" strike="noStrike" dirty="0">
                <a:solidFill>
                  <a:schemeClr val="tx1"/>
                </a:solidFill>
                <a:effectLst/>
                <a:latin typeface="+mn-lt"/>
              </a:rPr>
              <a:t>Early language and literacy skills are </a:t>
            </a:r>
            <a:r>
              <a:rPr lang="en-CA" sz="3600" b="1" i="0" u="none" strike="noStrike" dirty="0">
                <a:solidFill>
                  <a:schemeClr val="tx1"/>
                </a:solidFill>
                <a:effectLst/>
                <a:latin typeface="+mn-lt"/>
              </a:rPr>
              <a:t>more powerful predictors of lifelong health</a:t>
            </a:r>
            <a:r>
              <a:rPr lang="en-CA" sz="3600" b="0" i="0" u="none" strike="noStrike" dirty="0">
                <a:solidFill>
                  <a:schemeClr val="tx1"/>
                </a:solidFill>
                <a:effectLst/>
                <a:latin typeface="+mn-lt"/>
              </a:rPr>
              <a:t> than either future income or occupation (Canadian Paediatric Society).</a:t>
            </a:r>
            <a:endParaRPr lang="en-CA" sz="3600" b="0" dirty="0">
              <a:effectLst/>
            </a:endParaRPr>
          </a:p>
          <a:p>
            <a:pPr>
              <a:buNone/>
            </a:pPr>
            <a:br>
              <a:rPr lang="en-CA" b="0" dirty="0">
                <a:effectLst/>
              </a:rPr>
            </a:br>
            <a:endParaRPr lang="en-CA" dirty="0"/>
          </a:p>
        </p:txBody>
      </p:sp>
    </p:spTree>
    <p:extLst>
      <p:ext uri="{BB962C8B-B14F-4D97-AF65-F5344CB8AC3E}">
        <p14:creationId xmlns:p14="http://schemas.microsoft.com/office/powerpoint/2010/main" val="3350603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8855C-1C38-2905-8E64-6D5DA1B1238F}"/>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983A783F-419F-C8FC-1724-FFE2D57B40DF}"/>
              </a:ext>
            </a:extLst>
          </p:cNvPr>
          <p:cNvGrpSpPr/>
          <p:nvPr/>
        </p:nvGrpSpPr>
        <p:grpSpPr>
          <a:xfrm>
            <a:off x="-12526" y="-21401"/>
            <a:ext cx="12192000" cy="157925"/>
            <a:chOff x="0" y="-46609"/>
            <a:chExt cx="9144000" cy="137782"/>
          </a:xfrm>
        </p:grpSpPr>
        <p:sp>
          <p:nvSpPr>
            <p:cNvPr id="10" name="Rounded Rectangle 9">
              <a:extLst>
                <a:ext uri="{FF2B5EF4-FFF2-40B4-BE49-F238E27FC236}">
                  <a16:creationId xmlns:a16="http://schemas.microsoft.com/office/drawing/2014/main" id="{DECB5E31-7114-9124-13C3-D0111657C1AC}"/>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0">
              <a:extLst>
                <a:ext uri="{FF2B5EF4-FFF2-40B4-BE49-F238E27FC236}">
                  <a16:creationId xmlns:a16="http://schemas.microsoft.com/office/drawing/2014/main" id="{AA37B546-0638-2AD5-C430-4DC577949CE2}"/>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1">
              <a:extLst>
                <a:ext uri="{FF2B5EF4-FFF2-40B4-BE49-F238E27FC236}">
                  <a16:creationId xmlns:a16="http://schemas.microsoft.com/office/drawing/2014/main" id="{03022030-04E9-95FF-6EF6-F329DAA0593D}"/>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3" name="Rounded Rectangle 12">
              <a:extLst>
                <a:ext uri="{FF2B5EF4-FFF2-40B4-BE49-F238E27FC236}">
                  <a16:creationId xmlns:a16="http://schemas.microsoft.com/office/drawing/2014/main" id="{4CA5D239-BC3E-0E7E-F75B-89E68BA3C399}"/>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4" name="Slide Number Placeholder 3">
            <a:extLst>
              <a:ext uri="{FF2B5EF4-FFF2-40B4-BE49-F238E27FC236}">
                <a16:creationId xmlns:a16="http://schemas.microsoft.com/office/drawing/2014/main" id="{3A208401-09EC-0580-053B-827B3C4113AF}"/>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16</a:t>
            </a:fld>
            <a:endParaRPr lang="en-US" sz="1400">
              <a:latin typeface="Nunito Sans" pitchFamily="2" charset="77"/>
            </a:endParaRPr>
          </a:p>
        </p:txBody>
      </p:sp>
      <p:sp>
        <p:nvSpPr>
          <p:cNvPr id="4" name="TextBox 3">
            <a:extLst>
              <a:ext uri="{FF2B5EF4-FFF2-40B4-BE49-F238E27FC236}">
                <a16:creationId xmlns:a16="http://schemas.microsoft.com/office/drawing/2014/main" id="{74C363E8-C670-6A3B-D362-A8E5D9F4B752}"/>
              </a:ext>
            </a:extLst>
          </p:cNvPr>
          <p:cNvSpPr txBox="1"/>
          <p:nvPr/>
        </p:nvSpPr>
        <p:spPr>
          <a:xfrm>
            <a:off x="197073" y="1237207"/>
            <a:ext cx="11551129" cy="4154984"/>
          </a:xfrm>
          <a:prstGeom prst="rect">
            <a:avLst/>
          </a:prstGeom>
          <a:noFill/>
        </p:spPr>
        <p:txBody>
          <a:bodyPr wrap="square">
            <a:spAutoFit/>
          </a:bodyPr>
          <a:lstStyle/>
          <a:p>
            <a:pPr algn="ctr"/>
            <a:r>
              <a:rPr lang="en-CA" sz="8800" b="1" i="0" u="none" strike="noStrike" dirty="0">
                <a:solidFill>
                  <a:srgbClr val="DA291C"/>
                </a:solidFill>
                <a:effectLst/>
                <a:latin typeface="+mn-lt"/>
              </a:rPr>
              <a:t>60% of Canadian adults lack proficient health literacy</a:t>
            </a:r>
            <a:r>
              <a:rPr lang="en-CA" sz="8800" b="0" i="0" u="none" strike="noStrike" dirty="0">
                <a:solidFill>
                  <a:srgbClr val="DA291C"/>
                </a:solidFill>
                <a:effectLst/>
                <a:latin typeface="+mn-lt"/>
              </a:rPr>
              <a:t>. </a:t>
            </a:r>
            <a:endParaRPr lang="en-CA" sz="8800" dirty="0">
              <a:solidFill>
                <a:srgbClr val="DA291C"/>
              </a:solidFill>
            </a:endParaRPr>
          </a:p>
        </p:txBody>
      </p:sp>
    </p:spTree>
    <p:extLst>
      <p:ext uri="{BB962C8B-B14F-4D97-AF65-F5344CB8AC3E}">
        <p14:creationId xmlns:p14="http://schemas.microsoft.com/office/powerpoint/2010/main" val="18798366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FAB0C-916A-0848-845F-082A0E04418F}"/>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2BB9F9C7-9A3B-7BF8-E68A-9C988220D7C6}"/>
              </a:ext>
            </a:extLst>
          </p:cNvPr>
          <p:cNvGrpSpPr/>
          <p:nvPr/>
        </p:nvGrpSpPr>
        <p:grpSpPr>
          <a:xfrm>
            <a:off x="-12526" y="-21401"/>
            <a:ext cx="12192000" cy="157925"/>
            <a:chOff x="0" y="-46609"/>
            <a:chExt cx="9144000" cy="137782"/>
          </a:xfrm>
        </p:grpSpPr>
        <p:sp>
          <p:nvSpPr>
            <p:cNvPr id="10" name="Rounded Rectangle 9">
              <a:extLst>
                <a:ext uri="{FF2B5EF4-FFF2-40B4-BE49-F238E27FC236}">
                  <a16:creationId xmlns:a16="http://schemas.microsoft.com/office/drawing/2014/main" id="{943074C9-D514-6809-1EB0-CD3507970C2B}"/>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0">
              <a:extLst>
                <a:ext uri="{FF2B5EF4-FFF2-40B4-BE49-F238E27FC236}">
                  <a16:creationId xmlns:a16="http://schemas.microsoft.com/office/drawing/2014/main" id="{604EF582-F253-74A5-0770-95D7BC6904A4}"/>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1">
              <a:extLst>
                <a:ext uri="{FF2B5EF4-FFF2-40B4-BE49-F238E27FC236}">
                  <a16:creationId xmlns:a16="http://schemas.microsoft.com/office/drawing/2014/main" id="{85DBA8A8-9624-D960-43E1-6A93B1DB2C05}"/>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3" name="Rounded Rectangle 12">
              <a:extLst>
                <a:ext uri="{FF2B5EF4-FFF2-40B4-BE49-F238E27FC236}">
                  <a16:creationId xmlns:a16="http://schemas.microsoft.com/office/drawing/2014/main" id="{1C3658DF-2224-A45C-BAF6-E0ACA0B75A2C}"/>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4" name="Slide Number Placeholder 3">
            <a:extLst>
              <a:ext uri="{FF2B5EF4-FFF2-40B4-BE49-F238E27FC236}">
                <a16:creationId xmlns:a16="http://schemas.microsoft.com/office/drawing/2014/main" id="{72BC3AD0-BC5C-C9E4-2FD5-28A967EC01E9}"/>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17</a:t>
            </a:fld>
            <a:endParaRPr lang="en-US" sz="1400">
              <a:latin typeface="Nunito Sans" pitchFamily="2" charset="77"/>
            </a:endParaRPr>
          </a:p>
        </p:txBody>
      </p:sp>
      <p:sp>
        <p:nvSpPr>
          <p:cNvPr id="3" name="TextBox 2">
            <a:extLst>
              <a:ext uri="{FF2B5EF4-FFF2-40B4-BE49-F238E27FC236}">
                <a16:creationId xmlns:a16="http://schemas.microsoft.com/office/drawing/2014/main" id="{4C63FAE4-ACCE-1DDF-D5EF-1D2B11C427DD}"/>
              </a:ext>
            </a:extLst>
          </p:cNvPr>
          <p:cNvSpPr txBox="1"/>
          <p:nvPr/>
        </p:nvSpPr>
        <p:spPr>
          <a:xfrm>
            <a:off x="533934" y="739753"/>
            <a:ext cx="11187011" cy="2308324"/>
          </a:xfrm>
          <a:prstGeom prst="rect">
            <a:avLst/>
          </a:prstGeom>
          <a:noFill/>
        </p:spPr>
        <p:txBody>
          <a:bodyPr wrap="square">
            <a:spAutoFit/>
          </a:bodyPr>
          <a:lstStyle/>
          <a:p>
            <a:pPr rtl="0">
              <a:spcBef>
                <a:spcPts val="2400"/>
              </a:spcBef>
              <a:spcAft>
                <a:spcPts val="600"/>
              </a:spcAft>
              <a:buNone/>
            </a:pPr>
            <a:r>
              <a:rPr lang="en-CA" sz="7200" b="1" i="0" u="none" strike="noStrike" dirty="0">
                <a:solidFill>
                  <a:srgbClr val="0057B8"/>
                </a:solidFill>
                <a:effectLst/>
                <a:latin typeface="Nunito Black" pitchFamily="2" charset="0"/>
              </a:rPr>
              <a:t>The Science of Reading (</a:t>
            </a:r>
            <a:r>
              <a:rPr lang="en-CA" sz="7200" b="1" i="0" u="none" strike="noStrike" dirty="0" err="1">
                <a:solidFill>
                  <a:srgbClr val="0057B8"/>
                </a:solidFill>
                <a:effectLst/>
                <a:latin typeface="Nunito Black" pitchFamily="2" charset="0"/>
              </a:rPr>
              <a:t>SoR</a:t>
            </a:r>
            <a:r>
              <a:rPr lang="en-CA" sz="7200" b="1" i="0" u="none" strike="noStrike" dirty="0">
                <a:solidFill>
                  <a:srgbClr val="0057B8"/>
                </a:solidFill>
                <a:effectLst/>
                <a:latin typeface="Nunito Black" pitchFamily="2" charset="0"/>
              </a:rPr>
              <a:t>)</a:t>
            </a:r>
            <a:endParaRPr lang="en-CA" sz="7200" b="1" dirty="0">
              <a:solidFill>
                <a:srgbClr val="0057B8"/>
              </a:solidFill>
              <a:effectLst/>
              <a:latin typeface="Nunito Black" pitchFamily="2" charset="0"/>
            </a:endParaRPr>
          </a:p>
        </p:txBody>
      </p:sp>
      <p:pic>
        <p:nvPicPr>
          <p:cNvPr id="6" name="Picture 5">
            <a:extLst>
              <a:ext uri="{FF2B5EF4-FFF2-40B4-BE49-F238E27FC236}">
                <a16:creationId xmlns:a16="http://schemas.microsoft.com/office/drawing/2014/main" id="{928CFED4-C9C8-EFEC-28F6-5475DE608268}"/>
              </a:ext>
            </a:extLst>
          </p:cNvPr>
          <p:cNvPicPr>
            <a:picLocks noChangeAspect="1"/>
          </p:cNvPicPr>
          <p:nvPr/>
        </p:nvPicPr>
        <p:blipFill>
          <a:blip r:embed="rId3"/>
          <a:stretch>
            <a:fillRect/>
          </a:stretch>
        </p:blipFill>
        <p:spPr>
          <a:xfrm>
            <a:off x="4128655" y="1753386"/>
            <a:ext cx="6919811" cy="4476252"/>
          </a:xfrm>
          <a:prstGeom prst="rect">
            <a:avLst/>
          </a:prstGeom>
        </p:spPr>
      </p:pic>
    </p:spTree>
    <p:extLst>
      <p:ext uri="{BB962C8B-B14F-4D97-AF65-F5344CB8AC3E}">
        <p14:creationId xmlns:p14="http://schemas.microsoft.com/office/powerpoint/2010/main" val="37112229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D251B-090A-79EB-0089-D4DBF88E2A26}"/>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41E59B5F-A976-F487-6E5A-08165689F1A4}"/>
              </a:ext>
            </a:extLst>
          </p:cNvPr>
          <p:cNvGrpSpPr/>
          <p:nvPr/>
        </p:nvGrpSpPr>
        <p:grpSpPr>
          <a:xfrm>
            <a:off x="-12526" y="-21401"/>
            <a:ext cx="12192000" cy="157925"/>
            <a:chOff x="0" y="-46609"/>
            <a:chExt cx="9144000" cy="137782"/>
          </a:xfrm>
        </p:grpSpPr>
        <p:sp>
          <p:nvSpPr>
            <p:cNvPr id="10" name="Rounded Rectangle 9">
              <a:extLst>
                <a:ext uri="{FF2B5EF4-FFF2-40B4-BE49-F238E27FC236}">
                  <a16:creationId xmlns:a16="http://schemas.microsoft.com/office/drawing/2014/main" id="{3E266F13-73B6-66D7-53E9-4DCC5DC27CED}"/>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0">
              <a:extLst>
                <a:ext uri="{FF2B5EF4-FFF2-40B4-BE49-F238E27FC236}">
                  <a16:creationId xmlns:a16="http://schemas.microsoft.com/office/drawing/2014/main" id="{BCD17C74-5FB8-BF4E-6A11-B99625EA3245}"/>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1">
              <a:extLst>
                <a:ext uri="{FF2B5EF4-FFF2-40B4-BE49-F238E27FC236}">
                  <a16:creationId xmlns:a16="http://schemas.microsoft.com/office/drawing/2014/main" id="{91E90152-A2F5-E22D-4E50-169325900B2E}"/>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3" name="Rounded Rectangle 12">
              <a:extLst>
                <a:ext uri="{FF2B5EF4-FFF2-40B4-BE49-F238E27FC236}">
                  <a16:creationId xmlns:a16="http://schemas.microsoft.com/office/drawing/2014/main" id="{966AEC20-CBBF-1A9F-1EEC-CC0E351AC0B2}"/>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4" name="Slide Number Placeholder 3">
            <a:extLst>
              <a:ext uri="{FF2B5EF4-FFF2-40B4-BE49-F238E27FC236}">
                <a16:creationId xmlns:a16="http://schemas.microsoft.com/office/drawing/2014/main" id="{57E4D48A-9212-6A5D-D72B-BCB8F2D65BA5}"/>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18</a:t>
            </a:fld>
            <a:endParaRPr lang="en-US" sz="1400">
              <a:latin typeface="Nunito Sans" pitchFamily="2" charset="77"/>
            </a:endParaRPr>
          </a:p>
        </p:txBody>
      </p:sp>
      <p:sp>
        <p:nvSpPr>
          <p:cNvPr id="4" name="TextBox 3">
            <a:extLst>
              <a:ext uri="{FF2B5EF4-FFF2-40B4-BE49-F238E27FC236}">
                <a16:creationId xmlns:a16="http://schemas.microsoft.com/office/drawing/2014/main" id="{0A3B5722-CDE3-C002-2FF7-C76B0E0A7DBD}"/>
              </a:ext>
            </a:extLst>
          </p:cNvPr>
          <p:cNvSpPr txBox="1"/>
          <p:nvPr/>
        </p:nvSpPr>
        <p:spPr>
          <a:xfrm>
            <a:off x="484909" y="809088"/>
            <a:ext cx="11426438" cy="3118803"/>
          </a:xfrm>
          <a:prstGeom prst="rect">
            <a:avLst/>
          </a:prstGeom>
          <a:noFill/>
        </p:spPr>
        <p:txBody>
          <a:bodyPr wrap="square">
            <a:spAutoFit/>
          </a:bodyPr>
          <a:lstStyle/>
          <a:p>
            <a:pPr rtl="0">
              <a:spcBef>
                <a:spcPts val="1800"/>
              </a:spcBef>
              <a:spcAft>
                <a:spcPts val="400"/>
              </a:spcAft>
              <a:buNone/>
            </a:pPr>
            <a:r>
              <a:rPr lang="en-CA" sz="4000" b="0" i="0" u="none" strike="noStrike" dirty="0">
                <a:solidFill>
                  <a:srgbClr val="0057B8"/>
                </a:solidFill>
                <a:effectLst/>
                <a:latin typeface="Nunito ExtraBold" pitchFamily="2" charset="0"/>
              </a:rPr>
              <a:t>What is the Science of Reading?</a:t>
            </a:r>
          </a:p>
          <a:p>
            <a:pPr rtl="0">
              <a:spcBef>
                <a:spcPts val="1800"/>
              </a:spcBef>
              <a:spcAft>
                <a:spcPts val="400"/>
              </a:spcAft>
              <a:buNone/>
            </a:pPr>
            <a:endParaRPr lang="en-CA" sz="4000" b="0" i="0" u="none" strike="noStrike" dirty="0">
              <a:solidFill>
                <a:schemeClr val="tx1"/>
              </a:solidFill>
              <a:effectLst/>
              <a:latin typeface="Nunito ExtraBold" pitchFamily="2" charset="0"/>
            </a:endParaRPr>
          </a:p>
          <a:p>
            <a:pPr rtl="0">
              <a:spcBef>
                <a:spcPts val="1800"/>
              </a:spcBef>
              <a:spcAft>
                <a:spcPts val="400"/>
              </a:spcAft>
              <a:buNone/>
            </a:pPr>
            <a:r>
              <a:rPr lang="en-CA" sz="4000" b="0" i="0" u="none" strike="noStrike" dirty="0">
                <a:solidFill>
                  <a:schemeClr val="tx1"/>
                </a:solidFill>
                <a:effectLst/>
                <a:latin typeface="Nunito" pitchFamily="2" charset="0"/>
              </a:rPr>
              <a:t>A vast, interdisciplinary body of scientifically-based research on</a:t>
            </a:r>
            <a:r>
              <a:rPr lang="en-CA" sz="4000" b="1" i="0" u="none" strike="noStrike" dirty="0">
                <a:solidFill>
                  <a:schemeClr val="tx1"/>
                </a:solidFill>
                <a:effectLst/>
                <a:latin typeface="Nunito" pitchFamily="2" charset="0"/>
              </a:rPr>
              <a:t> how humans learn to read.</a:t>
            </a:r>
            <a:endParaRPr lang="en-CA" sz="4000" b="1" dirty="0">
              <a:effectLst/>
              <a:latin typeface="Nunito" pitchFamily="2" charset="0"/>
            </a:endParaRPr>
          </a:p>
        </p:txBody>
      </p:sp>
      <p:pic>
        <p:nvPicPr>
          <p:cNvPr id="7" name="Picture 6">
            <a:extLst>
              <a:ext uri="{FF2B5EF4-FFF2-40B4-BE49-F238E27FC236}">
                <a16:creationId xmlns:a16="http://schemas.microsoft.com/office/drawing/2014/main" id="{0F73C7B5-8B86-871E-1A3A-2DF633CD1BA0}"/>
              </a:ext>
            </a:extLst>
          </p:cNvPr>
          <p:cNvPicPr>
            <a:picLocks noChangeAspect="1"/>
          </p:cNvPicPr>
          <p:nvPr/>
        </p:nvPicPr>
        <p:blipFill>
          <a:blip r:embed="rId3"/>
          <a:stretch>
            <a:fillRect/>
          </a:stretch>
        </p:blipFill>
        <p:spPr>
          <a:xfrm>
            <a:off x="4373282" y="4272325"/>
            <a:ext cx="2915247" cy="2220550"/>
          </a:xfrm>
          <a:prstGeom prst="rect">
            <a:avLst/>
          </a:prstGeom>
        </p:spPr>
      </p:pic>
    </p:spTree>
    <p:extLst>
      <p:ext uri="{BB962C8B-B14F-4D97-AF65-F5344CB8AC3E}">
        <p14:creationId xmlns:p14="http://schemas.microsoft.com/office/powerpoint/2010/main" val="1506308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6B118-C93C-AF38-8B64-E59170DAC2E5}"/>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34EE62E8-4094-20C8-6D0A-5C23A087B146}"/>
              </a:ext>
            </a:extLst>
          </p:cNvPr>
          <p:cNvGrpSpPr/>
          <p:nvPr/>
        </p:nvGrpSpPr>
        <p:grpSpPr>
          <a:xfrm>
            <a:off x="-12526" y="-21401"/>
            <a:ext cx="12192000" cy="157925"/>
            <a:chOff x="0" y="-46609"/>
            <a:chExt cx="9144000" cy="137782"/>
          </a:xfrm>
        </p:grpSpPr>
        <p:sp>
          <p:nvSpPr>
            <p:cNvPr id="10" name="Rounded Rectangle 9">
              <a:extLst>
                <a:ext uri="{FF2B5EF4-FFF2-40B4-BE49-F238E27FC236}">
                  <a16:creationId xmlns:a16="http://schemas.microsoft.com/office/drawing/2014/main" id="{AA6B3810-7233-186B-C15B-8FE7E22EBC4E}"/>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0">
              <a:extLst>
                <a:ext uri="{FF2B5EF4-FFF2-40B4-BE49-F238E27FC236}">
                  <a16:creationId xmlns:a16="http://schemas.microsoft.com/office/drawing/2014/main" id="{0B007269-1404-FC91-4960-801FE97A566E}"/>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1">
              <a:extLst>
                <a:ext uri="{FF2B5EF4-FFF2-40B4-BE49-F238E27FC236}">
                  <a16:creationId xmlns:a16="http://schemas.microsoft.com/office/drawing/2014/main" id="{902B315D-79F0-E836-5297-4642C7414E74}"/>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3" name="Rounded Rectangle 12">
              <a:extLst>
                <a:ext uri="{FF2B5EF4-FFF2-40B4-BE49-F238E27FC236}">
                  <a16:creationId xmlns:a16="http://schemas.microsoft.com/office/drawing/2014/main" id="{32D15054-D37A-7EA4-C7F5-7544E1FA7E72}"/>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4" name="Slide Number Placeholder 3">
            <a:extLst>
              <a:ext uri="{FF2B5EF4-FFF2-40B4-BE49-F238E27FC236}">
                <a16:creationId xmlns:a16="http://schemas.microsoft.com/office/drawing/2014/main" id="{87B0D98E-F723-1101-C838-AB6A576E4809}"/>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19</a:t>
            </a:fld>
            <a:endParaRPr lang="en-US" sz="1400">
              <a:latin typeface="Nunito Sans" pitchFamily="2" charset="77"/>
            </a:endParaRPr>
          </a:p>
        </p:txBody>
      </p:sp>
      <p:sp>
        <p:nvSpPr>
          <p:cNvPr id="3" name="TextBox 2">
            <a:extLst>
              <a:ext uri="{FF2B5EF4-FFF2-40B4-BE49-F238E27FC236}">
                <a16:creationId xmlns:a16="http://schemas.microsoft.com/office/drawing/2014/main" id="{13DCE439-E45D-CC5A-3353-17431BB11C17}"/>
              </a:ext>
            </a:extLst>
          </p:cNvPr>
          <p:cNvSpPr txBox="1"/>
          <p:nvPr/>
        </p:nvSpPr>
        <p:spPr>
          <a:xfrm>
            <a:off x="332509" y="735955"/>
            <a:ext cx="11236036" cy="5386090"/>
          </a:xfrm>
          <a:prstGeom prst="rect">
            <a:avLst/>
          </a:prstGeom>
          <a:noFill/>
        </p:spPr>
        <p:txBody>
          <a:bodyPr wrap="square">
            <a:spAutoFit/>
          </a:bodyPr>
          <a:lstStyle/>
          <a:p>
            <a:pPr rtl="0">
              <a:buNone/>
            </a:pPr>
            <a:r>
              <a:rPr lang="en-CA" sz="4400" b="1" i="0" u="none" strike="noStrike" dirty="0">
                <a:solidFill>
                  <a:schemeClr val="tx1"/>
                </a:solidFill>
                <a:effectLst/>
                <a:latin typeface="Nunito" pitchFamily="2" charset="0"/>
              </a:rPr>
              <a:t>Decoding (D) × Language Comprehension (LC) = Reading Comprehension (RC)</a:t>
            </a:r>
            <a:endParaRPr lang="en-CA" sz="4400" b="0" dirty="0">
              <a:effectLst/>
              <a:latin typeface="Nunito" pitchFamily="2" charset="0"/>
            </a:endParaRPr>
          </a:p>
          <a:p>
            <a:pPr>
              <a:buNone/>
            </a:pPr>
            <a:br>
              <a:rPr lang="en-CA" sz="4400" b="0" dirty="0">
                <a:effectLst/>
                <a:latin typeface="Nunito" pitchFamily="2" charset="0"/>
              </a:rPr>
            </a:br>
            <a:endParaRPr lang="en-CA" sz="4400" b="0" dirty="0">
              <a:effectLst/>
              <a:latin typeface="Nunito" pitchFamily="2" charset="0"/>
            </a:endParaRPr>
          </a:p>
          <a:p>
            <a:pPr rtl="0">
              <a:buNone/>
            </a:pPr>
            <a:r>
              <a:rPr lang="en-CA" sz="4400" b="0" i="1" u="none" strike="noStrike" dirty="0">
                <a:solidFill>
                  <a:schemeClr val="tx1"/>
                </a:solidFill>
                <a:effectLst/>
                <a:latin typeface="Nunito" pitchFamily="2" charset="0"/>
              </a:rPr>
              <a:t>If either Decoding or Language Comprehension is zero, Reading Comprehension is zero.</a:t>
            </a:r>
            <a:endParaRPr lang="en-CA" sz="4400" b="0" dirty="0">
              <a:effectLst/>
              <a:latin typeface="Nunito" pitchFamily="2" charset="0"/>
            </a:endParaRPr>
          </a:p>
          <a:p>
            <a:pPr>
              <a:buNone/>
            </a:pPr>
            <a:br>
              <a:rPr lang="en-CA" dirty="0"/>
            </a:br>
            <a:endParaRPr lang="en-CA" dirty="0"/>
          </a:p>
        </p:txBody>
      </p:sp>
    </p:spTree>
    <p:extLst>
      <p:ext uri="{BB962C8B-B14F-4D97-AF65-F5344CB8AC3E}">
        <p14:creationId xmlns:p14="http://schemas.microsoft.com/office/powerpoint/2010/main" val="34653072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96B7A-0F0E-D0AE-CF2A-CE35D5C6074F}"/>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50F72729-4FF0-9AFB-DF44-D50C37E841C2}"/>
              </a:ext>
            </a:extLst>
          </p:cNvPr>
          <p:cNvGrpSpPr/>
          <p:nvPr/>
        </p:nvGrpSpPr>
        <p:grpSpPr>
          <a:xfrm>
            <a:off x="-12526" y="-21401"/>
            <a:ext cx="12192000" cy="157925"/>
            <a:chOff x="0" y="-46609"/>
            <a:chExt cx="9144000" cy="137782"/>
          </a:xfrm>
        </p:grpSpPr>
        <p:sp>
          <p:nvSpPr>
            <p:cNvPr id="10" name="Rounded Rectangle 9">
              <a:extLst>
                <a:ext uri="{FF2B5EF4-FFF2-40B4-BE49-F238E27FC236}">
                  <a16:creationId xmlns:a16="http://schemas.microsoft.com/office/drawing/2014/main" id="{D9DB470B-61D1-2430-CA03-B00C6FB2307A}"/>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0">
              <a:extLst>
                <a:ext uri="{FF2B5EF4-FFF2-40B4-BE49-F238E27FC236}">
                  <a16:creationId xmlns:a16="http://schemas.microsoft.com/office/drawing/2014/main" id="{4231F87B-FB30-D0FD-7230-0AD4751E9D7F}"/>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1">
              <a:extLst>
                <a:ext uri="{FF2B5EF4-FFF2-40B4-BE49-F238E27FC236}">
                  <a16:creationId xmlns:a16="http://schemas.microsoft.com/office/drawing/2014/main" id="{98D45A00-62C7-C99E-3632-42F7ADD76F4E}"/>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3" name="Rounded Rectangle 12">
              <a:extLst>
                <a:ext uri="{FF2B5EF4-FFF2-40B4-BE49-F238E27FC236}">
                  <a16:creationId xmlns:a16="http://schemas.microsoft.com/office/drawing/2014/main" id="{BF5684FA-631D-E99E-1256-98169A0D2AA6}"/>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4" name="Slide Number Placeholder 3">
            <a:extLst>
              <a:ext uri="{FF2B5EF4-FFF2-40B4-BE49-F238E27FC236}">
                <a16:creationId xmlns:a16="http://schemas.microsoft.com/office/drawing/2014/main" id="{86B413D1-D771-DD41-2015-4A38398DB3C1}"/>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20</a:t>
            </a:fld>
            <a:endParaRPr lang="en-US" sz="1400">
              <a:latin typeface="Nunito Sans" pitchFamily="2" charset="77"/>
            </a:endParaRPr>
          </a:p>
        </p:txBody>
      </p:sp>
      <p:pic>
        <p:nvPicPr>
          <p:cNvPr id="2" name="Picture 1" descr="Understanding Scarborough's Reading Rope - The Daily Alphabet">
            <a:extLst>
              <a:ext uri="{FF2B5EF4-FFF2-40B4-BE49-F238E27FC236}">
                <a16:creationId xmlns:a16="http://schemas.microsoft.com/office/drawing/2014/main" id="{7392EBDB-1321-6819-162D-7F1A971FF71C}"/>
              </a:ext>
            </a:extLst>
          </p:cNvPr>
          <p:cNvPicPr>
            <a:picLocks noChangeAspect="1"/>
          </p:cNvPicPr>
          <p:nvPr/>
        </p:nvPicPr>
        <p:blipFill>
          <a:blip r:embed="rId3"/>
          <a:stretch>
            <a:fillRect/>
          </a:stretch>
        </p:blipFill>
        <p:spPr>
          <a:xfrm>
            <a:off x="550466" y="205384"/>
            <a:ext cx="11093853" cy="6240293"/>
          </a:xfrm>
          <a:prstGeom prst="rect">
            <a:avLst/>
          </a:prstGeom>
        </p:spPr>
      </p:pic>
    </p:spTree>
    <p:extLst>
      <p:ext uri="{BB962C8B-B14F-4D97-AF65-F5344CB8AC3E}">
        <p14:creationId xmlns:p14="http://schemas.microsoft.com/office/powerpoint/2010/main" val="17503499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D1985DE-F715-95E8-2E20-09207594CA4E}"/>
              </a:ext>
            </a:extLst>
          </p:cNvPr>
          <p:cNvSpPr txBox="1"/>
          <p:nvPr/>
        </p:nvSpPr>
        <p:spPr>
          <a:xfrm>
            <a:off x="1884217" y="1526877"/>
            <a:ext cx="8118763" cy="4955203"/>
          </a:xfrm>
          <a:prstGeom prst="rect">
            <a:avLst/>
          </a:prstGeom>
          <a:noFill/>
        </p:spPr>
        <p:txBody>
          <a:bodyPr wrap="square">
            <a:spAutoFit/>
          </a:bodyPr>
          <a:lstStyle/>
          <a:p>
            <a:pPr rtl="0">
              <a:buNone/>
            </a:pPr>
            <a:r>
              <a:rPr lang="en-CA" sz="2000" b="1" i="0" u="none" strike="noStrike" dirty="0">
                <a:solidFill>
                  <a:schemeClr val="tx1"/>
                </a:solidFill>
                <a:effectLst/>
                <a:latin typeface="Nunito" pitchFamily="2" charset="0"/>
              </a:rPr>
              <a:t>6–12 Months:</a:t>
            </a:r>
            <a:r>
              <a:rPr lang="en-CA" sz="2000" b="0" i="0" u="none" strike="noStrike" dirty="0">
                <a:solidFill>
                  <a:schemeClr val="tx1"/>
                </a:solidFill>
                <a:effectLst/>
                <a:latin typeface="Nunito" pitchFamily="2" charset="0"/>
              </a:rPr>
              <a:t> Explores books via mouthing, pats pictures, reaches for pages.</a:t>
            </a:r>
            <a:endParaRPr lang="en-CA" sz="2000" b="0" dirty="0">
              <a:effectLst/>
              <a:latin typeface="Nunito" pitchFamily="2" charset="0"/>
            </a:endParaRPr>
          </a:p>
          <a:p>
            <a:pPr>
              <a:buNone/>
            </a:pPr>
            <a:br>
              <a:rPr lang="en-CA" sz="2000" b="0" dirty="0">
                <a:effectLst/>
                <a:latin typeface="Nunito" pitchFamily="2" charset="0"/>
              </a:rPr>
            </a:br>
            <a:endParaRPr lang="en-CA" sz="2000" b="0" dirty="0">
              <a:effectLst/>
              <a:latin typeface="Nunito" pitchFamily="2" charset="0"/>
            </a:endParaRPr>
          </a:p>
          <a:p>
            <a:pPr rtl="0">
              <a:buNone/>
            </a:pPr>
            <a:r>
              <a:rPr lang="en-CA" sz="2000" b="1" i="0" u="none" strike="noStrike" dirty="0">
                <a:solidFill>
                  <a:schemeClr val="tx1"/>
                </a:solidFill>
                <a:effectLst/>
                <a:latin typeface="Nunito" pitchFamily="2" charset="0"/>
              </a:rPr>
              <a:t>12–18 Months:</a:t>
            </a:r>
            <a:r>
              <a:rPr lang="en-CA" sz="2000" b="0" i="0" u="none" strike="noStrike" dirty="0">
                <a:solidFill>
                  <a:schemeClr val="tx1"/>
                </a:solidFill>
                <a:effectLst/>
                <a:latin typeface="Nunito" pitchFamily="2" charset="0"/>
              </a:rPr>
              <a:t> Holds a book with help, turns multiple pages at once, vocalizes to pictures.</a:t>
            </a:r>
            <a:endParaRPr lang="en-CA" sz="2000" b="0" dirty="0">
              <a:effectLst/>
              <a:latin typeface="Nunito" pitchFamily="2" charset="0"/>
            </a:endParaRPr>
          </a:p>
          <a:p>
            <a:pPr>
              <a:buNone/>
            </a:pPr>
            <a:br>
              <a:rPr lang="en-CA" sz="2000" b="0" dirty="0">
                <a:effectLst/>
                <a:latin typeface="Nunito" pitchFamily="2" charset="0"/>
              </a:rPr>
            </a:br>
            <a:endParaRPr lang="en-CA" sz="2000" b="0" dirty="0">
              <a:effectLst/>
              <a:latin typeface="Nunito" pitchFamily="2" charset="0"/>
            </a:endParaRPr>
          </a:p>
          <a:p>
            <a:pPr rtl="0">
              <a:buNone/>
            </a:pPr>
            <a:r>
              <a:rPr lang="en-CA" sz="2000" b="1" i="0" u="none" strike="noStrike" dirty="0">
                <a:solidFill>
                  <a:schemeClr val="tx1"/>
                </a:solidFill>
                <a:effectLst/>
                <a:latin typeface="Nunito" pitchFamily="2" charset="0"/>
              </a:rPr>
              <a:t>18–24 Months:</a:t>
            </a:r>
            <a:r>
              <a:rPr lang="en-CA" sz="2000" b="0" i="0" u="none" strike="noStrike" dirty="0">
                <a:solidFill>
                  <a:schemeClr val="tx1"/>
                </a:solidFill>
                <a:effectLst/>
                <a:latin typeface="Nunito" pitchFamily="2" charset="0"/>
              </a:rPr>
              <a:t> Points to named objects, turns pages one by one, mimics reading sounds.</a:t>
            </a:r>
            <a:endParaRPr lang="en-CA" sz="2000" b="0" dirty="0">
              <a:effectLst/>
              <a:latin typeface="Nunito" pitchFamily="2" charset="0"/>
            </a:endParaRPr>
          </a:p>
          <a:p>
            <a:pPr>
              <a:buNone/>
            </a:pPr>
            <a:br>
              <a:rPr lang="en-CA" sz="2000" b="0" dirty="0">
                <a:effectLst/>
                <a:latin typeface="Nunito" pitchFamily="2" charset="0"/>
              </a:rPr>
            </a:br>
            <a:endParaRPr lang="en-CA" sz="2000" b="0" dirty="0">
              <a:effectLst/>
              <a:latin typeface="Nunito" pitchFamily="2" charset="0"/>
            </a:endParaRPr>
          </a:p>
          <a:p>
            <a:pPr rtl="0">
              <a:buNone/>
            </a:pPr>
            <a:r>
              <a:rPr lang="en-CA" sz="2000" b="1" i="0" u="none" strike="noStrike" dirty="0">
                <a:solidFill>
                  <a:schemeClr val="tx1"/>
                </a:solidFill>
                <a:effectLst/>
                <a:latin typeface="Nunito" pitchFamily="2" charset="0"/>
              </a:rPr>
              <a:t>3–5 Years:</a:t>
            </a:r>
            <a:r>
              <a:rPr lang="en-CA" sz="2000" b="0" i="0" u="none" strike="noStrike" dirty="0">
                <a:solidFill>
                  <a:schemeClr val="tx1"/>
                </a:solidFill>
                <a:effectLst/>
                <a:latin typeface="Nunito" pitchFamily="2" charset="0"/>
              </a:rPr>
              <a:t> Recognizes familiar logos, tracks text left-to-right, retells favorite stories.</a:t>
            </a:r>
            <a:endParaRPr lang="en-CA" sz="2000" b="0" dirty="0">
              <a:effectLst/>
              <a:latin typeface="Nunito" pitchFamily="2" charset="0"/>
            </a:endParaRPr>
          </a:p>
          <a:p>
            <a:pPr>
              <a:buNone/>
            </a:pPr>
            <a:br>
              <a:rPr lang="en-CA" dirty="0"/>
            </a:br>
            <a:endParaRPr lang="en-CA" dirty="0"/>
          </a:p>
        </p:txBody>
      </p:sp>
      <p:grpSp>
        <p:nvGrpSpPr>
          <p:cNvPr id="4" name="Group 3">
            <a:extLst>
              <a:ext uri="{FF2B5EF4-FFF2-40B4-BE49-F238E27FC236}">
                <a16:creationId xmlns:a16="http://schemas.microsoft.com/office/drawing/2014/main" id="{D6A03DB8-1BF2-5905-1A25-152436361617}"/>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40F7E702-2E74-D00A-A50E-8E2122EED61D}"/>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9856E79C-A280-44E6-BDB7-096E5F20BA34}"/>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4D4FA71E-115B-02D8-7328-7FF93D827479}"/>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E4992649-BA85-B621-736F-323CD71B1409}"/>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E658BA55-4492-61E1-1DB2-9E9ED064A9BD}"/>
              </a:ext>
            </a:extLst>
          </p:cNvPr>
          <p:cNvSpPr txBox="1"/>
          <p:nvPr/>
        </p:nvSpPr>
        <p:spPr>
          <a:xfrm>
            <a:off x="471055" y="519769"/>
            <a:ext cx="3810000" cy="523220"/>
          </a:xfrm>
          <a:prstGeom prst="rect">
            <a:avLst/>
          </a:prstGeom>
          <a:noFill/>
        </p:spPr>
        <p:txBody>
          <a:bodyPr wrap="square" rtlCol="0">
            <a:spAutoFit/>
          </a:bodyPr>
          <a:lstStyle/>
          <a:p>
            <a:r>
              <a:rPr lang="en-CA" sz="2800" dirty="0">
                <a:solidFill>
                  <a:srgbClr val="0057B8"/>
                </a:solidFill>
                <a:latin typeface="Nunito Black" pitchFamily="2" charset="0"/>
              </a:rPr>
              <a:t>Literacy Milestones</a:t>
            </a:r>
          </a:p>
        </p:txBody>
      </p:sp>
    </p:spTree>
    <p:extLst>
      <p:ext uri="{BB962C8B-B14F-4D97-AF65-F5344CB8AC3E}">
        <p14:creationId xmlns:p14="http://schemas.microsoft.com/office/powerpoint/2010/main" val="1731191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canada with cartoon characters&#10;&#10;AI-generated content may be incorrect.">
            <a:extLst>
              <a:ext uri="{FF2B5EF4-FFF2-40B4-BE49-F238E27FC236}">
                <a16:creationId xmlns:a16="http://schemas.microsoft.com/office/drawing/2014/main" id="{2A6CF179-DE24-DC9C-13C9-3BBC34B550AB}"/>
              </a:ext>
            </a:extLst>
          </p:cNvPr>
          <p:cNvPicPr>
            <a:picLocks noChangeAspect="1"/>
          </p:cNvPicPr>
          <p:nvPr/>
        </p:nvPicPr>
        <p:blipFill>
          <a:blip r:embed="rId3"/>
          <a:srcRect/>
          <a:stretch/>
        </p:blipFill>
        <p:spPr>
          <a:xfrm>
            <a:off x="1890801" y="1404148"/>
            <a:ext cx="8407320" cy="5355516"/>
          </a:xfrm>
          <a:prstGeom prst="rect">
            <a:avLst/>
          </a:prstGeom>
        </p:spPr>
      </p:pic>
      <p:grpSp>
        <p:nvGrpSpPr>
          <p:cNvPr id="9" name="Group 8">
            <a:extLst>
              <a:ext uri="{FF2B5EF4-FFF2-40B4-BE49-F238E27FC236}">
                <a16:creationId xmlns:a16="http://schemas.microsoft.com/office/drawing/2014/main" id="{D9CF374E-3880-A950-5ED4-A658D9CC7E3B}"/>
              </a:ext>
            </a:extLst>
          </p:cNvPr>
          <p:cNvGrpSpPr/>
          <p:nvPr/>
        </p:nvGrpSpPr>
        <p:grpSpPr>
          <a:xfrm>
            <a:off x="-12526" y="-21401"/>
            <a:ext cx="12192000" cy="157925"/>
            <a:chOff x="0" y="-46609"/>
            <a:chExt cx="9144000" cy="137782"/>
          </a:xfrm>
        </p:grpSpPr>
        <p:sp>
          <p:nvSpPr>
            <p:cNvPr id="5" name="Rounded Rectangle 13">
              <a:extLst>
                <a:ext uri="{FF2B5EF4-FFF2-40B4-BE49-F238E27FC236}">
                  <a16:creationId xmlns:a16="http://schemas.microsoft.com/office/drawing/2014/main" id="{C68BF915-0AD4-9B53-947C-7F972A372C9B}"/>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4">
              <a:extLst>
                <a:ext uri="{FF2B5EF4-FFF2-40B4-BE49-F238E27FC236}">
                  <a16:creationId xmlns:a16="http://schemas.microsoft.com/office/drawing/2014/main" id="{DD37D228-4A8A-4AA9-032E-B607914CF19E}"/>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5">
              <a:extLst>
                <a:ext uri="{FF2B5EF4-FFF2-40B4-BE49-F238E27FC236}">
                  <a16:creationId xmlns:a16="http://schemas.microsoft.com/office/drawing/2014/main" id="{80E4C2D7-7359-CDDD-F59D-CDE789E29460}"/>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6">
              <a:extLst>
                <a:ext uri="{FF2B5EF4-FFF2-40B4-BE49-F238E27FC236}">
                  <a16:creationId xmlns:a16="http://schemas.microsoft.com/office/drawing/2014/main" id="{E0DB3B24-FB96-6570-782C-A053BB2B1B31}"/>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7" name="Google Shape;483;p60">
            <a:extLst>
              <a:ext uri="{FF2B5EF4-FFF2-40B4-BE49-F238E27FC236}">
                <a16:creationId xmlns:a16="http://schemas.microsoft.com/office/drawing/2014/main" id="{C4C1C261-DEC8-30A1-225E-3DF7306C4741}"/>
              </a:ext>
            </a:extLst>
          </p:cNvPr>
          <p:cNvSpPr txBox="1"/>
          <p:nvPr/>
        </p:nvSpPr>
        <p:spPr>
          <a:xfrm>
            <a:off x="2601626" y="597965"/>
            <a:ext cx="6442400" cy="814400"/>
          </a:xfrm>
          <a:prstGeom prst="rect">
            <a:avLst/>
          </a:prstGeom>
          <a:noFill/>
          <a:ln>
            <a:noFill/>
          </a:ln>
        </p:spPr>
        <p:txBody>
          <a:bodyPr spcFirstLastPara="1" wrap="square" lIns="121900" tIns="121900" rIns="121900" bIns="121900" anchor="ctr" anchorCtr="0">
            <a:noAutofit/>
          </a:bodyPr>
          <a:lstStyle/>
          <a:p>
            <a:pPr algn="ctr"/>
            <a:r>
              <a:rPr lang="en" sz="3200" dirty="0">
                <a:solidFill>
                  <a:srgbClr val="0057B8"/>
                </a:solidFill>
                <a:latin typeface="Poppins SemiBold"/>
                <a:ea typeface="Poppins SemiBold"/>
                <a:cs typeface="Poppins SemiBold"/>
                <a:sym typeface="Poppins SemiBold"/>
              </a:rPr>
              <a:t>The Canadian Landscape</a:t>
            </a:r>
            <a:endParaRPr sz="3200" dirty="0">
              <a:solidFill>
                <a:srgbClr val="0057B8"/>
              </a:solidFill>
              <a:latin typeface="Poppins SemiBold"/>
              <a:ea typeface="Poppins SemiBold"/>
              <a:cs typeface="Poppins SemiBold"/>
              <a:sym typeface="Poppins SemiBold"/>
            </a:endParaRPr>
          </a:p>
        </p:txBody>
      </p:sp>
    </p:spTree>
    <p:extLst>
      <p:ext uri="{BB962C8B-B14F-4D97-AF65-F5344CB8AC3E}">
        <p14:creationId xmlns:p14="http://schemas.microsoft.com/office/powerpoint/2010/main" val="8341940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D0B74-8D88-E8C9-912C-A159C1ACC8B7}"/>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E55645D4-F1C6-F93B-D04C-111D6AEC2355}"/>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1C891261-D100-B135-CCF3-A0864E1BCCCD}"/>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B1188811-DC2F-D8C1-E1C4-1B05FB723181}"/>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741DD5A2-4061-8F94-56C9-A78195AFDE86}"/>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51E94135-AF21-D051-A0F7-B6BFD4DE52A5}"/>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3" name="TextBox 12">
            <a:extLst>
              <a:ext uri="{FF2B5EF4-FFF2-40B4-BE49-F238E27FC236}">
                <a16:creationId xmlns:a16="http://schemas.microsoft.com/office/drawing/2014/main" id="{04081E56-21D4-D307-3F5E-198369DA6A9A}"/>
              </a:ext>
            </a:extLst>
          </p:cNvPr>
          <p:cNvSpPr txBox="1"/>
          <p:nvPr/>
        </p:nvSpPr>
        <p:spPr>
          <a:xfrm>
            <a:off x="901874" y="375808"/>
            <a:ext cx="10363200" cy="6263253"/>
          </a:xfrm>
          <a:prstGeom prst="rect">
            <a:avLst/>
          </a:prstGeom>
          <a:noFill/>
        </p:spPr>
        <p:txBody>
          <a:bodyPr wrap="square">
            <a:spAutoFit/>
          </a:bodyPr>
          <a:lstStyle/>
          <a:p>
            <a:pPr rtl="0">
              <a:spcBef>
                <a:spcPts val="2400"/>
              </a:spcBef>
              <a:spcAft>
                <a:spcPts val="600"/>
              </a:spcAft>
              <a:buNone/>
            </a:pPr>
            <a:r>
              <a:rPr lang="en-CA" sz="2400" b="1" i="0" u="none" strike="noStrike" dirty="0">
                <a:solidFill>
                  <a:srgbClr val="DA291C"/>
                </a:solidFill>
                <a:effectLst/>
                <a:latin typeface="Nunito Black" pitchFamily="2" charset="0"/>
              </a:rPr>
              <a:t>A Looming Public Health Crisis</a:t>
            </a:r>
            <a:endParaRPr lang="en-CA" sz="2400" b="1" dirty="0">
              <a:solidFill>
                <a:srgbClr val="DA291C"/>
              </a:solidFill>
              <a:effectLst/>
              <a:latin typeface="Nunito Black" pitchFamily="2" charset="0"/>
            </a:endParaRPr>
          </a:p>
          <a:p>
            <a:pPr>
              <a:buNone/>
            </a:pPr>
            <a:endParaRPr lang="en-CA" sz="2400" b="0" dirty="0">
              <a:effectLst/>
              <a:latin typeface="Nunito" pitchFamily="2" charset="0"/>
            </a:endParaRPr>
          </a:p>
          <a:p>
            <a:pPr rtl="0">
              <a:buNone/>
            </a:pPr>
            <a:r>
              <a:rPr lang="en-CA" sz="2400" b="0" i="0" u="none" strike="noStrike" dirty="0">
                <a:solidFill>
                  <a:schemeClr val="tx1"/>
                </a:solidFill>
                <a:effectLst/>
                <a:latin typeface="Nunito" pitchFamily="2" charset="0"/>
              </a:rPr>
              <a:t>One in four Canadian children enters kindergarten lacking the basic pre-literacy skills required to learn how to read.</a:t>
            </a:r>
            <a:endParaRPr lang="en-CA" sz="2400" b="0" dirty="0">
              <a:effectLst/>
              <a:latin typeface="Nunito" pitchFamily="2" charset="0"/>
            </a:endParaRPr>
          </a:p>
          <a:p>
            <a:pPr>
              <a:buNone/>
            </a:pPr>
            <a:br>
              <a:rPr lang="en-CA" sz="2400" b="0" dirty="0">
                <a:effectLst/>
                <a:latin typeface="Nunito" pitchFamily="2" charset="0"/>
              </a:rPr>
            </a:br>
            <a:endParaRPr lang="en-CA" sz="2400" b="0" dirty="0">
              <a:effectLst/>
              <a:latin typeface="Nunito" pitchFamily="2" charset="0"/>
            </a:endParaRPr>
          </a:p>
          <a:p>
            <a:pPr rtl="0">
              <a:buNone/>
            </a:pPr>
            <a:r>
              <a:rPr lang="en-CA" sz="2400" b="0" i="0" u="none" strike="noStrike" dirty="0">
                <a:solidFill>
                  <a:schemeClr val="tx1"/>
                </a:solidFill>
                <a:effectLst/>
                <a:latin typeface="Nunito" pitchFamily="2" charset="0"/>
              </a:rPr>
              <a:t>25% of Canadian grade-three students cannot read at grade level. </a:t>
            </a:r>
            <a:endParaRPr lang="en-CA" sz="2400" b="0" dirty="0">
              <a:effectLst/>
              <a:latin typeface="Nunito" pitchFamily="2" charset="0"/>
            </a:endParaRPr>
          </a:p>
          <a:p>
            <a:pPr>
              <a:buNone/>
            </a:pPr>
            <a:br>
              <a:rPr lang="en-CA" sz="2400" b="0" dirty="0">
                <a:effectLst/>
                <a:latin typeface="Nunito" pitchFamily="2" charset="0"/>
              </a:rPr>
            </a:br>
            <a:endParaRPr lang="en-CA" sz="2400" b="0" dirty="0">
              <a:effectLst/>
              <a:latin typeface="Nunito" pitchFamily="2" charset="0"/>
            </a:endParaRPr>
          </a:p>
          <a:p>
            <a:pPr rtl="0">
              <a:buNone/>
            </a:pPr>
            <a:r>
              <a:rPr lang="en-CA" sz="2400" b="1" i="0" u="none" strike="noStrike" dirty="0">
                <a:solidFill>
                  <a:schemeClr val="tx1"/>
                </a:solidFill>
                <a:effectLst/>
                <a:latin typeface="Nunito" pitchFamily="2" charset="0"/>
              </a:rPr>
              <a:t>50% increase</a:t>
            </a:r>
            <a:r>
              <a:rPr lang="en-CA" sz="2400" b="0" i="0" u="none" strike="noStrike" dirty="0">
                <a:solidFill>
                  <a:schemeClr val="tx1"/>
                </a:solidFill>
                <a:effectLst/>
                <a:latin typeface="Nunito" pitchFamily="2" charset="0"/>
              </a:rPr>
              <a:t> in Canadian children actively struggling with reading since 2018.</a:t>
            </a:r>
            <a:endParaRPr lang="en-CA" sz="2400" b="0" dirty="0">
              <a:effectLst/>
              <a:latin typeface="Nunito" pitchFamily="2" charset="0"/>
            </a:endParaRPr>
          </a:p>
          <a:p>
            <a:pPr>
              <a:buNone/>
            </a:pPr>
            <a:br>
              <a:rPr lang="en-CA" sz="2400" b="0" dirty="0">
                <a:effectLst/>
                <a:latin typeface="Nunito" pitchFamily="2" charset="0"/>
              </a:rPr>
            </a:br>
            <a:endParaRPr lang="en-CA" sz="2400" b="0" dirty="0">
              <a:effectLst/>
              <a:latin typeface="Nunito" pitchFamily="2" charset="0"/>
            </a:endParaRPr>
          </a:p>
          <a:p>
            <a:pPr rtl="0">
              <a:buNone/>
            </a:pPr>
            <a:r>
              <a:rPr lang="en-CA" sz="2400" b="0" i="0" u="none" strike="noStrike" dirty="0">
                <a:solidFill>
                  <a:schemeClr val="tx1"/>
                </a:solidFill>
                <a:effectLst/>
                <a:latin typeface="Nunito" pitchFamily="2" charset="0"/>
              </a:rPr>
              <a:t>48% of working-age adults function below the standard literacy level needed for jobs.</a:t>
            </a:r>
            <a:endParaRPr lang="en-CA" sz="2400" b="0" dirty="0">
              <a:effectLst/>
              <a:latin typeface="Nunito" pitchFamily="2" charset="0"/>
            </a:endParaRPr>
          </a:p>
          <a:p>
            <a:pPr>
              <a:buNone/>
            </a:pPr>
            <a:br>
              <a:rPr lang="en-CA" dirty="0"/>
            </a:br>
            <a:endParaRPr lang="en-CA" dirty="0"/>
          </a:p>
        </p:txBody>
      </p:sp>
    </p:spTree>
    <p:extLst>
      <p:ext uri="{BB962C8B-B14F-4D97-AF65-F5344CB8AC3E}">
        <p14:creationId xmlns:p14="http://schemas.microsoft.com/office/powerpoint/2010/main" val="19524852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20AB5-3D39-E482-714F-DBF4596B3BC3}"/>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36A7A0CD-E2C3-290F-8857-F5C8EF68C5C2}"/>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F2B4902A-EA61-802D-6BA9-5ED63072232B}"/>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C0D32BB7-1E74-49F3-7BD4-ABECB3483DE4}"/>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16D48411-848E-5FC4-893C-786A7075024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61A8ADAB-9931-BCD2-CBD4-3192BD4E37DB}"/>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CE32EF9C-2A97-C69A-96A8-A6AC0ACFC77C}"/>
              </a:ext>
            </a:extLst>
          </p:cNvPr>
          <p:cNvSpPr txBox="1"/>
          <p:nvPr/>
        </p:nvSpPr>
        <p:spPr>
          <a:xfrm>
            <a:off x="568035" y="512618"/>
            <a:ext cx="11097491" cy="6494085"/>
          </a:xfrm>
          <a:prstGeom prst="rect">
            <a:avLst/>
          </a:prstGeom>
          <a:noFill/>
        </p:spPr>
        <p:txBody>
          <a:bodyPr wrap="square">
            <a:spAutoFit/>
          </a:bodyPr>
          <a:lstStyle/>
          <a:p>
            <a:pPr rtl="0">
              <a:buNone/>
            </a:pPr>
            <a:r>
              <a:rPr lang="en-CA" sz="3200" b="0" i="0" u="none" strike="noStrike" dirty="0">
                <a:solidFill>
                  <a:srgbClr val="DA291C"/>
                </a:solidFill>
                <a:effectLst/>
                <a:latin typeface="Nunito Black" pitchFamily="2" charset="0"/>
              </a:rPr>
              <a:t>Systemic Evolution &amp; Pediatric Advocacy in Canada</a:t>
            </a:r>
          </a:p>
          <a:p>
            <a:pPr rtl="0">
              <a:buNone/>
            </a:pPr>
            <a:endParaRPr lang="en-CA" sz="3200" dirty="0">
              <a:latin typeface="Nunito" pitchFamily="2" charset="0"/>
            </a:endParaRPr>
          </a:p>
          <a:p>
            <a:pPr rtl="0">
              <a:buNone/>
            </a:pPr>
            <a:r>
              <a:rPr lang="en-CA" sz="3200" b="0" i="0" u="none" strike="noStrike" dirty="0">
                <a:solidFill>
                  <a:schemeClr val="tx1"/>
                </a:solidFill>
                <a:effectLst/>
                <a:latin typeface="Nunito" pitchFamily="2" charset="0"/>
              </a:rPr>
              <a:t>The "Right to Read" Era calls for structured literacy programming. </a:t>
            </a:r>
            <a:endParaRPr lang="en-CA" sz="3200" b="0" dirty="0">
              <a:effectLst/>
              <a:latin typeface="Nunito" pitchFamily="2" charset="0"/>
            </a:endParaRPr>
          </a:p>
          <a:p>
            <a:pPr>
              <a:buNone/>
            </a:pPr>
            <a:br>
              <a:rPr lang="en-CA" sz="3200" b="0" dirty="0">
                <a:effectLst/>
                <a:latin typeface="Nunito" pitchFamily="2" charset="0"/>
              </a:rPr>
            </a:br>
            <a:endParaRPr lang="en-CA" sz="3200" b="0" dirty="0">
              <a:effectLst/>
              <a:latin typeface="Nunito" pitchFamily="2" charset="0"/>
            </a:endParaRPr>
          </a:p>
          <a:p>
            <a:pPr rtl="0">
              <a:buNone/>
            </a:pPr>
            <a:r>
              <a:rPr lang="en-CA" sz="3200" b="0" i="0" u="none" strike="noStrike" dirty="0">
                <a:solidFill>
                  <a:schemeClr val="tx1"/>
                </a:solidFill>
                <a:effectLst/>
                <a:latin typeface="Nunito" pitchFamily="2" charset="0"/>
              </a:rPr>
              <a:t>Literacy has been deemed to be a critical SDOH by the CPS.</a:t>
            </a:r>
            <a:endParaRPr lang="en-CA" sz="3200" b="0" dirty="0">
              <a:effectLst/>
              <a:latin typeface="Nunito" pitchFamily="2" charset="0"/>
            </a:endParaRPr>
          </a:p>
          <a:p>
            <a:pPr>
              <a:buNone/>
            </a:pPr>
            <a:br>
              <a:rPr lang="en-CA" sz="3200" b="0" dirty="0">
                <a:effectLst/>
                <a:latin typeface="Nunito" pitchFamily="2" charset="0"/>
              </a:rPr>
            </a:br>
            <a:endParaRPr lang="en-CA" sz="3200" b="0" dirty="0">
              <a:effectLst/>
              <a:latin typeface="Nunito" pitchFamily="2" charset="0"/>
            </a:endParaRPr>
          </a:p>
          <a:p>
            <a:pPr rtl="0">
              <a:buNone/>
            </a:pPr>
            <a:r>
              <a:rPr lang="en-CA" sz="3200" b="0" i="0" u="none" strike="noStrike" dirty="0">
                <a:solidFill>
                  <a:schemeClr val="tx1"/>
                </a:solidFill>
                <a:effectLst/>
                <a:latin typeface="Nunito" pitchFamily="2" charset="0"/>
              </a:rPr>
              <a:t>Programs such as Early Words are actively embedding training directly into clinics. </a:t>
            </a:r>
            <a:endParaRPr lang="en-CA" sz="3200" b="0" dirty="0">
              <a:effectLst/>
              <a:latin typeface="Nunito" pitchFamily="2" charset="0"/>
            </a:endParaRPr>
          </a:p>
          <a:p>
            <a:pPr>
              <a:buNone/>
            </a:pPr>
            <a:br>
              <a:rPr lang="en-CA" sz="3200" dirty="0">
                <a:latin typeface="Nunito" pitchFamily="2" charset="0"/>
              </a:rPr>
            </a:br>
            <a:endParaRPr lang="en-CA" sz="3200" dirty="0">
              <a:latin typeface="Nunito" pitchFamily="2" charset="0"/>
            </a:endParaRPr>
          </a:p>
        </p:txBody>
      </p:sp>
    </p:spTree>
    <p:extLst>
      <p:ext uri="{BB962C8B-B14F-4D97-AF65-F5344CB8AC3E}">
        <p14:creationId xmlns:p14="http://schemas.microsoft.com/office/powerpoint/2010/main" val="38700992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35D24-5403-00D0-65F4-EFB924BC12BE}"/>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EA5C1E22-514A-FB47-345E-DB9B7F2E91BC}"/>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438BEE34-8607-6B5D-8434-BAB558AEF8A2}"/>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F2361776-27D8-436D-154C-2D334FA1F37E}"/>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9238B5E0-F684-BE4F-CF0E-70C96B0181E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F84BF9DE-950C-015A-0DBA-D22BCA0A270E}"/>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4" name="TextBox 3">
            <a:extLst>
              <a:ext uri="{FF2B5EF4-FFF2-40B4-BE49-F238E27FC236}">
                <a16:creationId xmlns:a16="http://schemas.microsoft.com/office/drawing/2014/main" id="{C5476C8E-749B-721B-75A8-1C12F89708EA}"/>
              </a:ext>
            </a:extLst>
          </p:cNvPr>
          <p:cNvSpPr txBox="1"/>
          <p:nvPr/>
        </p:nvSpPr>
        <p:spPr>
          <a:xfrm>
            <a:off x="736239" y="663336"/>
            <a:ext cx="6100762" cy="923330"/>
          </a:xfrm>
          <a:prstGeom prst="rect">
            <a:avLst/>
          </a:prstGeom>
          <a:noFill/>
        </p:spPr>
        <p:txBody>
          <a:bodyPr wrap="square">
            <a:spAutoFit/>
          </a:bodyPr>
          <a:lstStyle/>
          <a:p>
            <a:r>
              <a:rPr lang="en-CA" sz="5400" b="1" i="0" u="none" strike="noStrike" dirty="0">
                <a:solidFill>
                  <a:srgbClr val="0057B8"/>
                </a:solidFill>
                <a:effectLst/>
                <a:latin typeface="Nunito Black" pitchFamily="2" charset="0"/>
              </a:rPr>
              <a:t>Case Studies</a:t>
            </a:r>
            <a:endParaRPr lang="en-CA" sz="5400" dirty="0">
              <a:solidFill>
                <a:srgbClr val="0057B8"/>
              </a:solidFill>
              <a:latin typeface="Nunito Black" pitchFamily="2" charset="0"/>
            </a:endParaRPr>
          </a:p>
        </p:txBody>
      </p:sp>
      <p:pic>
        <p:nvPicPr>
          <p:cNvPr id="6" name="Picture 5">
            <a:extLst>
              <a:ext uri="{FF2B5EF4-FFF2-40B4-BE49-F238E27FC236}">
                <a16:creationId xmlns:a16="http://schemas.microsoft.com/office/drawing/2014/main" id="{3D062E5B-C02D-CEAE-651F-F8FDD665D3AF}"/>
              </a:ext>
            </a:extLst>
          </p:cNvPr>
          <p:cNvPicPr>
            <a:picLocks noChangeAspect="1"/>
          </p:cNvPicPr>
          <p:nvPr/>
        </p:nvPicPr>
        <p:blipFill>
          <a:blip r:embed="rId3"/>
          <a:stretch>
            <a:fillRect/>
          </a:stretch>
        </p:blipFill>
        <p:spPr>
          <a:xfrm>
            <a:off x="5259940" y="756475"/>
            <a:ext cx="5717839" cy="5463712"/>
          </a:xfrm>
          <a:prstGeom prst="rect">
            <a:avLst/>
          </a:prstGeom>
        </p:spPr>
      </p:pic>
    </p:spTree>
    <p:extLst>
      <p:ext uri="{BB962C8B-B14F-4D97-AF65-F5344CB8AC3E}">
        <p14:creationId xmlns:p14="http://schemas.microsoft.com/office/powerpoint/2010/main" val="12452685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F7A72-0573-3BD0-6310-FB2A33FAEFAE}"/>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F260B9B5-5738-4BC2-3047-38BEF99BEA49}"/>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EA27CF2F-24F7-B4EC-33BB-A1FED76DE5C5}"/>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7DBB31DB-812D-802C-F4EC-EFBA376EFD06}"/>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92CE5204-6F3A-EC4F-633F-1CE2AABAF3B4}"/>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BE2CCE31-B23E-6FE9-5384-9E2113A1F8F3}"/>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43E8F3B4-6086-BCF7-8307-62DE9CCF19CE}"/>
              </a:ext>
            </a:extLst>
          </p:cNvPr>
          <p:cNvSpPr txBox="1"/>
          <p:nvPr/>
        </p:nvSpPr>
        <p:spPr>
          <a:xfrm>
            <a:off x="623671" y="686583"/>
            <a:ext cx="6100762" cy="523220"/>
          </a:xfrm>
          <a:prstGeom prst="rect">
            <a:avLst/>
          </a:prstGeom>
          <a:noFill/>
        </p:spPr>
        <p:txBody>
          <a:bodyPr wrap="square">
            <a:spAutoFit/>
          </a:bodyPr>
          <a:lstStyle/>
          <a:p>
            <a:pPr rtl="0">
              <a:spcBef>
                <a:spcPts val="2400"/>
              </a:spcBef>
              <a:spcAft>
                <a:spcPts val="600"/>
              </a:spcAft>
              <a:buNone/>
            </a:pPr>
            <a:r>
              <a:rPr lang="en-CA" sz="2800" b="1" i="0" u="none" strike="noStrike" dirty="0">
                <a:solidFill>
                  <a:srgbClr val="0057B8"/>
                </a:solidFill>
                <a:effectLst/>
                <a:latin typeface="Nunito Black" pitchFamily="2" charset="0"/>
              </a:rPr>
              <a:t>The Missed Developmental Cue</a:t>
            </a:r>
            <a:endParaRPr lang="en-CA" sz="2800" b="1" dirty="0">
              <a:solidFill>
                <a:srgbClr val="0057B8"/>
              </a:solidFill>
              <a:effectLst/>
              <a:latin typeface="Nunito Black" pitchFamily="2" charset="0"/>
            </a:endParaRPr>
          </a:p>
        </p:txBody>
      </p:sp>
      <p:sp>
        <p:nvSpPr>
          <p:cNvPr id="5" name="TextBox 4">
            <a:extLst>
              <a:ext uri="{FF2B5EF4-FFF2-40B4-BE49-F238E27FC236}">
                <a16:creationId xmlns:a16="http://schemas.microsoft.com/office/drawing/2014/main" id="{C75AFEEB-7717-D908-FC78-9E0F26DD5524}"/>
              </a:ext>
            </a:extLst>
          </p:cNvPr>
          <p:cNvSpPr txBox="1"/>
          <p:nvPr/>
        </p:nvSpPr>
        <p:spPr>
          <a:xfrm>
            <a:off x="401781" y="2353799"/>
            <a:ext cx="11388437" cy="3108543"/>
          </a:xfrm>
          <a:prstGeom prst="rect">
            <a:avLst/>
          </a:prstGeom>
          <a:noFill/>
        </p:spPr>
        <p:txBody>
          <a:bodyPr wrap="square">
            <a:spAutoFit/>
          </a:bodyPr>
          <a:lstStyle/>
          <a:p>
            <a:pPr rtl="0">
              <a:buNone/>
            </a:pPr>
            <a:r>
              <a:rPr lang="en-CA" sz="2800" b="0" i="0" u="none" strike="noStrike" dirty="0">
                <a:solidFill>
                  <a:schemeClr val="tx1"/>
                </a:solidFill>
                <a:effectLst/>
                <a:latin typeface="Nunito" pitchFamily="2" charset="0"/>
              </a:rPr>
              <a:t>A 15-month-old boy presents for a well-visit. The student hands him a book. The child shows little interest, cannot grip the book, and throws it across the room.</a:t>
            </a:r>
            <a:endParaRPr lang="en-CA" sz="2800" b="0" dirty="0">
              <a:effectLst/>
              <a:latin typeface="Nunito" pitchFamily="2" charset="0"/>
            </a:endParaRPr>
          </a:p>
          <a:p>
            <a:pPr rtl="0">
              <a:spcBef>
                <a:spcPts val="1200"/>
              </a:spcBef>
              <a:spcAft>
                <a:spcPts val="1200"/>
              </a:spcAft>
              <a:buNone/>
            </a:pPr>
            <a:r>
              <a:rPr lang="en-CA" sz="2800" b="0" i="0" u="none" strike="noStrike" dirty="0">
                <a:solidFill>
                  <a:schemeClr val="tx1"/>
                </a:solidFill>
                <a:effectLst/>
                <a:latin typeface="Nunito" pitchFamily="2" charset="0"/>
              </a:rPr>
              <a:t>Is this a developmental-behavioural issue, a fine motor delay, or a lack of household book exposure?</a:t>
            </a:r>
            <a:endParaRPr lang="en-CA" sz="2800" b="0" dirty="0">
              <a:effectLst/>
              <a:latin typeface="Nunito" pitchFamily="2" charset="0"/>
            </a:endParaRPr>
          </a:p>
          <a:p>
            <a:pPr>
              <a:buNone/>
            </a:pPr>
            <a:br>
              <a:rPr lang="en-CA" dirty="0"/>
            </a:br>
            <a:endParaRPr lang="en-CA" dirty="0"/>
          </a:p>
        </p:txBody>
      </p:sp>
    </p:spTree>
    <p:extLst>
      <p:ext uri="{BB962C8B-B14F-4D97-AF65-F5344CB8AC3E}">
        <p14:creationId xmlns:p14="http://schemas.microsoft.com/office/powerpoint/2010/main" val="27677582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AF624-0AC1-93F9-D95A-AC33CEC88E20}"/>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ACF5B212-B6D0-F7FF-4E50-6A7123EAC2CE}"/>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3751506E-B9A4-E1EF-8685-40FA64929D64}"/>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A5DAEF37-D4B5-04D0-AA11-91E9B365242C}"/>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272A821E-600B-987C-E45B-D946D668E04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913B6C3D-868E-7B6C-C26A-FED37E6389D0}"/>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961C4E02-530A-287E-529C-1DF9714E0E00}"/>
              </a:ext>
            </a:extLst>
          </p:cNvPr>
          <p:cNvSpPr txBox="1"/>
          <p:nvPr/>
        </p:nvSpPr>
        <p:spPr>
          <a:xfrm>
            <a:off x="734291" y="2097605"/>
            <a:ext cx="10363200" cy="3970318"/>
          </a:xfrm>
          <a:prstGeom prst="rect">
            <a:avLst/>
          </a:prstGeom>
          <a:noFill/>
        </p:spPr>
        <p:txBody>
          <a:bodyPr wrap="square">
            <a:spAutoFit/>
          </a:bodyPr>
          <a:lstStyle/>
          <a:p>
            <a:pPr rtl="0">
              <a:buNone/>
            </a:pPr>
            <a:r>
              <a:rPr lang="en-CA" sz="3600" b="0" i="0" u="none" strike="noStrike" dirty="0">
                <a:solidFill>
                  <a:schemeClr val="tx1"/>
                </a:solidFill>
                <a:effectLst/>
                <a:latin typeface="Nunito" pitchFamily="2" charset="0"/>
              </a:rPr>
              <a:t>A single mother of three works two jobs and states, "I don't have 30 minutes a day to sit and read books."</a:t>
            </a:r>
            <a:endParaRPr lang="en-CA" sz="3600" b="0" dirty="0">
              <a:effectLst/>
              <a:latin typeface="Nunito" pitchFamily="2" charset="0"/>
            </a:endParaRPr>
          </a:p>
          <a:p>
            <a:pPr>
              <a:buNone/>
            </a:pPr>
            <a:br>
              <a:rPr lang="en-CA" sz="3600" b="0" dirty="0">
                <a:effectLst/>
                <a:latin typeface="Nunito" pitchFamily="2" charset="0"/>
              </a:rPr>
            </a:br>
            <a:endParaRPr lang="en-CA" sz="3600" b="0" dirty="0">
              <a:effectLst/>
              <a:latin typeface="Nunito" pitchFamily="2" charset="0"/>
            </a:endParaRPr>
          </a:p>
          <a:p>
            <a:pPr rtl="0">
              <a:buNone/>
            </a:pPr>
            <a:r>
              <a:rPr lang="en-CA" sz="3600" b="0" i="0" u="none" strike="noStrike" dirty="0">
                <a:solidFill>
                  <a:schemeClr val="tx1"/>
                </a:solidFill>
                <a:effectLst/>
                <a:latin typeface="Nunito" pitchFamily="2" charset="0"/>
              </a:rPr>
              <a:t>How do you respond?</a:t>
            </a:r>
            <a:endParaRPr lang="en-CA" sz="3600" b="0" dirty="0">
              <a:effectLst/>
              <a:latin typeface="Nunito" pitchFamily="2" charset="0"/>
            </a:endParaRPr>
          </a:p>
          <a:p>
            <a:pPr>
              <a:buNone/>
            </a:pPr>
            <a:br>
              <a:rPr lang="en-CA" dirty="0"/>
            </a:br>
            <a:endParaRPr lang="en-CA" dirty="0"/>
          </a:p>
        </p:txBody>
      </p:sp>
      <p:sp>
        <p:nvSpPr>
          <p:cNvPr id="5" name="TextBox 4">
            <a:extLst>
              <a:ext uri="{FF2B5EF4-FFF2-40B4-BE49-F238E27FC236}">
                <a16:creationId xmlns:a16="http://schemas.microsoft.com/office/drawing/2014/main" id="{CA764463-8A17-32A8-3E10-E7AE9F10CA83}"/>
              </a:ext>
            </a:extLst>
          </p:cNvPr>
          <p:cNvSpPr txBox="1"/>
          <p:nvPr/>
        </p:nvSpPr>
        <p:spPr>
          <a:xfrm>
            <a:off x="520287" y="609124"/>
            <a:ext cx="6101442" cy="584775"/>
          </a:xfrm>
          <a:prstGeom prst="rect">
            <a:avLst/>
          </a:prstGeom>
          <a:noFill/>
        </p:spPr>
        <p:txBody>
          <a:bodyPr wrap="square">
            <a:spAutoFit/>
          </a:bodyPr>
          <a:lstStyle/>
          <a:p>
            <a:r>
              <a:rPr lang="en-CA" sz="3200" b="1" i="0" u="none" strike="noStrike" dirty="0">
                <a:solidFill>
                  <a:srgbClr val="0057B8"/>
                </a:solidFill>
                <a:effectLst/>
                <a:latin typeface="Nunito Black" pitchFamily="2" charset="0"/>
              </a:rPr>
              <a:t>The Busy Parent</a:t>
            </a:r>
            <a:endParaRPr lang="en-CA" sz="3200" dirty="0">
              <a:solidFill>
                <a:srgbClr val="0057B8"/>
              </a:solidFill>
              <a:latin typeface="Nunito Black" pitchFamily="2" charset="0"/>
            </a:endParaRPr>
          </a:p>
        </p:txBody>
      </p:sp>
    </p:spTree>
    <p:extLst>
      <p:ext uri="{BB962C8B-B14F-4D97-AF65-F5344CB8AC3E}">
        <p14:creationId xmlns:p14="http://schemas.microsoft.com/office/powerpoint/2010/main" val="26379422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60A8F-A975-1079-5920-42EBD017B7EF}"/>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4C37C189-F8D0-90B6-630D-EC988ACB9BC3}"/>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9EF2A251-50E9-3D6C-E146-4524FF185700}"/>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1F3DDB60-DAAB-1D72-76DD-FFBC4D890F82}"/>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04AA5AD1-1E80-D927-CCB0-2928758D2513}"/>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9C4C4B67-02C6-BFF4-6B62-06EAC1E0D314}"/>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5D46CED0-AC74-7215-0B13-ED935A92ABE3}"/>
              </a:ext>
            </a:extLst>
          </p:cNvPr>
          <p:cNvSpPr txBox="1"/>
          <p:nvPr/>
        </p:nvSpPr>
        <p:spPr>
          <a:xfrm>
            <a:off x="386535" y="581891"/>
            <a:ext cx="6845538" cy="523220"/>
          </a:xfrm>
          <a:prstGeom prst="rect">
            <a:avLst/>
          </a:prstGeom>
          <a:noFill/>
        </p:spPr>
        <p:txBody>
          <a:bodyPr wrap="square">
            <a:spAutoFit/>
          </a:bodyPr>
          <a:lstStyle/>
          <a:p>
            <a:r>
              <a:rPr lang="en-CA" sz="2800" b="1" i="0" u="none" strike="noStrike" dirty="0">
                <a:solidFill>
                  <a:srgbClr val="0057B8"/>
                </a:solidFill>
                <a:effectLst/>
                <a:latin typeface="Nunito Black" pitchFamily="2" charset="0"/>
              </a:rPr>
              <a:t>Language Regression &amp; Device Swap</a:t>
            </a:r>
            <a:endParaRPr lang="en-CA" sz="2800" dirty="0">
              <a:solidFill>
                <a:srgbClr val="0057B8"/>
              </a:solidFill>
              <a:latin typeface="Nunito Black" pitchFamily="2" charset="0"/>
            </a:endParaRPr>
          </a:p>
        </p:txBody>
      </p:sp>
      <p:sp>
        <p:nvSpPr>
          <p:cNvPr id="5" name="TextBox 4">
            <a:extLst>
              <a:ext uri="{FF2B5EF4-FFF2-40B4-BE49-F238E27FC236}">
                <a16:creationId xmlns:a16="http://schemas.microsoft.com/office/drawing/2014/main" id="{D25E6E8C-8DC2-A535-CA9E-7BAB009351AD}"/>
              </a:ext>
            </a:extLst>
          </p:cNvPr>
          <p:cNvSpPr txBox="1"/>
          <p:nvPr/>
        </p:nvSpPr>
        <p:spPr>
          <a:xfrm>
            <a:off x="831272" y="1660681"/>
            <a:ext cx="10529455" cy="4185761"/>
          </a:xfrm>
          <a:prstGeom prst="rect">
            <a:avLst/>
          </a:prstGeom>
          <a:noFill/>
        </p:spPr>
        <p:txBody>
          <a:bodyPr wrap="square">
            <a:spAutoFit/>
          </a:bodyPr>
          <a:lstStyle/>
          <a:p>
            <a:pPr>
              <a:buNone/>
            </a:pPr>
            <a:br>
              <a:rPr lang="en-CA" b="0" dirty="0">
                <a:effectLst/>
              </a:rPr>
            </a:br>
            <a:endParaRPr lang="en-CA" sz="2000" b="0" dirty="0">
              <a:effectLst/>
            </a:endParaRPr>
          </a:p>
          <a:p>
            <a:pPr rtl="0">
              <a:buNone/>
            </a:pPr>
            <a:r>
              <a:rPr lang="en-CA" sz="2400" b="0" i="0" u="none" strike="noStrike" dirty="0">
                <a:solidFill>
                  <a:schemeClr val="tx1"/>
                </a:solidFill>
                <a:effectLst/>
                <a:latin typeface="Nunito" pitchFamily="2" charset="0"/>
              </a:rPr>
              <a:t>A 24-month-old girl presents for her well-child visit. At 18 months, she had a vocabulary of 20 words. Today, the mother reports she does not use verbal language frequently and exhibits behavioural dysregulation </a:t>
            </a:r>
            <a:r>
              <a:rPr lang="en-CA" sz="2400" dirty="0">
                <a:latin typeface="Nunito" pitchFamily="2" charset="0"/>
              </a:rPr>
              <a:t>often</a:t>
            </a:r>
            <a:r>
              <a:rPr lang="en-CA" sz="2400" b="0" i="0" u="none" strike="noStrike" dirty="0">
                <a:solidFill>
                  <a:schemeClr val="tx1"/>
                </a:solidFill>
                <a:effectLst/>
                <a:latin typeface="Nunito" pitchFamily="2" charset="0"/>
              </a:rPr>
              <a:t>, but is an "absolute genius" who can unlock an iPad and navigate video streaming apps independently.</a:t>
            </a:r>
            <a:endParaRPr lang="en-CA" sz="2400" b="0" dirty="0">
              <a:effectLst/>
              <a:latin typeface="Nunito" pitchFamily="2" charset="0"/>
            </a:endParaRPr>
          </a:p>
          <a:p>
            <a:pPr>
              <a:buNone/>
            </a:pPr>
            <a:br>
              <a:rPr lang="en-CA" sz="2400" b="0" dirty="0">
                <a:effectLst/>
                <a:latin typeface="Nunito" pitchFamily="2" charset="0"/>
              </a:rPr>
            </a:br>
            <a:endParaRPr lang="en-CA" sz="2400" b="0" dirty="0">
              <a:effectLst/>
              <a:latin typeface="Nunito" pitchFamily="2" charset="0"/>
            </a:endParaRPr>
          </a:p>
          <a:p>
            <a:pPr rtl="0">
              <a:buNone/>
            </a:pPr>
            <a:r>
              <a:rPr lang="en-CA" sz="2400" b="0" i="0" u="none" strike="noStrike" dirty="0">
                <a:solidFill>
                  <a:schemeClr val="tx1"/>
                </a:solidFill>
                <a:effectLst/>
                <a:latin typeface="Nunito" pitchFamily="2" charset="0"/>
              </a:rPr>
              <a:t>How do you counsel this parent? </a:t>
            </a:r>
            <a:endParaRPr lang="en-CA" sz="2400" b="0" dirty="0">
              <a:effectLst/>
              <a:latin typeface="Nunito" pitchFamily="2" charset="0"/>
            </a:endParaRPr>
          </a:p>
          <a:p>
            <a:pPr>
              <a:buNone/>
            </a:pPr>
            <a:br>
              <a:rPr lang="en-CA" dirty="0"/>
            </a:br>
            <a:endParaRPr lang="en-CA" dirty="0"/>
          </a:p>
        </p:txBody>
      </p:sp>
    </p:spTree>
    <p:extLst>
      <p:ext uri="{BB962C8B-B14F-4D97-AF65-F5344CB8AC3E}">
        <p14:creationId xmlns:p14="http://schemas.microsoft.com/office/powerpoint/2010/main" val="9661511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1F177-9784-4173-947B-F66B2BBF12FD}"/>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C3CC0A7B-0DDF-CAFC-1F61-317E0236234C}"/>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384E73A3-DE51-6186-8AC1-8A33D5207AEF}"/>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F0781CBB-36E4-669C-6E9B-9CA70DF8DD24}"/>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8F639585-FC59-229D-BBED-65B7CA13076E}"/>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D403ED97-CBB5-04D2-4C82-CAA085D4061A}"/>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8B050CB8-4E88-29AC-7DC6-63E544B4AB4F}"/>
              </a:ext>
            </a:extLst>
          </p:cNvPr>
          <p:cNvSpPr txBox="1"/>
          <p:nvPr/>
        </p:nvSpPr>
        <p:spPr>
          <a:xfrm>
            <a:off x="423306" y="677018"/>
            <a:ext cx="6101442" cy="523220"/>
          </a:xfrm>
          <a:prstGeom prst="rect">
            <a:avLst/>
          </a:prstGeom>
          <a:noFill/>
        </p:spPr>
        <p:txBody>
          <a:bodyPr wrap="square">
            <a:spAutoFit/>
          </a:bodyPr>
          <a:lstStyle/>
          <a:p>
            <a:r>
              <a:rPr lang="en-CA" sz="2800" b="1" i="0" u="none" strike="noStrike" dirty="0">
                <a:solidFill>
                  <a:srgbClr val="0057B8"/>
                </a:solidFill>
                <a:effectLst/>
                <a:latin typeface="Nunito Black" pitchFamily="2" charset="0"/>
              </a:rPr>
              <a:t>The Struggling Reader</a:t>
            </a:r>
            <a:endParaRPr lang="en-CA" sz="2800" dirty="0">
              <a:solidFill>
                <a:srgbClr val="0057B8"/>
              </a:solidFill>
              <a:latin typeface="Nunito Black" pitchFamily="2" charset="0"/>
            </a:endParaRPr>
          </a:p>
        </p:txBody>
      </p:sp>
      <p:sp>
        <p:nvSpPr>
          <p:cNvPr id="5" name="TextBox 4">
            <a:extLst>
              <a:ext uri="{FF2B5EF4-FFF2-40B4-BE49-F238E27FC236}">
                <a16:creationId xmlns:a16="http://schemas.microsoft.com/office/drawing/2014/main" id="{2CF8ECA2-2002-0A17-50A8-B667554EC43D}"/>
              </a:ext>
            </a:extLst>
          </p:cNvPr>
          <p:cNvSpPr txBox="1"/>
          <p:nvPr/>
        </p:nvSpPr>
        <p:spPr>
          <a:xfrm>
            <a:off x="707910" y="1865423"/>
            <a:ext cx="10751127" cy="3970318"/>
          </a:xfrm>
          <a:prstGeom prst="rect">
            <a:avLst/>
          </a:prstGeom>
          <a:noFill/>
        </p:spPr>
        <p:txBody>
          <a:bodyPr wrap="square">
            <a:spAutoFit/>
          </a:bodyPr>
          <a:lstStyle/>
          <a:p>
            <a:pPr rtl="0">
              <a:buNone/>
            </a:pPr>
            <a:r>
              <a:rPr lang="en-CA" sz="2400" b="0" i="0" u="none" strike="noStrike" dirty="0">
                <a:solidFill>
                  <a:schemeClr val="tx1"/>
                </a:solidFill>
                <a:effectLst/>
                <a:latin typeface="Nunito" pitchFamily="2" charset="0"/>
              </a:rPr>
              <a:t>A 7-year-old boy (Grade 2) presents with somatic abdominal pain every school morning. His history reveals he is highly verbal, creative, and excels in science discussions, but his teacher notes he is failing reading tests because he relies on looking at picture clues or guessing words based on the first letter.</a:t>
            </a:r>
            <a:endParaRPr lang="en-CA" sz="2400" b="0" dirty="0">
              <a:effectLst/>
              <a:latin typeface="Nunito" pitchFamily="2" charset="0"/>
            </a:endParaRPr>
          </a:p>
          <a:p>
            <a:pPr>
              <a:buNone/>
            </a:pPr>
            <a:br>
              <a:rPr lang="en-CA" sz="2400" b="0" dirty="0">
                <a:effectLst/>
                <a:latin typeface="Nunito" pitchFamily="2" charset="0"/>
              </a:rPr>
            </a:br>
            <a:endParaRPr lang="en-CA" sz="2400" b="0" dirty="0">
              <a:effectLst/>
              <a:latin typeface="Nunito" pitchFamily="2" charset="0"/>
            </a:endParaRPr>
          </a:p>
          <a:p>
            <a:pPr rtl="0">
              <a:buNone/>
            </a:pPr>
            <a:r>
              <a:rPr lang="en-CA" sz="2400" b="0" i="0" u="none" strike="noStrike" dirty="0">
                <a:solidFill>
                  <a:schemeClr val="tx1"/>
                </a:solidFill>
                <a:effectLst/>
                <a:latin typeface="Nunito" pitchFamily="2" charset="0"/>
              </a:rPr>
              <a:t>Applying the </a:t>
            </a:r>
            <a:r>
              <a:rPr lang="en-CA" sz="2400" b="0" i="1" u="none" strike="noStrike" dirty="0">
                <a:solidFill>
                  <a:schemeClr val="tx1"/>
                </a:solidFill>
                <a:effectLst/>
                <a:latin typeface="Nunito" pitchFamily="2" charset="0"/>
              </a:rPr>
              <a:t>Simple View of Reading</a:t>
            </a:r>
            <a:r>
              <a:rPr lang="en-CA" sz="2400" b="0" i="0" u="none" strike="noStrike" dirty="0">
                <a:solidFill>
                  <a:schemeClr val="tx1"/>
                </a:solidFill>
                <a:effectLst/>
                <a:latin typeface="Nunito" pitchFamily="2" charset="0"/>
              </a:rPr>
              <a:t>, what component of the equation is breaking down here?</a:t>
            </a:r>
            <a:endParaRPr lang="en-CA" sz="2400" b="0" dirty="0">
              <a:effectLst/>
              <a:latin typeface="Nunito" pitchFamily="2" charset="0"/>
            </a:endParaRPr>
          </a:p>
          <a:p>
            <a:pPr>
              <a:buNone/>
            </a:pPr>
            <a:br>
              <a:rPr lang="en-CA" dirty="0"/>
            </a:br>
            <a:endParaRPr lang="en-CA" dirty="0"/>
          </a:p>
        </p:txBody>
      </p:sp>
    </p:spTree>
    <p:extLst>
      <p:ext uri="{BB962C8B-B14F-4D97-AF65-F5344CB8AC3E}">
        <p14:creationId xmlns:p14="http://schemas.microsoft.com/office/powerpoint/2010/main" val="12496037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00F8A-C3C8-16B9-BD39-506DB2DD1566}"/>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2B4DB8CB-EAF0-3B27-F93D-AEE95C303F6A}"/>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41F6ECA7-D910-A399-AE7F-7D695BB483CF}"/>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9D16AB37-B8BA-0EC1-9F91-CD172492B9D8}"/>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0DFDCF08-78C3-18F5-CEBA-60E8779C15BC}"/>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94D856CE-B789-2823-7561-9CC34BBE96E0}"/>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02218B85-D231-0B67-4758-92FE2072AE50}"/>
              </a:ext>
            </a:extLst>
          </p:cNvPr>
          <p:cNvSpPr txBox="1"/>
          <p:nvPr/>
        </p:nvSpPr>
        <p:spPr>
          <a:xfrm>
            <a:off x="1717964" y="643862"/>
            <a:ext cx="9365672" cy="584775"/>
          </a:xfrm>
          <a:prstGeom prst="rect">
            <a:avLst/>
          </a:prstGeom>
          <a:noFill/>
        </p:spPr>
        <p:txBody>
          <a:bodyPr wrap="square">
            <a:spAutoFit/>
          </a:bodyPr>
          <a:lstStyle/>
          <a:p>
            <a:pPr rtl="0">
              <a:spcBef>
                <a:spcPts val="2400"/>
              </a:spcBef>
              <a:spcAft>
                <a:spcPts val="600"/>
              </a:spcAft>
              <a:buNone/>
            </a:pPr>
            <a:r>
              <a:rPr lang="en-CA" sz="3200" b="1" i="0" u="none" strike="noStrike" dirty="0">
                <a:solidFill>
                  <a:srgbClr val="DA291C"/>
                </a:solidFill>
                <a:effectLst/>
                <a:latin typeface="Nunito Black" pitchFamily="2" charset="0"/>
              </a:rPr>
              <a:t>Literacy Promotion in Clinical Interactions</a:t>
            </a:r>
            <a:endParaRPr lang="en-CA" sz="3200" b="1" dirty="0">
              <a:solidFill>
                <a:srgbClr val="DA291C"/>
              </a:solidFill>
              <a:effectLst/>
              <a:latin typeface="Nunito Black" pitchFamily="2" charset="0"/>
            </a:endParaRPr>
          </a:p>
        </p:txBody>
      </p:sp>
      <p:pic>
        <p:nvPicPr>
          <p:cNvPr id="5" name="Picture 4">
            <a:extLst>
              <a:ext uri="{FF2B5EF4-FFF2-40B4-BE49-F238E27FC236}">
                <a16:creationId xmlns:a16="http://schemas.microsoft.com/office/drawing/2014/main" id="{3DA93860-F46D-95F2-37CC-9D8CF8D54A98}"/>
              </a:ext>
            </a:extLst>
          </p:cNvPr>
          <p:cNvPicPr>
            <a:picLocks noChangeAspect="1"/>
          </p:cNvPicPr>
          <p:nvPr/>
        </p:nvPicPr>
        <p:blipFill>
          <a:blip r:embed="rId3"/>
          <a:stretch>
            <a:fillRect/>
          </a:stretch>
        </p:blipFill>
        <p:spPr>
          <a:xfrm>
            <a:off x="3244481" y="1458884"/>
            <a:ext cx="5373186" cy="5122025"/>
          </a:xfrm>
          <a:prstGeom prst="rect">
            <a:avLst/>
          </a:prstGeom>
        </p:spPr>
      </p:pic>
    </p:spTree>
    <p:extLst>
      <p:ext uri="{BB962C8B-B14F-4D97-AF65-F5344CB8AC3E}">
        <p14:creationId xmlns:p14="http://schemas.microsoft.com/office/powerpoint/2010/main" val="15986675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AB494-89A2-A8D5-7BEE-BA7AE8B53EEE}"/>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6C3982F7-3B62-DE5F-34EF-1B01B816D2E2}"/>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49889BAB-D823-4B97-FEAB-DAAA5F4AE932}"/>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8F0E2E1F-7D0B-CFE9-4E5F-240A05A15705}"/>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34140735-E038-B3A1-1A00-CC5E3B2389F2}"/>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70097656-2677-0609-1B99-EA8B1E996A9B}"/>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BA64166C-5CC4-D6D2-908F-4FCCB8479314}"/>
              </a:ext>
            </a:extLst>
          </p:cNvPr>
          <p:cNvSpPr txBox="1"/>
          <p:nvPr/>
        </p:nvSpPr>
        <p:spPr>
          <a:xfrm>
            <a:off x="720436" y="789710"/>
            <a:ext cx="10848109" cy="5170646"/>
          </a:xfrm>
          <a:prstGeom prst="rect">
            <a:avLst/>
          </a:prstGeom>
          <a:noFill/>
        </p:spPr>
        <p:txBody>
          <a:bodyPr wrap="square">
            <a:spAutoFit/>
          </a:bodyPr>
          <a:lstStyle/>
          <a:p>
            <a:pPr rtl="0">
              <a:spcBef>
                <a:spcPts val="1200"/>
              </a:spcBef>
              <a:spcAft>
                <a:spcPts val="1200"/>
              </a:spcAft>
              <a:buNone/>
            </a:pPr>
            <a:r>
              <a:rPr lang="en-CA" sz="2800" b="1" i="0" u="none" strike="noStrike" dirty="0">
                <a:solidFill>
                  <a:srgbClr val="DA291C"/>
                </a:solidFill>
                <a:effectLst/>
                <a:latin typeface="Nunito Black" pitchFamily="2" charset="0"/>
              </a:rPr>
              <a:t>Healthcare practitioners have a unique window</a:t>
            </a:r>
            <a:endParaRPr lang="en-CA" sz="2800" b="0" dirty="0">
              <a:solidFill>
                <a:srgbClr val="DA291C"/>
              </a:solidFill>
              <a:effectLst/>
              <a:latin typeface="Nunito Black" pitchFamily="2" charset="0"/>
            </a:endParaRPr>
          </a:p>
          <a:p>
            <a:pPr marL="342900" lvl="0" indent="-342900" rtl="0" fontAlgn="base">
              <a:lnSpc>
                <a:spcPct val="200000"/>
              </a:lnSpc>
              <a:spcBef>
                <a:spcPts val="1200"/>
              </a:spcBef>
              <a:buFont typeface="Arial" panose="020B0604020202020204" pitchFamily="34" charset="0"/>
              <a:buChar char="•"/>
            </a:pPr>
            <a:r>
              <a:rPr lang="en-CA" sz="2400" b="0" i="0" u="none" strike="noStrike" dirty="0">
                <a:solidFill>
                  <a:schemeClr val="tx1"/>
                </a:solidFill>
                <a:effectLst/>
                <a:latin typeface="Nunito" pitchFamily="2" charset="0"/>
              </a:rPr>
              <a:t>We see children before they enter school.</a:t>
            </a:r>
          </a:p>
          <a:p>
            <a:pPr marL="342900" lvl="0" indent="-342900" rtl="0" fontAlgn="base">
              <a:lnSpc>
                <a:spcPct val="200000"/>
              </a:lnSpc>
              <a:buFont typeface="Arial" panose="020B0604020202020204" pitchFamily="34" charset="0"/>
              <a:buChar char="•"/>
            </a:pPr>
            <a:r>
              <a:rPr lang="en-CA" sz="2400" b="0" i="0" u="none" strike="noStrike" dirty="0">
                <a:solidFill>
                  <a:schemeClr val="tx1"/>
                </a:solidFill>
                <a:effectLst/>
                <a:latin typeface="Nunito" pitchFamily="2" charset="0"/>
              </a:rPr>
              <a:t>Families expect developmental guidance from us.</a:t>
            </a:r>
          </a:p>
          <a:p>
            <a:pPr marL="342900" lvl="0" indent="-342900" rtl="0" fontAlgn="base">
              <a:lnSpc>
                <a:spcPct val="200000"/>
              </a:lnSpc>
              <a:buFont typeface="Arial" panose="020B0604020202020204" pitchFamily="34" charset="0"/>
              <a:buChar char="•"/>
            </a:pPr>
            <a:r>
              <a:rPr lang="en-CA" sz="2400" b="0" i="0" u="none" strike="noStrike" dirty="0">
                <a:solidFill>
                  <a:schemeClr val="tx1"/>
                </a:solidFill>
                <a:effectLst/>
                <a:latin typeface="Nunito" pitchFamily="2" charset="0"/>
              </a:rPr>
              <a:t>Well-child care creates repeated opportunities.</a:t>
            </a:r>
          </a:p>
          <a:p>
            <a:pPr marL="342900" lvl="0" indent="-342900" rtl="0" fontAlgn="base">
              <a:lnSpc>
                <a:spcPct val="200000"/>
              </a:lnSpc>
              <a:buFont typeface="Arial" panose="020B0604020202020204" pitchFamily="34" charset="0"/>
              <a:buChar char="•"/>
            </a:pPr>
            <a:r>
              <a:rPr lang="en-CA" sz="2400" b="0" i="0" u="none" strike="noStrike" dirty="0">
                <a:solidFill>
                  <a:schemeClr val="tx1"/>
                </a:solidFill>
                <a:effectLst/>
                <a:latin typeface="Nunito" pitchFamily="2" charset="0"/>
              </a:rPr>
              <a:t>Books and conversation reveal developmental skills.</a:t>
            </a:r>
          </a:p>
          <a:p>
            <a:pPr marL="342900" lvl="0" indent="-342900" rtl="0" fontAlgn="base">
              <a:lnSpc>
                <a:spcPct val="200000"/>
              </a:lnSpc>
              <a:buFont typeface="Arial" panose="020B0604020202020204" pitchFamily="34" charset="0"/>
              <a:buChar char="•"/>
            </a:pPr>
            <a:r>
              <a:rPr lang="en-CA" sz="2400" b="0" i="0" u="none" strike="noStrike" dirty="0">
                <a:solidFill>
                  <a:schemeClr val="tx1"/>
                </a:solidFill>
                <a:effectLst/>
                <a:latin typeface="Nunito" pitchFamily="2" charset="0"/>
              </a:rPr>
              <a:t>Clinical recommendations can normalize literacy as part of health.</a:t>
            </a:r>
          </a:p>
          <a:p>
            <a:pPr marL="342900" lvl="0" indent="-342900" rtl="0" fontAlgn="base">
              <a:lnSpc>
                <a:spcPct val="200000"/>
              </a:lnSpc>
              <a:spcAft>
                <a:spcPts val="1200"/>
              </a:spcAft>
              <a:buFont typeface="Arial" panose="020B0604020202020204" pitchFamily="34" charset="0"/>
              <a:buChar char="•"/>
            </a:pPr>
            <a:r>
              <a:rPr lang="en-CA" sz="2400" b="0" i="0" u="none" strike="noStrike" dirty="0">
                <a:solidFill>
                  <a:schemeClr val="tx1"/>
                </a:solidFill>
                <a:effectLst/>
                <a:latin typeface="Nunito" pitchFamily="2" charset="0"/>
              </a:rPr>
              <a:t>We can identify children and families who need additional support.</a:t>
            </a:r>
            <a:endParaRPr lang="en-CA" sz="1600" b="0" i="0" u="none" strike="noStrike" dirty="0">
              <a:solidFill>
                <a:srgbClr val="000000"/>
              </a:solidFill>
              <a:effectLst/>
              <a:latin typeface="Nunito" pitchFamily="2" charset="0"/>
            </a:endParaRPr>
          </a:p>
        </p:txBody>
      </p:sp>
    </p:spTree>
    <p:extLst>
      <p:ext uri="{BB962C8B-B14F-4D97-AF65-F5344CB8AC3E}">
        <p14:creationId xmlns:p14="http://schemas.microsoft.com/office/powerpoint/2010/main" val="26279200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89C52-6AEA-0967-9E0B-DA4F6AB6E3D2}"/>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60064F08-120F-B8E7-1F2F-B5AE2274A720}"/>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65597EDE-6BD7-03ED-2C04-E2C717B95BEE}"/>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EF369A27-50C4-8E54-0134-AB0116714D91}"/>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3D1451D1-7FE2-53C0-C3FA-E4466346DD68}"/>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5A95D6BC-E809-762D-84DB-1D36645CBA32}"/>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FBF89A70-6D21-D894-273F-B94FF517956C}"/>
              </a:ext>
            </a:extLst>
          </p:cNvPr>
          <p:cNvSpPr txBox="1"/>
          <p:nvPr/>
        </p:nvSpPr>
        <p:spPr>
          <a:xfrm>
            <a:off x="597074" y="975487"/>
            <a:ext cx="10972800" cy="2862322"/>
          </a:xfrm>
          <a:prstGeom prst="rect">
            <a:avLst/>
          </a:prstGeom>
          <a:noFill/>
        </p:spPr>
        <p:txBody>
          <a:bodyPr wrap="square">
            <a:spAutoFit/>
          </a:bodyPr>
          <a:lstStyle/>
          <a:p>
            <a:pPr rtl="0">
              <a:buNone/>
            </a:pPr>
            <a:r>
              <a:rPr lang="en-CA" sz="4400" b="0" i="0" u="none" strike="noStrike" dirty="0">
                <a:solidFill>
                  <a:srgbClr val="DA291C"/>
                </a:solidFill>
                <a:effectLst/>
                <a:latin typeface="Nunito Black" pitchFamily="2" charset="0"/>
              </a:rPr>
              <a:t>Fact or Myth?</a:t>
            </a:r>
            <a:endParaRPr lang="en-CA" sz="4400" b="0" dirty="0">
              <a:solidFill>
                <a:srgbClr val="DA291C"/>
              </a:solidFill>
              <a:effectLst/>
              <a:latin typeface="Nunito Black" pitchFamily="2" charset="0"/>
            </a:endParaRPr>
          </a:p>
          <a:p>
            <a:pPr>
              <a:buNone/>
            </a:pPr>
            <a:br>
              <a:rPr lang="en-CA" b="0" dirty="0">
                <a:effectLst/>
              </a:rPr>
            </a:br>
            <a:endParaRPr lang="en-CA" b="0" dirty="0">
              <a:effectLst/>
            </a:endParaRPr>
          </a:p>
          <a:p>
            <a:pPr rtl="0">
              <a:buNone/>
            </a:pPr>
            <a:r>
              <a:rPr lang="en-CA" sz="3200" b="0" i="0" u="none" strike="noStrike" dirty="0">
                <a:solidFill>
                  <a:schemeClr val="tx1"/>
                </a:solidFill>
                <a:effectLst/>
                <a:latin typeface="Nunito" pitchFamily="2" charset="0"/>
              </a:rPr>
              <a:t>Parents must read in English to prepare their children for English-speaking schools.</a:t>
            </a:r>
            <a:endParaRPr lang="en-CA" sz="3200" b="0" dirty="0">
              <a:effectLst/>
              <a:latin typeface="Nunito" pitchFamily="2" charset="0"/>
            </a:endParaRPr>
          </a:p>
          <a:p>
            <a:pPr>
              <a:buNone/>
            </a:pPr>
            <a:br>
              <a:rPr lang="en-CA" dirty="0"/>
            </a:br>
            <a:endParaRPr lang="en-CA" dirty="0"/>
          </a:p>
        </p:txBody>
      </p:sp>
      <p:pic>
        <p:nvPicPr>
          <p:cNvPr id="5" name="Picture 4" descr="A child sitting at a table with a book&#10;&#10;AI-generated content may be incorrect.">
            <a:extLst>
              <a:ext uri="{FF2B5EF4-FFF2-40B4-BE49-F238E27FC236}">
                <a16:creationId xmlns:a16="http://schemas.microsoft.com/office/drawing/2014/main" id="{7CCAF97D-B3A7-62E2-2CE2-88D4EE60698C}"/>
              </a:ext>
            </a:extLst>
          </p:cNvPr>
          <p:cNvPicPr>
            <a:picLocks noChangeAspect="1"/>
          </p:cNvPicPr>
          <p:nvPr/>
        </p:nvPicPr>
        <p:blipFill>
          <a:blip r:embed="rId3"/>
          <a:stretch>
            <a:fillRect/>
          </a:stretch>
        </p:blipFill>
        <p:spPr>
          <a:xfrm>
            <a:off x="6525491" y="2884143"/>
            <a:ext cx="4265794" cy="3585258"/>
          </a:xfrm>
          <a:prstGeom prst="rect">
            <a:avLst/>
          </a:prstGeom>
        </p:spPr>
      </p:pic>
    </p:spTree>
    <p:extLst>
      <p:ext uri="{BB962C8B-B14F-4D97-AF65-F5344CB8AC3E}">
        <p14:creationId xmlns:p14="http://schemas.microsoft.com/office/powerpoint/2010/main" val="7372418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F20F3-CEB5-94E1-1529-A19196C788A3}"/>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3019FBBD-ECDC-14C4-741F-62A5E1CA1632}"/>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FC852BF4-743B-E681-02D9-1546E1E2AA41}"/>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1B8D63F6-8EC0-DE9D-FC38-FC9D249F8396}"/>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76DAD5C2-0EE7-6F83-8113-E70A6A0515A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860649E0-8A8B-CA05-276B-988073137300}"/>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09011FB5-40AE-7E25-7F1A-0EC85ADEE34A}"/>
              </a:ext>
            </a:extLst>
          </p:cNvPr>
          <p:cNvSpPr txBox="1"/>
          <p:nvPr/>
        </p:nvSpPr>
        <p:spPr>
          <a:xfrm>
            <a:off x="541656" y="392271"/>
            <a:ext cx="11083636" cy="6073458"/>
          </a:xfrm>
          <a:prstGeom prst="rect">
            <a:avLst/>
          </a:prstGeom>
          <a:noFill/>
        </p:spPr>
        <p:txBody>
          <a:bodyPr wrap="square">
            <a:spAutoFit/>
          </a:bodyPr>
          <a:lstStyle/>
          <a:p>
            <a:pPr rtl="0">
              <a:spcBef>
                <a:spcPts val="2400"/>
              </a:spcBef>
              <a:spcAft>
                <a:spcPts val="600"/>
              </a:spcAft>
              <a:buNone/>
            </a:pPr>
            <a:r>
              <a:rPr lang="en-CA" sz="3200" b="1" i="0" u="none" strike="noStrike" dirty="0">
                <a:solidFill>
                  <a:srgbClr val="DA291C"/>
                </a:solidFill>
                <a:effectLst/>
                <a:latin typeface="Nunito Black" pitchFamily="2" charset="0"/>
              </a:rPr>
              <a:t>A simple literacy prescription</a:t>
            </a:r>
            <a:endParaRPr lang="en-CA" sz="3200" b="1" dirty="0">
              <a:solidFill>
                <a:srgbClr val="DA291C"/>
              </a:solidFill>
              <a:effectLst/>
              <a:latin typeface="Nunito Black" pitchFamily="2" charset="0"/>
            </a:endParaRPr>
          </a:p>
          <a:p>
            <a:pPr rtl="0">
              <a:spcBef>
                <a:spcPts val="1200"/>
              </a:spcBef>
              <a:spcAft>
                <a:spcPts val="1200"/>
              </a:spcAft>
              <a:buNone/>
            </a:pPr>
            <a:r>
              <a:rPr lang="en-CA" sz="2400" b="0" i="0" u="none" strike="noStrike" dirty="0">
                <a:solidFill>
                  <a:schemeClr val="tx1"/>
                </a:solidFill>
                <a:effectLst/>
                <a:latin typeface="Nunito" pitchFamily="2" charset="0"/>
              </a:rPr>
              <a:t>Every day:</a:t>
            </a:r>
            <a:endParaRPr lang="en-CA" sz="2400" b="0" dirty="0">
              <a:effectLst/>
              <a:latin typeface="Nunito" pitchFamily="2" charset="0"/>
            </a:endParaRPr>
          </a:p>
          <a:p>
            <a:pPr marL="342900" lvl="0" indent="-342900" rtl="0" fontAlgn="base">
              <a:lnSpc>
                <a:spcPct val="150000"/>
              </a:lnSpc>
              <a:spcBef>
                <a:spcPts val="1200"/>
              </a:spcBef>
              <a:buFont typeface="Arial" panose="020B0604020202020204" pitchFamily="34" charset="0"/>
              <a:buChar char="•"/>
            </a:pPr>
            <a:r>
              <a:rPr lang="en-CA" sz="2400" b="0" i="0" u="none" strike="noStrike" dirty="0">
                <a:solidFill>
                  <a:schemeClr val="tx1"/>
                </a:solidFill>
                <a:effectLst/>
                <a:latin typeface="Nunito" pitchFamily="2" charset="0"/>
              </a:rPr>
              <a:t>Talk together.</a:t>
            </a:r>
          </a:p>
          <a:p>
            <a:pPr marL="342900" lvl="0" indent="-342900" rtl="0" fontAlgn="base">
              <a:lnSpc>
                <a:spcPct val="150000"/>
              </a:lnSpc>
              <a:buFont typeface="Arial" panose="020B0604020202020204" pitchFamily="34" charset="0"/>
              <a:buChar char="•"/>
            </a:pPr>
            <a:r>
              <a:rPr lang="en-CA" sz="2400" b="0" i="0" u="none" strike="noStrike" dirty="0">
                <a:solidFill>
                  <a:schemeClr val="tx1"/>
                </a:solidFill>
                <a:effectLst/>
                <a:latin typeface="Nunito" pitchFamily="2" charset="0"/>
              </a:rPr>
              <a:t>Sing together.</a:t>
            </a:r>
          </a:p>
          <a:p>
            <a:pPr marL="342900" lvl="0" indent="-342900" rtl="0" fontAlgn="base">
              <a:lnSpc>
                <a:spcPct val="150000"/>
              </a:lnSpc>
              <a:buFont typeface="Arial" panose="020B0604020202020204" pitchFamily="34" charset="0"/>
              <a:buChar char="•"/>
            </a:pPr>
            <a:r>
              <a:rPr lang="en-CA" sz="2400" b="0" i="0" u="none" strike="noStrike" dirty="0">
                <a:solidFill>
                  <a:schemeClr val="tx1"/>
                </a:solidFill>
                <a:effectLst/>
                <a:latin typeface="Nunito" pitchFamily="2" charset="0"/>
              </a:rPr>
              <a:t>Share stories.</a:t>
            </a:r>
          </a:p>
          <a:p>
            <a:pPr marL="342900" lvl="0" indent="-342900" rtl="0" fontAlgn="base">
              <a:lnSpc>
                <a:spcPct val="150000"/>
              </a:lnSpc>
              <a:buFont typeface="Arial" panose="020B0604020202020204" pitchFamily="34" charset="0"/>
              <a:buChar char="•"/>
            </a:pPr>
            <a:r>
              <a:rPr lang="en-CA" sz="2400" b="0" i="0" u="none" strike="noStrike" dirty="0">
                <a:solidFill>
                  <a:schemeClr val="tx1"/>
                </a:solidFill>
                <a:effectLst/>
                <a:latin typeface="Nunito" pitchFamily="2" charset="0"/>
              </a:rPr>
              <a:t>Look at books or pictures.</a:t>
            </a:r>
          </a:p>
          <a:p>
            <a:pPr marL="342900" lvl="0" indent="-342900" rtl="0" fontAlgn="base">
              <a:lnSpc>
                <a:spcPct val="150000"/>
              </a:lnSpc>
              <a:buFont typeface="Arial" panose="020B0604020202020204" pitchFamily="34" charset="0"/>
              <a:buChar char="•"/>
            </a:pPr>
            <a:r>
              <a:rPr lang="en-CA" sz="2400" b="0" i="0" u="none" strike="noStrike" dirty="0">
                <a:solidFill>
                  <a:schemeClr val="tx1"/>
                </a:solidFill>
                <a:effectLst/>
                <a:latin typeface="Nunito" pitchFamily="2" charset="0"/>
              </a:rPr>
              <a:t>Follow your child’s interests.</a:t>
            </a:r>
          </a:p>
          <a:p>
            <a:pPr marL="342900" lvl="0" indent="-342900" rtl="0" fontAlgn="base">
              <a:lnSpc>
                <a:spcPct val="150000"/>
              </a:lnSpc>
              <a:buFont typeface="Arial" panose="020B0604020202020204" pitchFamily="34" charset="0"/>
              <a:buChar char="•"/>
            </a:pPr>
            <a:r>
              <a:rPr lang="en-CA" sz="2400" b="0" i="0" u="none" strike="noStrike" dirty="0">
                <a:solidFill>
                  <a:schemeClr val="tx1"/>
                </a:solidFill>
                <a:effectLst/>
                <a:latin typeface="Nunito" pitchFamily="2" charset="0"/>
              </a:rPr>
              <a:t>Use the language you know best.</a:t>
            </a:r>
          </a:p>
          <a:p>
            <a:pPr marL="342900" lvl="0" indent="-342900" rtl="0" fontAlgn="base">
              <a:lnSpc>
                <a:spcPct val="150000"/>
              </a:lnSpc>
              <a:spcAft>
                <a:spcPts val="1200"/>
              </a:spcAft>
              <a:buFont typeface="Arial" panose="020B0604020202020204" pitchFamily="34" charset="0"/>
              <a:buChar char="•"/>
            </a:pPr>
            <a:r>
              <a:rPr lang="en-CA" sz="2400" b="0" i="0" u="none" strike="noStrike" dirty="0">
                <a:solidFill>
                  <a:schemeClr val="tx1"/>
                </a:solidFill>
                <a:effectLst/>
                <a:latin typeface="Nunito" pitchFamily="2" charset="0"/>
              </a:rPr>
              <a:t>Keep it enjoyable.</a:t>
            </a:r>
          </a:p>
          <a:p>
            <a:pPr rtl="0">
              <a:spcBef>
                <a:spcPts val="1400"/>
              </a:spcBef>
              <a:spcAft>
                <a:spcPts val="400"/>
              </a:spcAft>
              <a:buNone/>
            </a:pPr>
            <a:r>
              <a:rPr lang="en-CA" sz="2400" b="1" i="0" u="none" strike="noStrike" dirty="0">
                <a:solidFill>
                  <a:srgbClr val="0057B8"/>
                </a:solidFill>
                <a:effectLst/>
                <a:latin typeface="Nunito Black" pitchFamily="2" charset="0"/>
              </a:rPr>
              <a:t>A few minutes and a few words at a time matter.</a:t>
            </a:r>
            <a:endParaRPr lang="en-CA" sz="2400" b="1" dirty="0">
              <a:solidFill>
                <a:srgbClr val="0057B8"/>
              </a:solidFill>
              <a:effectLst/>
              <a:latin typeface="Nunito Black" pitchFamily="2" charset="0"/>
            </a:endParaRPr>
          </a:p>
        </p:txBody>
      </p:sp>
      <p:pic>
        <p:nvPicPr>
          <p:cNvPr id="5" name="Picture 4">
            <a:extLst>
              <a:ext uri="{FF2B5EF4-FFF2-40B4-BE49-F238E27FC236}">
                <a16:creationId xmlns:a16="http://schemas.microsoft.com/office/drawing/2014/main" id="{87B75A6C-7863-0ED9-6837-6E4CB02C02F5}"/>
              </a:ext>
            </a:extLst>
          </p:cNvPr>
          <p:cNvPicPr>
            <a:picLocks noChangeAspect="1"/>
          </p:cNvPicPr>
          <p:nvPr/>
        </p:nvPicPr>
        <p:blipFill>
          <a:blip r:embed="rId3"/>
          <a:srcRect l="36616" t="53331" r="31463"/>
          <a:stretch>
            <a:fillRect/>
          </a:stretch>
        </p:blipFill>
        <p:spPr>
          <a:xfrm>
            <a:off x="6679901" y="1691679"/>
            <a:ext cx="3156825" cy="3090857"/>
          </a:xfrm>
          <a:prstGeom prst="rect">
            <a:avLst/>
          </a:prstGeom>
        </p:spPr>
      </p:pic>
    </p:spTree>
    <p:extLst>
      <p:ext uri="{BB962C8B-B14F-4D97-AF65-F5344CB8AC3E}">
        <p14:creationId xmlns:p14="http://schemas.microsoft.com/office/powerpoint/2010/main" val="27095107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E83D5-1AB1-33D2-AFB5-CD0FDC459EA6}"/>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01D2DA1F-F366-5642-8006-22BD47FBF9E6}"/>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512E3F00-FFAD-15AF-DCD6-11798AE0FA50}"/>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EEE82249-F259-181E-229D-656E96B3602D}"/>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8511F3BB-6224-0F77-783C-47B79A8C58EB}"/>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6931531A-8BF5-4DAF-5F2D-B0F34BF1EFA8}"/>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0FA7C54F-0E69-39F9-ABD3-6A1FE8929F10}"/>
              </a:ext>
            </a:extLst>
          </p:cNvPr>
          <p:cNvSpPr txBox="1"/>
          <p:nvPr/>
        </p:nvSpPr>
        <p:spPr>
          <a:xfrm>
            <a:off x="339436" y="599179"/>
            <a:ext cx="6102926" cy="584775"/>
          </a:xfrm>
          <a:prstGeom prst="rect">
            <a:avLst/>
          </a:prstGeom>
          <a:noFill/>
        </p:spPr>
        <p:txBody>
          <a:bodyPr wrap="square">
            <a:spAutoFit/>
          </a:bodyPr>
          <a:lstStyle/>
          <a:p>
            <a:pPr rtl="0">
              <a:spcBef>
                <a:spcPts val="2400"/>
              </a:spcBef>
              <a:spcAft>
                <a:spcPts val="600"/>
              </a:spcAft>
              <a:buNone/>
            </a:pPr>
            <a:r>
              <a:rPr lang="en-CA" sz="3200" b="1" i="0" u="none" strike="noStrike" dirty="0">
                <a:solidFill>
                  <a:srgbClr val="0057B8"/>
                </a:solidFill>
                <a:effectLst/>
                <a:latin typeface="Nunito Black" pitchFamily="2" charset="0"/>
              </a:rPr>
              <a:t>Practical Exam Room Scripts</a:t>
            </a:r>
            <a:endParaRPr lang="en-CA" sz="3200" b="1" dirty="0">
              <a:solidFill>
                <a:srgbClr val="0057B8"/>
              </a:solidFill>
              <a:effectLst/>
              <a:latin typeface="Nunito Black" pitchFamily="2" charset="0"/>
            </a:endParaRPr>
          </a:p>
        </p:txBody>
      </p:sp>
      <p:sp>
        <p:nvSpPr>
          <p:cNvPr id="5" name="TextBox 4">
            <a:extLst>
              <a:ext uri="{FF2B5EF4-FFF2-40B4-BE49-F238E27FC236}">
                <a16:creationId xmlns:a16="http://schemas.microsoft.com/office/drawing/2014/main" id="{B45EC881-503B-89AE-0AB4-8EC9FC4F60BF}"/>
              </a:ext>
            </a:extLst>
          </p:cNvPr>
          <p:cNvSpPr txBox="1"/>
          <p:nvPr/>
        </p:nvSpPr>
        <p:spPr>
          <a:xfrm>
            <a:off x="339436" y="1646609"/>
            <a:ext cx="11513127" cy="4837222"/>
          </a:xfrm>
          <a:prstGeom prst="rect">
            <a:avLst/>
          </a:prstGeom>
          <a:noFill/>
        </p:spPr>
        <p:txBody>
          <a:bodyPr wrap="square">
            <a:spAutoFit/>
          </a:bodyPr>
          <a:lstStyle/>
          <a:p>
            <a:pPr rtl="0">
              <a:spcBef>
                <a:spcPts val="1400"/>
              </a:spcBef>
              <a:spcAft>
                <a:spcPts val="400"/>
              </a:spcAft>
              <a:buNone/>
            </a:pPr>
            <a:r>
              <a:rPr lang="en-CA" sz="1800" b="1" i="0" u="none" strike="noStrike" dirty="0">
                <a:solidFill>
                  <a:schemeClr val="tx1"/>
                </a:solidFill>
                <a:effectLst/>
                <a:latin typeface="Nunito" pitchFamily="2" charset="0"/>
              </a:rPr>
              <a:t>“My child won’t sit still.”</a:t>
            </a:r>
            <a:endParaRPr lang="en-CA" b="1" dirty="0">
              <a:effectLst/>
              <a:latin typeface="Nunito" pitchFamily="2" charset="0"/>
            </a:endParaRPr>
          </a:p>
          <a:p>
            <a:pPr rtl="0">
              <a:spcBef>
                <a:spcPts val="1200"/>
              </a:spcBef>
              <a:spcAft>
                <a:spcPts val="1200"/>
              </a:spcAft>
              <a:buNone/>
            </a:pPr>
            <a:r>
              <a:rPr lang="en-CA" sz="1800" b="0" i="0" u="none" strike="noStrike" dirty="0">
                <a:solidFill>
                  <a:schemeClr val="tx1"/>
                </a:solidFill>
                <a:effectLst/>
                <a:latin typeface="Nunito" pitchFamily="2" charset="0"/>
              </a:rPr>
              <a:t>“That is normal for many young children. Let them move, choose a page, or look for just a few seconds.”</a:t>
            </a:r>
            <a:endParaRPr lang="en-CA" b="0" dirty="0">
              <a:effectLst/>
              <a:latin typeface="Nunito" pitchFamily="2" charset="0"/>
            </a:endParaRPr>
          </a:p>
          <a:p>
            <a:pPr rtl="0">
              <a:spcBef>
                <a:spcPts val="1400"/>
              </a:spcBef>
              <a:spcAft>
                <a:spcPts val="400"/>
              </a:spcAft>
              <a:buNone/>
            </a:pPr>
            <a:r>
              <a:rPr lang="en-CA" sz="1800" b="1" i="0" u="none" strike="noStrike" dirty="0">
                <a:solidFill>
                  <a:schemeClr val="tx1"/>
                </a:solidFill>
                <a:effectLst/>
                <a:latin typeface="Nunito" pitchFamily="2" charset="0"/>
              </a:rPr>
              <a:t>“We don’t have time.”</a:t>
            </a:r>
            <a:endParaRPr lang="en-CA" b="1" dirty="0">
              <a:effectLst/>
              <a:latin typeface="Nunito" pitchFamily="2" charset="0"/>
            </a:endParaRPr>
          </a:p>
          <a:p>
            <a:pPr rtl="0">
              <a:spcBef>
                <a:spcPts val="1200"/>
              </a:spcBef>
              <a:spcAft>
                <a:spcPts val="1200"/>
              </a:spcAft>
              <a:buNone/>
            </a:pPr>
            <a:r>
              <a:rPr lang="en-CA" sz="1800" b="0" i="0" u="none" strike="noStrike" dirty="0">
                <a:solidFill>
                  <a:schemeClr val="tx1"/>
                </a:solidFill>
                <a:effectLst/>
                <a:latin typeface="Nunito" pitchFamily="2" charset="0"/>
              </a:rPr>
              <a:t>“Use a routine you already have. Talk during meals, sing in the car, or tell a short story while getting dressed.”</a:t>
            </a:r>
            <a:endParaRPr lang="en-CA" b="0" dirty="0">
              <a:effectLst/>
              <a:latin typeface="Nunito" pitchFamily="2" charset="0"/>
            </a:endParaRPr>
          </a:p>
          <a:p>
            <a:pPr rtl="0">
              <a:spcBef>
                <a:spcPts val="1400"/>
              </a:spcBef>
              <a:spcAft>
                <a:spcPts val="400"/>
              </a:spcAft>
              <a:buNone/>
            </a:pPr>
            <a:r>
              <a:rPr lang="en-CA" sz="1800" b="1" i="0" u="none" strike="noStrike" dirty="0">
                <a:solidFill>
                  <a:schemeClr val="tx1"/>
                </a:solidFill>
                <a:effectLst/>
                <a:latin typeface="Nunito" pitchFamily="2" charset="0"/>
              </a:rPr>
              <a:t>“We don’t speak English at home.”</a:t>
            </a:r>
            <a:endParaRPr lang="en-CA" b="1" dirty="0">
              <a:effectLst/>
              <a:latin typeface="Nunito" pitchFamily="2" charset="0"/>
            </a:endParaRPr>
          </a:p>
          <a:p>
            <a:pPr rtl="0">
              <a:spcBef>
                <a:spcPts val="1200"/>
              </a:spcBef>
              <a:spcAft>
                <a:spcPts val="1200"/>
              </a:spcAft>
              <a:buNone/>
            </a:pPr>
            <a:r>
              <a:rPr lang="en-CA" sz="1800" b="0" i="0" u="none" strike="noStrike" dirty="0">
                <a:solidFill>
                  <a:schemeClr val="tx1"/>
                </a:solidFill>
                <a:effectLst/>
                <a:latin typeface="Nunito" pitchFamily="2" charset="0"/>
              </a:rPr>
              <a:t>“Use the language in which you can connect most naturally. Strong home-language skills are an asset.”</a:t>
            </a:r>
            <a:endParaRPr lang="en-CA" b="0" dirty="0">
              <a:effectLst/>
              <a:latin typeface="Nunito" pitchFamily="2" charset="0"/>
            </a:endParaRPr>
          </a:p>
          <a:p>
            <a:pPr rtl="0">
              <a:spcBef>
                <a:spcPts val="1400"/>
              </a:spcBef>
              <a:spcAft>
                <a:spcPts val="400"/>
              </a:spcAft>
              <a:buNone/>
            </a:pPr>
            <a:r>
              <a:rPr lang="en-CA" sz="1800" b="1" i="0" u="none" strike="noStrike" dirty="0">
                <a:solidFill>
                  <a:schemeClr val="tx1"/>
                </a:solidFill>
                <a:effectLst/>
                <a:latin typeface="Nunito" pitchFamily="2" charset="0"/>
              </a:rPr>
              <a:t>“My baby just chews the book.”</a:t>
            </a:r>
            <a:endParaRPr lang="en-CA" b="1" dirty="0">
              <a:effectLst/>
              <a:latin typeface="Nunito" pitchFamily="2" charset="0"/>
            </a:endParaRPr>
          </a:p>
          <a:p>
            <a:pPr rtl="0">
              <a:spcBef>
                <a:spcPts val="1200"/>
              </a:spcBef>
              <a:spcAft>
                <a:spcPts val="1200"/>
              </a:spcAft>
              <a:buNone/>
            </a:pPr>
            <a:r>
              <a:rPr lang="en-CA" sz="1800" b="0" i="0" u="none" strike="noStrike" dirty="0">
                <a:solidFill>
                  <a:schemeClr val="tx1"/>
                </a:solidFill>
                <a:effectLst/>
                <a:latin typeface="Nunito" pitchFamily="2" charset="0"/>
              </a:rPr>
              <a:t>“That is one way babies explore. A sturdy board or cloth book is perfect.”</a:t>
            </a:r>
            <a:endParaRPr lang="en-CA" b="0" dirty="0">
              <a:effectLst/>
              <a:latin typeface="Nunito" pitchFamily="2" charset="0"/>
            </a:endParaRPr>
          </a:p>
          <a:p>
            <a:pPr>
              <a:buNone/>
            </a:pPr>
            <a:br>
              <a:rPr lang="en-CA" dirty="0"/>
            </a:br>
            <a:endParaRPr lang="en-CA" dirty="0"/>
          </a:p>
        </p:txBody>
      </p:sp>
    </p:spTree>
    <p:extLst>
      <p:ext uri="{BB962C8B-B14F-4D97-AF65-F5344CB8AC3E}">
        <p14:creationId xmlns:p14="http://schemas.microsoft.com/office/powerpoint/2010/main" val="29954406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E5CCA-15A7-1ED5-12B5-D102A798F18C}"/>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196078EE-7060-6F3E-A2DF-83A47A72357A}"/>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DF4D7E0B-3393-747F-933F-22C8C8192AAD}"/>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9F686009-8092-DDED-228A-84EEA2992CEB}"/>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25886CC5-B880-8230-E894-7D12C2B17861}"/>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B90D9A06-5552-B823-C5FF-8BD73E43880E}"/>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8D919720-379E-49DE-3F93-DD6AE3FC75B4}"/>
              </a:ext>
            </a:extLst>
          </p:cNvPr>
          <p:cNvSpPr txBox="1"/>
          <p:nvPr/>
        </p:nvSpPr>
        <p:spPr>
          <a:xfrm>
            <a:off x="784112" y="642771"/>
            <a:ext cx="6102926" cy="584775"/>
          </a:xfrm>
          <a:prstGeom prst="rect">
            <a:avLst/>
          </a:prstGeom>
          <a:noFill/>
        </p:spPr>
        <p:txBody>
          <a:bodyPr wrap="square">
            <a:spAutoFit/>
          </a:bodyPr>
          <a:lstStyle/>
          <a:p>
            <a:r>
              <a:rPr lang="en-CA" sz="3200" b="1" i="0" u="none" strike="noStrike" dirty="0">
                <a:solidFill>
                  <a:srgbClr val="DA291C"/>
                </a:solidFill>
                <a:effectLst/>
                <a:latin typeface="Nunito Black" pitchFamily="2" charset="0"/>
              </a:rPr>
              <a:t>Navigating Digital Media</a:t>
            </a:r>
            <a:endParaRPr lang="en-CA" sz="3200" dirty="0">
              <a:solidFill>
                <a:srgbClr val="DA291C"/>
              </a:solidFill>
              <a:latin typeface="Nunito Black" pitchFamily="2" charset="0"/>
            </a:endParaRPr>
          </a:p>
        </p:txBody>
      </p:sp>
      <p:sp>
        <p:nvSpPr>
          <p:cNvPr id="5" name="TextBox 4">
            <a:extLst>
              <a:ext uri="{FF2B5EF4-FFF2-40B4-BE49-F238E27FC236}">
                <a16:creationId xmlns:a16="http://schemas.microsoft.com/office/drawing/2014/main" id="{888A813D-2F3D-C02A-A2DD-B338D1C6C99E}"/>
              </a:ext>
            </a:extLst>
          </p:cNvPr>
          <p:cNvSpPr txBox="1"/>
          <p:nvPr/>
        </p:nvSpPr>
        <p:spPr>
          <a:xfrm>
            <a:off x="784112" y="2216726"/>
            <a:ext cx="10632033" cy="2308324"/>
          </a:xfrm>
          <a:prstGeom prst="rect">
            <a:avLst/>
          </a:prstGeom>
          <a:noFill/>
        </p:spPr>
        <p:txBody>
          <a:bodyPr wrap="square">
            <a:spAutoFit/>
          </a:bodyPr>
          <a:lstStyle/>
          <a:p>
            <a:r>
              <a:rPr lang="en-CA" sz="3600" b="0" i="0" u="none" strike="noStrike" dirty="0">
                <a:solidFill>
                  <a:schemeClr val="tx1"/>
                </a:solidFill>
                <a:effectLst/>
                <a:latin typeface="Nunito" pitchFamily="2" charset="0"/>
              </a:rPr>
              <a:t>Canadian Paediatric Society guidelines recommend</a:t>
            </a:r>
            <a:r>
              <a:rPr lang="en-CA" sz="3600" b="1" i="0" u="none" strike="noStrike" dirty="0">
                <a:solidFill>
                  <a:schemeClr val="tx1"/>
                </a:solidFill>
                <a:effectLst/>
                <a:latin typeface="Nunito" pitchFamily="2" charset="0"/>
              </a:rPr>
              <a:t> </a:t>
            </a:r>
            <a:r>
              <a:rPr lang="en-CA" sz="3600" b="1" i="0" u="none" strike="noStrike" dirty="0">
                <a:solidFill>
                  <a:srgbClr val="DA291C"/>
                </a:solidFill>
                <a:effectLst/>
                <a:latin typeface="Nunito" pitchFamily="2" charset="0"/>
              </a:rPr>
              <a:t>zero</a:t>
            </a:r>
            <a:r>
              <a:rPr lang="en-CA" sz="3600" b="0" i="0" u="none" strike="noStrike" dirty="0">
                <a:solidFill>
                  <a:schemeClr val="tx1"/>
                </a:solidFill>
                <a:effectLst/>
                <a:latin typeface="Nunito" pitchFamily="2" charset="0"/>
              </a:rPr>
              <a:t> screen time for children under 2 years old, and</a:t>
            </a:r>
            <a:r>
              <a:rPr lang="en-CA" sz="3600" b="1" i="0" u="none" strike="noStrike" dirty="0">
                <a:solidFill>
                  <a:schemeClr val="tx1"/>
                </a:solidFill>
                <a:effectLst/>
                <a:latin typeface="Nunito" pitchFamily="2" charset="0"/>
              </a:rPr>
              <a:t> </a:t>
            </a:r>
            <a:r>
              <a:rPr lang="en-CA" sz="3600" b="1" i="0" u="none" strike="noStrike" dirty="0">
                <a:solidFill>
                  <a:srgbClr val="DA291C"/>
                </a:solidFill>
                <a:effectLst/>
                <a:latin typeface="Nunito" pitchFamily="2" charset="0"/>
              </a:rPr>
              <a:t>less than 1 hour per day</a:t>
            </a:r>
            <a:r>
              <a:rPr lang="en-CA" sz="3600" b="0" i="0" u="none" strike="noStrike" dirty="0">
                <a:solidFill>
                  <a:srgbClr val="DA291C"/>
                </a:solidFill>
                <a:effectLst/>
                <a:latin typeface="Nunito" pitchFamily="2" charset="0"/>
              </a:rPr>
              <a:t> </a:t>
            </a:r>
            <a:r>
              <a:rPr lang="en-CA" sz="3600" b="0" i="0" u="none" strike="noStrike" dirty="0">
                <a:solidFill>
                  <a:schemeClr val="tx1"/>
                </a:solidFill>
                <a:effectLst/>
                <a:latin typeface="Nunito" pitchFamily="2" charset="0"/>
              </a:rPr>
              <a:t>for children aged 2 to 5.</a:t>
            </a:r>
            <a:endParaRPr lang="en-CA" sz="3600" dirty="0">
              <a:latin typeface="Nunito" pitchFamily="2" charset="0"/>
            </a:endParaRPr>
          </a:p>
        </p:txBody>
      </p:sp>
    </p:spTree>
    <p:extLst>
      <p:ext uri="{BB962C8B-B14F-4D97-AF65-F5344CB8AC3E}">
        <p14:creationId xmlns:p14="http://schemas.microsoft.com/office/powerpoint/2010/main" val="24857730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9D69D-CAAF-AE0E-1972-F3D61718EF81}"/>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A963F2A7-E5F1-01E4-4DA5-0D484E6641FD}"/>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02E15BB4-2CA5-139F-325D-F735D8C2DED1}"/>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95FB89BE-16A2-58C4-9BFA-3431EA0B2FFF}"/>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083CF726-6645-CC3E-72B3-8F80353DDEC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0640E40E-583F-553A-35E5-0933B59F7988}"/>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93D19949-55A0-9504-F2D3-9DC2AF5034BD}"/>
              </a:ext>
            </a:extLst>
          </p:cNvPr>
          <p:cNvSpPr txBox="1"/>
          <p:nvPr/>
        </p:nvSpPr>
        <p:spPr>
          <a:xfrm>
            <a:off x="103245" y="528206"/>
            <a:ext cx="11985510" cy="6109365"/>
          </a:xfrm>
          <a:prstGeom prst="rect">
            <a:avLst/>
          </a:prstGeom>
          <a:noFill/>
        </p:spPr>
        <p:txBody>
          <a:bodyPr wrap="square">
            <a:spAutoFit/>
          </a:bodyPr>
          <a:lstStyle/>
          <a:p>
            <a:pPr rtl="0">
              <a:spcBef>
                <a:spcPts val="2400"/>
              </a:spcBef>
              <a:spcAft>
                <a:spcPts val="600"/>
              </a:spcAft>
              <a:buNone/>
            </a:pPr>
            <a:r>
              <a:rPr lang="en-CA" sz="2800" b="1" i="0" u="none" strike="noStrike" dirty="0">
                <a:solidFill>
                  <a:srgbClr val="DA291C"/>
                </a:solidFill>
                <a:effectLst/>
                <a:latin typeface="Nunito Black" pitchFamily="2" charset="0"/>
              </a:rPr>
              <a:t>The Literacy RX Cheat Sheet</a:t>
            </a:r>
            <a:br>
              <a:rPr lang="en-CA" sz="2000" b="0" dirty="0">
                <a:effectLst/>
              </a:rPr>
            </a:br>
            <a:endParaRPr lang="en-CA" sz="2000" b="0" dirty="0">
              <a:effectLst/>
              <a:latin typeface="Nunito" pitchFamily="2" charset="0"/>
            </a:endParaRPr>
          </a:p>
          <a:p>
            <a:pPr rtl="0">
              <a:buNone/>
            </a:pPr>
            <a:r>
              <a:rPr lang="en-CA" sz="2000" b="0" i="0" u="none" strike="noStrike" dirty="0">
                <a:solidFill>
                  <a:schemeClr val="tx1"/>
                </a:solidFill>
                <a:effectLst/>
                <a:latin typeface="Nunito" pitchFamily="2" charset="0"/>
              </a:rPr>
              <a:t>The most critical window for structural brain architecture occurs before age 5; if we wait until the child enters school to address literacy deficits, we have missed our prime clinical window.</a:t>
            </a:r>
            <a:br>
              <a:rPr lang="en-CA" sz="2000" b="0" dirty="0">
                <a:effectLst/>
                <a:latin typeface="Nunito" pitchFamily="2" charset="0"/>
              </a:rPr>
            </a:br>
            <a:endParaRPr lang="en-CA" sz="2000" b="0" dirty="0">
              <a:effectLst/>
              <a:latin typeface="Nunito" pitchFamily="2" charset="0"/>
            </a:endParaRPr>
          </a:p>
          <a:p>
            <a:pPr rtl="0">
              <a:buNone/>
            </a:pPr>
            <a:r>
              <a:rPr lang="en-CA" sz="2000" b="0" i="0" u="none" strike="noStrike" dirty="0">
                <a:solidFill>
                  <a:schemeClr val="tx1"/>
                </a:solidFill>
                <a:effectLst/>
                <a:latin typeface="Nunito" pitchFamily="2" charset="0"/>
              </a:rPr>
              <a:t>Reading is an evolutionary hack, not a hardwired instinct. The Left Visual Word Form Area (VWFA) must be systematically trained through explicit decoding and oral language exposure.</a:t>
            </a:r>
            <a:endParaRPr lang="en-CA" sz="2000" b="0" dirty="0">
              <a:effectLst/>
              <a:latin typeface="Nunito" pitchFamily="2" charset="0"/>
            </a:endParaRPr>
          </a:p>
          <a:p>
            <a:pPr>
              <a:buNone/>
            </a:pPr>
            <a:endParaRPr lang="en-CA" sz="2000" b="0" dirty="0">
              <a:effectLst/>
              <a:latin typeface="Nunito" pitchFamily="2" charset="0"/>
            </a:endParaRPr>
          </a:p>
          <a:p>
            <a:pPr rtl="0">
              <a:buNone/>
            </a:pPr>
            <a:r>
              <a:rPr lang="en-CA" sz="2000" b="0" i="0" u="none" strike="noStrike" dirty="0">
                <a:solidFill>
                  <a:schemeClr val="tx1"/>
                </a:solidFill>
                <a:effectLst/>
                <a:latin typeface="Nunito" pitchFamily="2" charset="0"/>
              </a:rPr>
              <a:t>A child's early literacy proficiency is a more accurate predictor of their lifelong metabolic, mental, and economic health status than future personal wealth or employment. </a:t>
            </a:r>
            <a:endParaRPr lang="en-CA" sz="2000" b="0" dirty="0">
              <a:effectLst/>
              <a:latin typeface="Nunito" pitchFamily="2" charset="0"/>
            </a:endParaRPr>
          </a:p>
          <a:p>
            <a:pPr>
              <a:buNone/>
            </a:pPr>
            <a:endParaRPr lang="en-CA" sz="2000" b="0" dirty="0">
              <a:effectLst/>
              <a:latin typeface="Nunito" pitchFamily="2" charset="0"/>
            </a:endParaRPr>
          </a:p>
          <a:p>
            <a:pPr rtl="0">
              <a:buNone/>
            </a:pPr>
            <a:r>
              <a:rPr lang="en-CA" sz="2000" b="0" i="0" u="none" strike="noStrike" dirty="0">
                <a:solidFill>
                  <a:schemeClr val="tx1"/>
                </a:solidFill>
                <a:effectLst/>
                <a:latin typeface="Nunito" pitchFamily="2" charset="0"/>
              </a:rPr>
              <a:t>Use books as a tool of assessment during clinical interactions.</a:t>
            </a:r>
            <a:endParaRPr lang="en-CA" sz="2000" b="0" dirty="0">
              <a:effectLst/>
              <a:latin typeface="Nunito" pitchFamily="2" charset="0"/>
            </a:endParaRPr>
          </a:p>
          <a:p>
            <a:pPr>
              <a:buNone/>
            </a:pPr>
            <a:endParaRPr lang="en-CA" sz="2000" b="0" dirty="0">
              <a:effectLst/>
              <a:latin typeface="Nunito" pitchFamily="2" charset="0"/>
            </a:endParaRPr>
          </a:p>
          <a:p>
            <a:pPr rtl="0">
              <a:buNone/>
            </a:pPr>
            <a:r>
              <a:rPr lang="en-CA" sz="2000" b="0" i="0" u="none" strike="noStrike" dirty="0">
                <a:solidFill>
                  <a:schemeClr val="tx1"/>
                </a:solidFill>
                <a:effectLst/>
                <a:latin typeface="Nunito" pitchFamily="2" charset="0"/>
              </a:rPr>
              <a:t>Physical board books are interventions that stimulate active parent-child "serve-and-return" dialogue. Digital media operates as passive sensory stimulation that can affect speech and language development. </a:t>
            </a:r>
            <a:br>
              <a:rPr lang="en-CA" sz="2000" b="0" dirty="0">
                <a:effectLst/>
                <a:latin typeface="Nunito" pitchFamily="2" charset="0"/>
              </a:rPr>
            </a:br>
            <a:endParaRPr lang="en-CA" sz="2000" b="0" dirty="0">
              <a:effectLst/>
              <a:latin typeface="Nunito" pitchFamily="2" charset="0"/>
            </a:endParaRPr>
          </a:p>
          <a:p>
            <a:pPr rtl="0">
              <a:buNone/>
            </a:pPr>
            <a:r>
              <a:rPr lang="en-CA" sz="2000" b="0" i="0" u="none" strike="noStrike" dirty="0">
                <a:solidFill>
                  <a:schemeClr val="tx1"/>
                </a:solidFill>
                <a:effectLst/>
                <a:latin typeface="Nunito" pitchFamily="2" charset="0"/>
              </a:rPr>
              <a:t>Your signature on a literacy prescription carries significant influence. </a:t>
            </a:r>
            <a:endParaRPr lang="en-CA" sz="2000" b="0" dirty="0">
              <a:effectLst/>
              <a:latin typeface="Nunito" pitchFamily="2" charset="0"/>
            </a:endParaRPr>
          </a:p>
          <a:p>
            <a:pPr>
              <a:buNone/>
            </a:pPr>
            <a:endParaRPr lang="en-CA" dirty="0"/>
          </a:p>
        </p:txBody>
      </p:sp>
    </p:spTree>
    <p:extLst>
      <p:ext uri="{BB962C8B-B14F-4D97-AF65-F5344CB8AC3E}">
        <p14:creationId xmlns:p14="http://schemas.microsoft.com/office/powerpoint/2010/main" val="25858000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3A192-F1ED-E0FF-00A2-2F835C15B21C}"/>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4AE57F54-433D-4BB0-6614-9DF12EEAD0EB}"/>
              </a:ext>
            </a:extLst>
          </p:cNvPr>
          <p:cNvPicPr>
            <a:picLocks noChangeAspect="1"/>
          </p:cNvPicPr>
          <p:nvPr/>
        </p:nvPicPr>
        <p:blipFill>
          <a:blip r:embed="rId3"/>
          <a:stretch>
            <a:fillRect/>
          </a:stretch>
        </p:blipFill>
        <p:spPr>
          <a:xfrm>
            <a:off x="9227234" y="3237553"/>
            <a:ext cx="2559304" cy="3296207"/>
          </a:xfrm>
          <a:prstGeom prst="rect">
            <a:avLst/>
          </a:prstGeom>
          <a:ln>
            <a:solidFill>
              <a:schemeClr val="tx1"/>
            </a:solidFill>
          </a:ln>
        </p:spPr>
      </p:pic>
      <p:pic>
        <p:nvPicPr>
          <p:cNvPr id="16" name="Picture 15">
            <a:extLst>
              <a:ext uri="{FF2B5EF4-FFF2-40B4-BE49-F238E27FC236}">
                <a16:creationId xmlns:a16="http://schemas.microsoft.com/office/drawing/2014/main" id="{44E0D814-313F-95DD-5CBF-88A421287984}"/>
              </a:ext>
            </a:extLst>
          </p:cNvPr>
          <p:cNvPicPr>
            <a:picLocks noChangeAspect="1"/>
          </p:cNvPicPr>
          <p:nvPr/>
        </p:nvPicPr>
        <p:blipFill>
          <a:blip r:embed="rId4"/>
          <a:stretch>
            <a:fillRect/>
          </a:stretch>
        </p:blipFill>
        <p:spPr>
          <a:xfrm>
            <a:off x="7381266" y="302833"/>
            <a:ext cx="4629297" cy="2788408"/>
          </a:xfrm>
          <a:prstGeom prst="rect">
            <a:avLst/>
          </a:prstGeom>
          <a:ln>
            <a:noFill/>
          </a:ln>
          <a:effectLst>
            <a:outerShdw blurRad="190500" algn="tl" rotWithShape="0">
              <a:srgbClr val="000000">
                <a:alpha val="70000"/>
              </a:srgbClr>
            </a:outerShdw>
          </a:effectLst>
        </p:spPr>
      </p:pic>
      <p:grpSp>
        <p:nvGrpSpPr>
          <p:cNvPr id="7" name="Group 6">
            <a:extLst>
              <a:ext uri="{FF2B5EF4-FFF2-40B4-BE49-F238E27FC236}">
                <a16:creationId xmlns:a16="http://schemas.microsoft.com/office/drawing/2014/main" id="{5EBC29D7-1067-7C56-95E3-70CFAAC9E517}"/>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65C0C370-54EC-3B22-26C2-BBB0ED7D51B1}"/>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D37FD078-D9A4-8E25-01E9-3B6A685839A4}"/>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0FA48086-66C0-1FD7-3829-072E609C3525}"/>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561B3105-B7BD-2CF9-475F-1646366B1765}"/>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789A6D1C-4FC0-1C28-1C04-FDC384723FAD}"/>
              </a:ext>
            </a:extLst>
          </p:cNvPr>
          <p:cNvSpPr txBox="1"/>
          <p:nvPr/>
        </p:nvSpPr>
        <p:spPr>
          <a:xfrm>
            <a:off x="520875" y="1342118"/>
            <a:ext cx="11061525" cy="4708981"/>
          </a:xfrm>
          <a:prstGeom prst="rect">
            <a:avLst/>
          </a:prstGeom>
          <a:noFill/>
        </p:spPr>
        <p:txBody>
          <a:bodyPr wrap="square">
            <a:spAutoFit/>
          </a:bodyPr>
          <a:lstStyle/>
          <a:p>
            <a:pPr rtl="0">
              <a:spcBef>
                <a:spcPts val="1200"/>
              </a:spcBef>
              <a:spcAft>
                <a:spcPts val="1200"/>
              </a:spcAft>
              <a:buNone/>
            </a:pPr>
            <a:r>
              <a:rPr lang="en-CA" sz="2000" b="1" i="0" u="none" strike="noStrike" dirty="0">
                <a:solidFill>
                  <a:schemeClr val="tx1"/>
                </a:solidFill>
                <a:effectLst/>
                <a:latin typeface="Nunito" pitchFamily="2" charset="0"/>
              </a:rPr>
              <a:t>Canadian Children’s Literacy Foundation</a:t>
            </a:r>
            <a:endParaRPr lang="en-CA" sz="2000" b="0" dirty="0">
              <a:effectLst/>
              <a:latin typeface="Nunito" pitchFamily="2" charset="0"/>
            </a:endParaRPr>
          </a:p>
          <a:p>
            <a:pPr marL="342900" lvl="0" indent="-342900" rtl="0" fontAlgn="base">
              <a:spcBef>
                <a:spcPts val="1200"/>
              </a:spcBef>
              <a:buFont typeface="Arial" panose="020B0604020202020204" pitchFamily="34" charset="0"/>
              <a:buChar char="•"/>
            </a:pPr>
            <a:r>
              <a:rPr lang="en-CA" sz="2000" b="0" i="0" u="none" strike="noStrike" dirty="0">
                <a:solidFill>
                  <a:schemeClr val="tx1"/>
                </a:solidFill>
                <a:effectLst/>
                <a:latin typeface="Nunito" pitchFamily="2" charset="0"/>
              </a:rPr>
              <a:t>Early Words / Premiers mots</a:t>
            </a:r>
          </a:p>
          <a:p>
            <a:pPr marL="342900" lvl="0" indent="-342900" rtl="0" fontAlgn="base">
              <a:buFont typeface="Arial" panose="020B0604020202020204" pitchFamily="34" charset="0"/>
              <a:buChar char="•"/>
            </a:pPr>
            <a:r>
              <a:rPr lang="en-CA" sz="2000" b="0" i="0" u="none" strike="noStrike" dirty="0">
                <a:solidFill>
                  <a:schemeClr val="tx1"/>
                </a:solidFill>
                <a:effectLst/>
                <a:latin typeface="Nunito" pitchFamily="2" charset="0"/>
              </a:rPr>
              <a:t>Early Literacy Conversation Guide</a:t>
            </a:r>
          </a:p>
          <a:p>
            <a:pPr marL="342900" lvl="0" indent="-342900" rtl="0" fontAlgn="base">
              <a:buFont typeface="Arial" panose="020B0604020202020204" pitchFamily="34" charset="0"/>
              <a:buChar char="•"/>
            </a:pPr>
            <a:r>
              <a:rPr lang="en-CA" sz="2000" b="0" i="0" u="none" strike="noStrike" dirty="0">
                <a:solidFill>
                  <a:schemeClr val="tx1"/>
                </a:solidFill>
                <a:effectLst/>
                <a:latin typeface="Nunito" pitchFamily="2" charset="0"/>
              </a:rPr>
              <a:t>Resources for healthcare professionals</a:t>
            </a:r>
          </a:p>
          <a:p>
            <a:pPr marL="342900" lvl="0" indent="-342900" rtl="0" fontAlgn="base">
              <a:buFont typeface="Arial" panose="020B0604020202020204" pitchFamily="34" charset="0"/>
              <a:buChar char="•"/>
            </a:pPr>
            <a:r>
              <a:rPr lang="en-CA" sz="2000" b="0" i="0" u="none" strike="noStrike" dirty="0">
                <a:solidFill>
                  <a:schemeClr val="tx1"/>
                </a:solidFill>
                <a:effectLst/>
                <a:latin typeface="Nunito" pitchFamily="2" charset="0"/>
              </a:rPr>
              <a:t>Resources for families and caregivers</a:t>
            </a:r>
          </a:p>
          <a:p>
            <a:pPr marL="342900" lvl="0" indent="-342900" rtl="0" fontAlgn="base">
              <a:spcAft>
                <a:spcPts val="1200"/>
              </a:spcAft>
              <a:buFont typeface="Arial" panose="020B0604020202020204" pitchFamily="34" charset="0"/>
              <a:buChar char="•"/>
            </a:pPr>
            <a:r>
              <a:rPr lang="en-CA" sz="2000" b="0" i="0" u="none" strike="noStrike" dirty="0">
                <a:solidFill>
                  <a:schemeClr val="tx1"/>
                </a:solidFill>
                <a:effectLst/>
                <a:latin typeface="Nunito" pitchFamily="2" charset="0"/>
              </a:rPr>
              <a:t>Books for clinical programs</a:t>
            </a:r>
          </a:p>
          <a:p>
            <a:pPr rtl="0">
              <a:spcBef>
                <a:spcPts val="1200"/>
              </a:spcBef>
              <a:spcAft>
                <a:spcPts val="1200"/>
              </a:spcAft>
              <a:buNone/>
            </a:pPr>
            <a:r>
              <a:rPr lang="en-CA" sz="2000" b="1" i="0" u="none" strike="noStrike" dirty="0">
                <a:solidFill>
                  <a:schemeClr val="tx1"/>
                </a:solidFill>
                <a:effectLst/>
                <a:latin typeface="Nunito" pitchFamily="2" charset="0"/>
              </a:rPr>
              <a:t>Canadian Paediatric Society</a:t>
            </a:r>
            <a:endParaRPr lang="en-CA" sz="2000" b="0" dirty="0">
              <a:effectLst/>
              <a:latin typeface="Nunito" pitchFamily="2" charset="0"/>
            </a:endParaRPr>
          </a:p>
          <a:p>
            <a:pPr marL="342900" lvl="0" indent="-342900" rtl="0" fontAlgn="base">
              <a:spcBef>
                <a:spcPts val="1200"/>
              </a:spcBef>
              <a:buFont typeface="Arial" panose="020B0604020202020204" pitchFamily="34" charset="0"/>
              <a:buChar char="•"/>
            </a:pPr>
            <a:r>
              <a:rPr lang="en-CA" sz="2000" b="0" i="0" u="none" strike="noStrike" dirty="0">
                <a:solidFill>
                  <a:schemeClr val="tx1"/>
                </a:solidFill>
                <a:effectLst/>
                <a:latin typeface="Nunito" pitchFamily="2" charset="0"/>
              </a:rPr>
              <a:t>Read, Speak, Sing</a:t>
            </a:r>
          </a:p>
          <a:p>
            <a:pPr marL="342900" lvl="0" indent="-342900" rtl="0" fontAlgn="base">
              <a:buFont typeface="Arial" panose="020B0604020202020204" pitchFamily="34" charset="0"/>
              <a:buChar char="•"/>
            </a:pPr>
            <a:r>
              <a:rPr lang="en-CA" sz="2000" b="0" i="0" u="none" strike="noStrike" dirty="0">
                <a:solidFill>
                  <a:schemeClr val="tx1"/>
                </a:solidFill>
                <a:effectLst/>
                <a:latin typeface="Nunito" pitchFamily="2" charset="0"/>
              </a:rPr>
              <a:t>Promoting Early Literacy: A Guide for Clinicians</a:t>
            </a:r>
          </a:p>
          <a:p>
            <a:pPr marL="342900" lvl="0" indent="-342900" rtl="0" fontAlgn="base">
              <a:buFont typeface="Arial" panose="020B0604020202020204" pitchFamily="34" charset="0"/>
              <a:buChar char="•"/>
            </a:pPr>
            <a:r>
              <a:rPr lang="en-CA" sz="2000" b="0" i="0" u="none" strike="noStrike" dirty="0">
                <a:solidFill>
                  <a:schemeClr val="tx1"/>
                </a:solidFill>
                <a:effectLst/>
                <a:latin typeface="Nunito" pitchFamily="2" charset="0"/>
              </a:rPr>
              <a:t>Early literacy clinic poster</a:t>
            </a:r>
          </a:p>
          <a:p>
            <a:pPr marL="342900" lvl="0" indent="-342900" rtl="0" fontAlgn="base">
              <a:buFont typeface="Arial" panose="020B0604020202020204" pitchFamily="34" charset="0"/>
              <a:buChar char="•"/>
            </a:pPr>
            <a:r>
              <a:rPr lang="en-CA" sz="2000" b="0" i="0" u="none" strike="noStrike" dirty="0">
                <a:solidFill>
                  <a:schemeClr val="tx1"/>
                </a:solidFill>
                <a:effectLst/>
                <a:latin typeface="Nunito" pitchFamily="2" charset="0"/>
              </a:rPr>
              <a:t>Resources on bilingualism and first-language development</a:t>
            </a:r>
          </a:p>
          <a:p>
            <a:pPr marL="342900" lvl="0" indent="-342900" rtl="0" fontAlgn="base">
              <a:spcAft>
                <a:spcPts val="1200"/>
              </a:spcAft>
              <a:buFont typeface="Arial" panose="020B0604020202020204" pitchFamily="34" charset="0"/>
              <a:buChar char="•"/>
            </a:pPr>
            <a:r>
              <a:rPr lang="en-CA" sz="2000" b="0" i="0" u="none" strike="noStrike" dirty="0">
                <a:solidFill>
                  <a:schemeClr val="tx1"/>
                </a:solidFill>
                <a:effectLst/>
                <a:latin typeface="Nunito" pitchFamily="2" charset="0"/>
              </a:rPr>
              <a:t>Early Literacy Promotion CME</a:t>
            </a:r>
            <a:endParaRPr lang="en-CA" sz="1400" b="0" i="0" u="none" strike="noStrike" dirty="0">
              <a:solidFill>
                <a:srgbClr val="000000"/>
              </a:solidFill>
              <a:effectLst/>
              <a:latin typeface="Nunito" pitchFamily="2" charset="0"/>
            </a:endParaRPr>
          </a:p>
        </p:txBody>
      </p:sp>
      <p:sp>
        <p:nvSpPr>
          <p:cNvPr id="5" name="TextBox 4">
            <a:extLst>
              <a:ext uri="{FF2B5EF4-FFF2-40B4-BE49-F238E27FC236}">
                <a16:creationId xmlns:a16="http://schemas.microsoft.com/office/drawing/2014/main" id="{EC2804D8-5FE6-DED9-2AF0-576AD7BAC058}"/>
              </a:ext>
            </a:extLst>
          </p:cNvPr>
          <p:cNvSpPr txBox="1"/>
          <p:nvPr/>
        </p:nvSpPr>
        <p:spPr>
          <a:xfrm>
            <a:off x="520875" y="531934"/>
            <a:ext cx="6102926" cy="584775"/>
          </a:xfrm>
          <a:prstGeom prst="rect">
            <a:avLst/>
          </a:prstGeom>
          <a:noFill/>
        </p:spPr>
        <p:txBody>
          <a:bodyPr wrap="square">
            <a:spAutoFit/>
          </a:bodyPr>
          <a:lstStyle/>
          <a:p>
            <a:r>
              <a:rPr lang="en-CA" sz="3200" b="1" i="0" u="none" strike="noStrike" dirty="0">
                <a:solidFill>
                  <a:srgbClr val="0057B8"/>
                </a:solidFill>
                <a:effectLst/>
                <a:latin typeface="Nunito Black" pitchFamily="2" charset="0"/>
              </a:rPr>
              <a:t>Resources</a:t>
            </a:r>
            <a:endParaRPr lang="en-CA" sz="3200" dirty="0">
              <a:solidFill>
                <a:srgbClr val="0057B8"/>
              </a:solidFill>
              <a:latin typeface="Nunito Black" pitchFamily="2" charset="0"/>
            </a:endParaRPr>
          </a:p>
        </p:txBody>
      </p:sp>
      <p:pic>
        <p:nvPicPr>
          <p:cNvPr id="12" name="Picture 11">
            <a:extLst>
              <a:ext uri="{FF2B5EF4-FFF2-40B4-BE49-F238E27FC236}">
                <a16:creationId xmlns:a16="http://schemas.microsoft.com/office/drawing/2014/main" id="{C7FA6F5E-AEC0-818C-F85E-0A5961EF0815}"/>
              </a:ext>
            </a:extLst>
          </p:cNvPr>
          <p:cNvPicPr>
            <a:picLocks noChangeAspect="1"/>
          </p:cNvPicPr>
          <p:nvPr/>
        </p:nvPicPr>
        <p:blipFill>
          <a:blip r:embed="rId5"/>
          <a:stretch>
            <a:fillRect/>
          </a:stretch>
        </p:blipFill>
        <p:spPr>
          <a:xfrm>
            <a:off x="6354133" y="1746222"/>
            <a:ext cx="3119049" cy="3296207"/>
          </a:xfrm>
          <a:prstGeom prst="rect">
            <a:avLst/>
          </a:prstGeom>
        </p:spPr>
      </p:pic>
    </p:spTree>
    <p:extLst>
      <p:ext uri="{BB962C8B-B14F-4D97-AF65-F5344CB8AC3E}">
        <p14:creationId xmlns:p14="http://schemas.microsoft.com/office/powerpoint/2010/main" val="17615383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74C86-117D-C960-E8CE-0066CBD752E6}"/>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96AD0250-B427-9567-C4C0-F2117649685A}"/>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6196F1B3-B81D-B8C8-F619-0796DC40CA3A}"/>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29BC6C38-3320-B70A-CF6A-7DBC962FFA52}"/>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6CBB5A5F-2164-CA57-4985-47313F7093DC}"/>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159240D8-D284-D343-2829-01745CBB627E}"/>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2EC20C86-3227-597D-A9D6-68D60B79175C}"/>
              </a:ext>
            </a:extLst>
          </p:cNvPr>
          <p:cNvSpPr txBox="1"/>
          <p:nvPr/>
        </p:nvSpPr>
        <p:spPr>
          <a:xfrm>
            <a:off x="207818" y="428178"/>
            <a:ext cx="11346872" cy="6001643"/>
          </a:xfrm>
          <a:prstGeom prst="rect">
            <a:avLst/>
          </a:prstGeom>
          <a:noFill/>
        </p:spPr>
        <p:txBody>
          <a:bodyPr wrap="square">
            <a:spAutoFit/>
          </a:bodyPr>
          <a:lstStyle/>
          <a:p>
            <a:pPr rtl="0">
              <a:spcBef>
                <a:spcPts val="1200"/>
              </a:spcBef>
              <a:spcAft>
                <a:spcPts val="1200"/>
              </a:spcAft>
              <a:buNone/>
            </a:pPr>
            <a:r>
              <a:rPr lang="en-CA" sz="2800" b="1" i="0" u="none" strike="noStrike" dirty="0">
                <a:solidFill>
                  <a:srgbClr val="0057B8"/>
                </a:solidFill>
                <a:effectLst/>
                <a:latin typeface="Nunito Black" pitchFamily="2" charset="0"/>
              </a:rPr>
              <a:t>Selected foundational and clinical resources</a:t>
            </a:r>
            <a:endParaRPr lang="en-CA" sz="2800" b="0" dirty="0">
              <a:solidFill>
                <a:srgbClr val="0057B8"/>
              </a:solidFill>
              <a:effectLst/>
              <a:latin typeface="Nunito Black" pitchFamily="2" charset="0"/>
            </a:endParaRPr>
          </a:p>
          <a:p>
            <a:pPr marL="342900" lvl="0" indent="-342900" rtl="0" fontAlgn="base">
              <a:spcBef>
                <a:spcPts val="1200"/>
              </a:spcBef>
              <a:buFont typeface="Arial" panose="020B0604020202020204" pitchFamily="34" charset="0"/>
              <a:buChar char="•"/>
            </a:pPr>
            <a:r>
              <a:rPr lang="en-CA" sz="2400" b="0" i="0" u="none" strike="noStrike" dirty="0">
                <a:solidFill>
                  <a:schemeClr val="tx1"/>
                </a:solidFill>
                <a:effectLst/>
                <a:latin typeface="Nunito" pitchFamily="2" charset="0"/>
              </a:rPr>
              <a:t>Canadian Paediatric Society. Read, Speak, Sing: Promoting early literacy in the health care setting.</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Canadian Paediatric Society. Promoting Early Literacy: A Guide for Clinicians.</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Canadian Children’s Literacy Foundation. Early Words/Premiers mots Early Literacy Conversation Guide.</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Castles A, </a:t>
            </a:r>
            <a:r>
              <a:rPr lang="en-CA" sz="2400" b="0" i="0" u="none" strike="noStrike" dirty="0" err="1">
                <a:solidFill>
                  <a:schemeClr val="tx1"/>
                </a:solidFill>
                <a:effectLst/>
                <a:latin typeface="Nunito" pitchFamily="2" charset="0"/>
              </a:rPr>
              <a:t>Rastle</a:t>
            </a:r>
            <a:r>
              <a:rPr lang="en-CA" sz="2400" b="0" i="0" u="none" strike="noStrike" dirty="0">
                <a:solidFill>
                  <a:schemeClr val="tx1"/>
                </a:solidFill>
                <a:effectLst/>
                <a:latin typeface="Nunito" pitchFamily="2" charset="0"/>
              </a:rPr>
              <a:t> K, Nation K. Ending the Reading Wars: Reading Acquisition from Novice to Expert. </a:t>
            </a:r>
            <a:r>
              <a:rPr lang="en-CA" sz="2400" b="0" i="1" u="none" strike="noStrike" dirty="0">
                <a:solidFill>
                  <a:schemeClr val="tx1"/>
                </a:solidFill>
                <a:effectLst/>
                <a:latin typeface="Nunito" pitchFamily="2" charset="0"/>
              </a:rPr>
              <a:t>Psychological Science in the Public Interest</a:t>
            </a:r>
            <a:r>
              <a:rPr lang="en-CA" sz="2400" b="0" i="0" u="none" strike="noStrike" dirty="0">
                <a:solidFill>
                  <a:schemeClr val="tx1"/>
                </a:solidFill>
                <a:effectLst/>
                <a:latin typeface="Nunito" pitchFamily="2" charset="0"/>
              </a:rPr>
              <a:t>. 2018.</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Gough PB, </a:t>
            </a:r>
            <a:r>
              <a:rPr lang="en-CA" sz="2400" b="0" i="0" u="none" strike="noStrike" dirty="0" err="1">
                <a:solidFill>
                  <a:schemeClr val="tx1"/>
                </a:solidFill>
                <a:effectLst/>
                <a:latin typeface="Nunito" pitchFamily="2" charset="0"/>
              </a:rPr>
              <a:t>Tunmer</a:t>
            </a:r>
            <a:r>
              <a:rPr lang="en-CA" sz="2400" b="0" i="0" u="none" strike="noStrike" dirty="0">
                <a:solidFill>
                  <a:schemeClr val="tx1"/>
                </a:solidFill>
                <a:effectLst/>
                <a:latin typeface="Nunito" pitchFamily="2" charset="0"/>
              </a:rPr>
              <a:t> WE. Decoding, reading, and reading disability. </a:t>
            </a:r>
            <a:r>
              <a:rPr lang="en-CA" sz="2400" b="0" i="1" u="none" strike="noStrike" dirty="0">
                <a:solidFill>
                  <a:schemeClr val="tx1"/>
                </a:solidFill>
                <a:effectLst/>
                <a:latin typeface="Nunito" pitchFamily="2" charset="0"/>
              </a:rPr>
              <a:t>Remedial and Special Education</a:t>
            </a:r>
            <a:r>
              <a:rPr lang="en-CA" sz="2400" b="0" i="0" u="none" strike="noStrike" dirty="0">
                <a:solidFill>
                  <a:schemeClr val="tx1"/>
                </a:solidFill>
                <a:effectLst/>
                <a:latin typeface="Nunito" pitchFamily="2" charset="0"/>
              </a:rPr>
              <a:t>. 1986.</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Scarborough HS. Connecting early language and literacy to later reading disabilities. In: </a:t>
            </a:r>
            <a:r>
              <a:rPr lang="en-CA" sz="2400" b="0" i="1" u="none" strike="noStrike" dirty="0">
                <a:solidFill>
                  <a:schemeClr val="tx1"/>
                </a:solidFill>
                <a:effectLst/>
                <a:latin typeface="Nunito" pitchFamily="2" charset="0"/>
              </a:rPr>
              <a:t>Handbook for Research in Early Literacy</a:t>
            </a:r>
            <a:r>
              <a:rPr lang="en-CA" sz="2400" b="0" i="0" u="none" strike="noStrike" dirty="0">
                <a:solidFill>
                  <a:schemeClr val="tx1"/>
                </a:solidFill>
                <a:effectLst/>
                <a:latin typeface="Nunito" pitchFamily="2" charset="0"/>
              </a:rPr>
              <a:t>. 2001.</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Shonkoff JP, Phillips DA, editors. </a:t>
            </a:r>
            <a:r>
              <a:rPr lang="en-CA" sz="2400" b="0" i="1" u="none" strike="noStrike" dirty="0">
                <a:solidFill>
                  <a:schemeClr val="tx1"/>
                </a:solidFill>
                <a:effectLst/>
                <a:latin typeface="Nunito" pitchFamily="2" charset="0"/>
              </a:rPr>
              <a:t>From Neurons to Neighborhoods: The Science of Early Childhood Development</a:t>
            </a:r>
            <a:r>
              <a:rPr lang="en-CA" sz="2400" b="0" i="0" u="none" strike="noStrike" dirty="0">
                <a:solidFill>
                  <a:schemeClr val="tx1"/>
                </a:solidFill>
                <a:effectLst/>
                <a:latin typeface="Nunito" pitchFamily="2" charset="0"/>
              </a:rPr>
              <a:t>. National Academies Press; 2000.</a:t>
            </a:r>
          </a:p>
          <a:p>
            <a:pPr marL="342900" lvl="0" indent="-342900" rtl="0" fontAlgn="base">
              <a:spcAft>
                <a:spcPts val="1200"/>
              </a:spcAft>
              <a:buFont typeface="Arial" panose="020B0604020202020204" pitchFamily="34" charset="0"/>
              <a:buChar char="•"/>
            </a:pPr>
            <a:r>
              <a:rPr lang="en-CA" sz="2400" b="0" i="0" u="none" strike="noStrike" dirty="0">
                <a:solidFill>
                  <a:schemeClr val="tx1"/>
                </a:solidFill>
                <a:effectLst/>
                <a:latin typeface="Nunito" pitchFamily="2" charset="0"/>
              </a:rPr>
              <a:t>Reach Out and Read. Evidence and research resources.</a:t>
            </a:r>
            <a:endParaRPr lang="en-CA" sz="1600" b="0" i="0" u="none" strike="noStrike" dirty="0">
              <a:solidFill>
                <a:srgbClr val="000000"/>
              </a:solidFill>
              <a:effectLst/>
              <a:latin typeface="Nunito" pitchFamily="2" charset="0"/>
            </a:endParaRPr>
          </a:p>
        </p:txBody>
      </p:sp>
    </p:spTree>
    <p:extLst>
      <p:ext uri="{BB962C8B-B14F-4D97-AF65-F5344CB8AC3E}">
        <p14:creationId xmlns:p14="http://schemas.microsoft.com/office/powerpoint/2010/main" val="26069197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054D9-7673-5BB2-F77D-7D75F5D19944}"/>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FD09EDDB-6919-BC04-5FA1-943420FFC562}"/>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040EE423-36BA-69BE-8187-92375D050F1A}"/>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1C56A783-039E-16DD-AA3F-F4815A77A88B}"/>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ABBF5A0C-C2E0-4104-8D32-61256C44423E}"/>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56259221-73DF-F3A6-BA89-36CF7A52F4AB}"/>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2" name="TextBox 1">
            <a:extLst>
              <a:ext uri="{FF2B5EF4-FFF2-40B4-BE49-F238E27FC236}">
                <a16:creationId xmlns:a16="http://schemas.microsoft.com/office/drawing/2014/main" id="{E8E138BD-73F8-99D6-9826-756373812C4D}"/>
              </a:ext>
            </a:extLst>
          </p:cNvPr>
          <p:cNvSpPr txBox="1"/>
          <p:nvPr/>
        </p:nvSpPr>
        <p:spPr>
          <a:xfrm>
            <a:off x="387927" y="334697"/>
            <a:ext cx="3297698" cy="584775"/>
          </a:xfrm>
          <a:prstGeom prst="rect">
            <a:avLst/>
          </a:prstGeom>
          <a:noFill/>
        </p:spPr>
        <p:txBody>
          <a:bodyPr wrap="none" rtlCol="0">
            <a:spAutoFit/>
          </a:bodyPr>
          <a:lstStyle/>
          <a:p>
            <a:r>
              <a:rPr lang="en-CA" sz="3200" dirty="0">
                <a:solidFill>
                  <a:srgbClr val="0057B8"/>
                </a:solidFill>
                <a:latin typeface="Nunito Black" pitchFamily="2" charset="0"/>
              </a:rPr>
              <a:t>Appendix Index</a:t>
            </a:r>
          </a:p>
        </p:txBody>
      </p:sp>
      <p:sp>
        <p:nvSpPr>
          <p:cNvPr id="3" name="TextBox 2">
            <a:extLst>
              <a:ext uri="{FF2B5EF4-FFF2-40B4-BE49-F238E27FC236}">
                <a16:creationId xmlns:a16="http://schemas.microsoft.com/office/drawing/2014/main" id="{439D3D27-512B-7B8E-8B63-7C40873AD2E8}"/>
              </a:ext>
            </a:extLst>
          </p:cNvPr>
          <p:cNvSpPr txBox="1"/>
          <p:nvPr/>
        </p:nvSpPr>
        <p:spPr>
          <a:xfrm>
            <a:off x="387927" y="1117645"/>
            <a:ext cx="11589328" cy="5632311"/>
          </a:xfrm>
          <a:prstGeom prst="rect">
            <a:avLst/>
          </a:prstGeom>
          <a:noFill/>
        </p:spPr>
        <p:txBody>
          <a:bodyPr wrap="square" rtlCol="0">
            <a:spAutoFit/>
          </a:bodyPr>
          <a:lstStyle/>
          <a:p>
            <a:r>
              <a:rPr lang="en-CA" dirty="0">
                <a:latin typeface="Nunito" pitchFamily="2" charset="0"/>
              </a:rPr>
              <a:t>Appendix A: Supplemental Case Study</a:t>
            </a:r>
          </a:p>
          <a:p>
            <a:r>
              <a:rPr lang="en-CA" dirty="0">
                <a:latin typeface="Nunito" pitchFamily="2" charset="0"/>
              </a:rPr>
              <a:t>Appendix B: Multiple Choice Questions</a:t>
            </a:r>
          </a:p>
          <a:p>
            <a:pPr fontAlgn="base"/>
            <a:r>
              <a:rPr lang="en-CA" dirty="0">
                <a:latin typeface="Nunito" pitchFamily="2" charset="0"/>
              </a:rPr>
              <a:t>Appendix C: </a:t>
            </a:r>
          </a:p>
          <a:p>
            <a:pPr lvl="1" fontAlgn="base"/>
            <a:r>
              <a:rPr lang="en-CA" b="1" dirty="0">
                <a:latin typeface="Nunito" pitchFamily="2" charset="0"/>
              </a:rPr>
              <a:t>Reading Acquisition:</a:t>
            </a:r>
            <a:r>
              <a:rPr lang="en-CA" dirty="0">
                <a:latin typeface="Nunito" pitchFamily="2" charset="0"/>
              </a:rPr>
              <a:t> </a:t>
            </a:r>
            <a:r>
              <a:rPr lang="en-CA" i="1" dirty="0">
                <a:latin typeface="Nunito" pitchFamily="2" charset="0"/>
              </a:rPr>
              <a:t>Ending the Reading Wars</a:t>
            </a:r>
            <a:r>
              <a:rPr lang="en-CA" dirty="0">
                <a:latin typeface="Nunito" pitchFamily="2" charset="0"/>
              </a:rPr>
              <a:t> (Castles et al., 2018) details how children become expert readers.</a:t>
            </a:r>
          </a:p>
          <a:p>
            <a:pPr lvl="1" fontAlgn="base"/>
            <a:r>
              <a:rPr lang="en-CA" b="1" dirty="0">
                <a:latin typeface="Nunito" pitchFamily="2" charset="0"/>
              </a:rPr>
              <a:t>Child Development:</a:t>
            </a:r>
            <a:r>
              <a:rPr lang="en-CA" dirty="0">
                <a:latin typeface="Nunito" pitchFamily="2" charset="0"/>
              </a:rPr>
              <a:t> </a:t>
            </a:r>
            <a:r>
              <a:rPr lang="en-CA" i="1" dirty="0">
                <a:latin typeface="Nunito" pitchFamily="2" charset="0"/>
              </a:rPr>
              <a:t>From Neurons to Neighborhoods</a:t>
            </a:r>
            <a:r>
              <a:rPr lang="en-CA" dirty="0">
                <a:latin typeface="Nunito" pitchFamily="2" charset="0"/>
              </a:rPr>
              <a:t> (Shonkoff &amp; Phillips, 2000) covers early neurodevelopmental foundations.</a:t>
            </a:r>
          </a:p>
          <a:p>
            <a:pPr lvl="1" fontAlgn="base"/>
            <a:r>
              <a:rPr lang="en-CA" b="1" dirty="0">
                <a:latin typeface="Nunito" pitchFamily="2" charset="0"/>
              </a:rPr>
              <a:t>Relational Health:</a:t>
            </a:r>
            <a:r>
              <a:rPr lang="en-CA" dirty="0">
                <a:latin typeface="Nunito" pitchFamily="2" charset="0"/>
              </a:rPr>
              <a:t> Harvard Center's </a:t>
            </a:r>
            <a:r>
              <a:rPr lang="en-CA" i="1" dirty="0">
                <a:latin typeface="Nunito" pitchFamily="2" charset="0"/>
              </a:rPr>
              <a:t>Serve and Return Interaction</a:t>
            </a:r>
            <a:r>
              <a:rPr lang="en-CA" dirty="0">
                <a:latin typeface="Nunito" pitchFamily="2" charset="0"/>
              </a:rPr>
              <a:t> guides explain how responsive exchanges actively shape brain architecture.</a:t>
            </a:r>
          </a:p>
          <a:p>
            <a:pPr lvl="1" fontAlgn="base"/>
            <a:r>
              <a:rPr lang="en-CA" b="1" dirty="0">
                <a:latin typeface="Nunito" pitchFamily="2" charset="0"/>
              </a:rPr>
              <a:t>Digital Access:</a:t>
            </a:r>
            <a:r>
              <a:rPr lang="en-CA" dirty="0">
                <a:latin typeface="Nunito" pitchFamily="2" charset="0"/>
              </a:rPr>
              <a:t> Review full developmental materials online at the official Harvard Center repository.</a:t>
            </a:r>
          </a:p>
          <a:p>
            <a:pPr lvl="1" fontAlgn="base"/>
            <a:r>
              <a:rPr lang="en-CA" b="1" dirty="0">
                <a:latin typeface="Nunito" pitchFamily="2" charset="0"/>
              </a:rPr>
              <a:t>Podcasts:</a:t>
            </a:r>
            <a:r>
              <a:rPr lang="en-CA" dirty="0">
                <a:latin typeface="Nunito" pitchFamily="2" charset="0"/>
              </a:rPr>
              <a:t> Sold a Story</a:t>
            </a:r>
          </a:p>
          <a:p>
            <a:endParaRPr lang="en-CA" dirty="0">
              <a:latin typeface="Nunito" pitchFamily="2" charset="0"/>
            </a:endParaRPr>
          </a:p>
          <a:p>
            <a:r>
              <a:rPr lang="en-CA" dirty="0">
                <a:latin typeface="Nunito" pitchFamily="2" charset="0"/>
              </a:rPr>
              <a:t>Appendix D: Optional Medical Student Pre-Session Reflection Prompts</a:t>
            </a:r>
          </a:p>
          <a:p>
            <a:r>
              <a:rPr lang="en-CA" dirty="0">
                <a:latin typeface="Nunito" pitchFamily="2" charset="0"/>
              </a:rPr>
              <a:t>Appendix E: One-Minute Counselling Framework</a:t>
            </a:r>
          </a:p>
          <a:p>
            <a:r>
              <a:rPr lang="en-CA" dirty="0">
                <a:latin typeface="Nunito" pitchFamily="2" charset="0"/>
              </a:rPr>
              <a:t>Appendix F: Sample After-Visit Check</a:t>
            </a:r>
          </a:p>
          <a:p>
            <a:r>
              <a:rPr lang="en-CA" dirty="0">
                <a:latin typeface="Nunito" pitchFamily="2" charset="0"/>
              </a:rPr>
              <a:t>Appendix G: Sample Clinical Documentation</a:t>
            </a:r>
          </a:p>
          <a:p>
            <a:r>
              <a:rPr lang="en-CA" dirty="0">
                <a:latin typeface="Nunito" pitchFamily="2" charset="0"/>
              </a:rPr>
              <a:t>Appendix H: Clinic Readiness Checklist</a:t>
            </a:r>
          </a:p>
          <a:p>
            <a:r>
              <a:rPr lang="en-CA" dirty="0">
                <a:latin typeface="Nunito" pitchFamily="2" charset="0"/>
              </a:rPr>
              <a:t>Appendix I: Facilitator Discussion Questions</a:t>
            </a:r>
          </a:p>
          <a:p>
            <a:endParaRPr lang="en-CA" dirty="0"/>
          </a:p>
          <a:p>
            <a:endParaRPr lang="en-CA" dirty="0"/>
          </a:p>
        </p:txBody>
      </p:sp>
    </p:spTree>
    <p:extLst>
      <p:ext uri="{BB962C8B-B14F-4D97-AF65-F5344CB8AC3E}">
        <p14:creationId xmlns:p14="http://schemas.microsoft.com/office/powerpoint/2010/main" val="33873562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SECTOMILLISECCONVERTED" val="1"/>
  <p:tag name="MMPROD_UIDATA" val="&lt;database version=&quot;11.0&quot;&gt;&lt;object type=&quot;1&quot; unique_id=&quot;10001&quot;&gt;&lt;object type=&quot;2&quot; unique_id=&quot;10047&quot;&gt;&lt;object type=&quot;3&quot; unique_id=&quot;10048&quot;&gt;&lt;property id=&quot;20148&quot; value=&quot;5&quot;/&gt;&lt;property id=&quot;20300&quot; value=&quot;Slide 1 - &amp;quot;Welcome To Early Words An introduction video&amp;quot;&quot;/&gt;&lt;property id=&quot;20307&quot; value=&quot;256&quot;/&gt;&lt;/object&gt;&lt;object type=&quot;3&quot; unique_id=&quot;10051&quot;&gt;&lt;property id=&quot;20148&quot; value=&quot;5&quot;/&gt;&lt;property id=&quot;20300&quot; value=&quot;Slide 5 - &amp;quot;Part 1 – Key Messages for Parents and Caregivers&amp;quot;&quot;/&gt;&lt;property id=&quot;20307&quot; value=&quot;262&quot;/&gt;&lt;/object&gt;&lt;object type=&quot;3&quot; unique_id=&quot;10052&quot;&gt;&lt;property id=&quot;20148&quot; value=&quot;5&quot;/&gt;&lt;property id=&quot;20300&quot; value=&quot;Slide 6 - &amp;quot;Key Messages for Parents/Caregivers&amp;quot;&quot;/&gt;&lt;property id=&quot;20307&quot; value=&quot;1706&quot;/&gt;&lt;/object&gt;&lt;object type=&quot;3&quot; unique_id=&quot;10053&quot;&gt;&lt;property id=&quot;20148&quot; value=&quot;5&quot;/&gt;&lt;property id=&quot;20300&quot; value=&quot;Slide 7 - &amp;quot;Key Messages to Caregivers/Parents&amp;quot;&quot;/&gt;&lt;property id=&quot;20307&quot; value=&quot;1707&quot;/&gt;&lt;/object&gt;&lt;object type=&quot;3&quot; unique_id=&quot;10054&quot;&gt;&lt;property id=&quot;20148&quot; value=&quot;5&quot;/&gt;&lt;property id=&quot;20300&quot; value=&quot;Slide 9 - &amp;quot;Key Messages to Parents/Caregivers&amp;quot;&quot;/&gt;&lt;property id=&quot;20307&quot; value=&quot;1708&quot;/&gt;&lt;/object&gt;&lt;object type=&quot;3&quot; unique_id=&quot;10057&quot;&gt;&lt;property id=&quot;20148&quot; value=&quot;5&quot;/&gt;&lt;property id=&quot;20300&quot; value=&quot;Slide 11 - &amp;quot;Part 2 – Materials and How They Can Help&amp;quot;&quot;/&gt;&lt;property id=&quot;20307&quot; value=&quot;1705&quot;/&gt;&lt;/object&gt;&lt;object type=&quot;3&quot; unique_id=&quot;10062&quot;&gt;&lt;property id=&quot;20148&quot; value=&quot;5&quot;/&gt;&lt;property id=&quot;20300&quot; value=&quot;Slide 14 - &amp;quot;Why do we create a literacy friendly environment&amp;quot;&quot;/&gt;&lt;property id=&quot;20307&quot; value=&quot;1697&quot;/&gt;&lt;/object&gt;&lt;object type=&quot;3&quot; unique_id=&quot;10063&quot;&gt;&lt;property id=&quot;20148&quot; value=&quot;5&quot;/&gt;&lt;property id=&quot;20300&quot; value=&quot;Slide 15 - &amp;quot;Early words provider toolkit&amp;quot;&quot;/&gt;&lt;property id=&quot;20307&quot; value=&quot;1704&quot;/&gt;&lt;/object&gt;&lt;object type=&quot;3&quot; unique_id=&quot;10072&quot;&gt;&lt;property id=&quot;20148&quot; value=&quot;5&quot;/&gt;&lt;property id=&quot;20300&quot; value=&quot;Slide 17 - &amp;quot;Thank you!&amp;quot;&quot;/&gt;&lt;property id=&quot;20307&quot; value=&quot;269&quot;/&gt;&lt;/object&gt;&lt;object type=&quot;3&quot; unique_id=&quot;10283&quot;&gt;&lt;property id=&quot;20148&quot; value=&quot;5&quot;/&gt;&lt;property id=&quot;20300&quot; value=&quot;Slide 2 - &amp;quot;Educational objectives&amp;quot;&quot;/&gt;&lt;property id=&quot;20307&quot; value=&quot;1712&quot;/&gt;&lt;/object&gt;&lt;object type=&quot;3&quot; unique_id=&quot;11533&quot;&gt;&lt;property id=&quot;20148&quot; value=&quot;5&quot;/&gt;&lt;property id=&quot;20300&quot; value=&quot;Slide 16 - &amp;quot;Key Learnings&amp;quot;&quot;/&gt;&lt;property id=&quot;20307&quot; value=&quot;1718&quot;/&gt;&lt;/object&gt;&lt;object type=&quot;3&quot; unique_id=&quot;11581&quot;&gt;&lt;property id=&quot;20148&quot; value=&quot;5&quot;/&gt;&lt;property id=&quot;20300&quot; value=&quot;Slide 8 - &amp;quot;Key Messages&amp;quot;&quot;/&gt;&lt;property id=&quot;20307&quot; value=&quot;1719&quot;/&gt;&lt;/object&gt;&lt;object type=&quot;3&quot; unique_id=&quot;11582&quot;&gt;&lt;property id=&quot;20148&quot; value=&quot;5&quot;/&gt;&lt;property id=&quot;20300&quot; value=&quot;Slide 10 - &amp;quot;Re-Cap on Key Messages&amp;quot;&quot;/&gt;&lt;property id=&quot;20307&quot; value=&quot;1713&quot;/&gt;&lt;/object&gt;&lt;object type=&quot;3&quot; unique_id=&quot;11753&quot;&gt;&lt;property id=&quot;20148&quot; value=&quot;5&quot;/&gt;&lt;property id=&quot;20300&quot; value=&quot;Slide 3 - &amp;quot;What is early literacy &amp;quot;&quot;/&gt;&lt;property id=&quot;20307&quot; value=&quot;1721&quot;/&gt;&lt;/object&gt;&lt;object type=&quot;3&quot; unique_id=&quot;11754&quot;&gt;&lt;property id=&quot;20148&quot; value=&quot;5&quot;/&gt;&lt;property id=&quot;20300&quot; value=&quot;Slide 12 - &amp;quot;Slide about books??&amp;quot;&quot;/&gt;&lt;property id=&quot;20307&quot; value=&quot;1720&quot;/&gt;&lt;/object&gt;&lt;object type=&quot;3&quot; unique_id=&quot;16442&quot;&gt;&lt;property id=&quot;20148&quot; value=&quot;5&quot;/&gt;&lt;property id=&quot;20300&quot; value=&quot;Slide 4 - &amp;quot;Observable Early Literacy Skills&amp;quot;&quot;/&gt;&lt;property id=&quot;20307&quot; value=&quot;1682&quot;/&gt;&lt;/object&gt;&lt;object type=&quot;3&quot; unique_id=&quot;29339&quot;&gt;&lt;property id=&quot;20148&quot; value=&quot;5&quot;/&gt;&lt;property id=&quot;20300&quot; value=&quot;Slide 13&quot;/&gt;&lt;property id=&quot;20307&quot; value=&quot;1738&quot;/&gt;&lt;/object&gt;&lt;/object&gt;&lt;object type=&quot;8&quot; unique_id=&quot;10099&quot;&gt;&lt;/object&gt;&lt;/object&gt;&lt;/database&gt;"/>
</p:tagLst>
</file>

<file path=ppt/tags/tag2.xml><?xml version="1.0" encoding="utf-8"?>
<p:tagLst xmlns:a="http://schemas.openxmlformats.org/drawingml/2006/main" xmlns:r="http://schemas.openxmlformats.org/officeDocument/2006/relationships" xmlns:p="http://schemas.openxmlformats.org/presentationml/2006/main">
  <p:tag name="TIMING" val="|2.9|3.9|6.2|3.7"/>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dce20593-b04e-4a83-ae4a-c16d6ab2623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3484B09A8783C47870C53767E11404F" ma:contentTypeVersion="10" ma:contentTypeDescription="Create a new document." ma:contentTypeScope="" ma:versionID="3a7f1e59139d97fc2942c7f21b146049">
  <xsd:schema xmlns:xsd="http://www.w3.org/2001/XMLSchema" xmlns:xs="http://www.w3.org/2001/XMLSchema" xmlns:p="http://schemas.microsoft.com/office/2006/metadata/properties" xmlns:ns3="dce20593-b04e-4a83-ae4a-c16d6ab2623d" targetNamespace="http://schemas.microsoft.com/office/2006/metadata/properties" ma:root="true" ma:fieldsID="4e28bf851397e13ea98c5d6f7b18a0cf" ns3:_="">
    <xsd:import namespace="dce20593-b04e-4a83-ae4a-c16d6ab2623d"/>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element ref="ns3:MediaServiceSystemTags"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e20593-b04e-4a83-ae4a-c16d6ab2623d"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9C773DA-3104-4604-B680-08929BE5F9E4}">
  <ds:schemaRefs>
    <ds:schemaRef ds:uri="http://schemas.microsoft.com/sharepoint/v3/contenttype/forms"/>
  </ds:schemaRefs>
</ds:datastoreItem>
</file>

<file path=customXml/itemProps2.xml><?xml version="1.0" encoding="utf-8"?>
<ds:datastoreItem xmlns:ds="http://schemas.openxmlformats.org/officeDocument/2006/customXml" ds:itemID="{E16985E7-7F0D-4D2C-B36D-E16F847992D5}">
  <ds:schemaRefs>
    <ds:schemaRef ds:uri="dce20593-b04e-4a83-ae4a-c16d6ab2623d"/>
    <ds:schemaRef ds:uri="http://www.w3.org/XML/1998/namespace"/>
    <ds:schemaRef ds:uri="http://schemas.microsoft.com/office/2006/documentManagement/types"/>
    <ds:schemaRef ds:uri="http://purl.org/dc/dcmitype/"/>
    <ds:schemaRef ds:uri="http://purl.org/dc/terms/"/>
    <ds:schemaRef ds:uri="http://schemas.openxmlformats.org/package/2006/metadata/core-properties"/>
    <ds:schemaRef ds:uri="http://purl.org/dc/elements/1.1/"/>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209B21A0-4DD5-4734-83E1-3C626FD244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e20593-b04e-4a83-ae4a-c16d6ab2623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2019 CCLF PowerPoint Templat B v1</Template>
  <TotalTime>4784</TotalTime>
  <Words>4764</Words>
  <Application>Microsoft Office PowerPoint</Application>
  <PresentationFormat>Widescreen</PresentationFormat>
  <Paragraphs>426</Paragraphs>
  <Slides>39</Slides>
  <Notes>39</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39</vt:i4>
      </vt:variant>
    </vt:vector>
  </HeadingPairs>
  <TitlesOfParts>
    <vt:vector size="54" baseType="lpstr">
      <vt:lpstr>Aptos</vt:lpstr>
      <vt:lpstr>Arial</vt:lpstr>
      <vt:lpstr>Calibri</vt:lpstr>
      <vt:lpstr>Calibri Light</vt:lpstr>
      <vt:lpstr>Nunito</vt:lpstr>
      <vt:lpstr>Nunito Black</vt:lpstr>
      <vt:lpstr>Nunito ExtraBold</vt:lpstr>
      <vt:lpstr>Nunito Medium</vt:lpstr>
      <vt:lpstr>Nunito Sans</vt:lpstr>
      <vt:lpstr>Nunito Sans ExtraLight</vt:lpstr>
      <vt:lpstr>Nunito Sans Light</vt:lpstr>
      <vt:lpstr>Poppins SemiBold</vt:lpstr>
      <vt:lpstr>Custom Design</vt:lpstr>
      <vt:lpstr>1_Custom Design</vt:lpstr>
      <vt:lpstr>2_Custom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Theresa Dillon</dc:creator>
  <cp:lastModifiedBy>Bailey Duff</cp:lastModifiedBy>
  <cp:revision>9</cp:revision>
  <dcterms:created xsi:type="dcterms:W3CDTF">2019-03-01T17:33:00Z</dcterms:created>
  <dcterms:modified xsi:type="dcterms:W3CDTF">2026-10-16T21:20:08Z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5958D30C1AC643079BBC6926C860B246</vt:lpwstr>
  </property>
  <property fmtid="{D5CDD505-2E9C-101B-9397-08002B2CF9AE}" pid="3" name="KSOProductBuildVer">
    <vt:lpwstr>1033-11.2.0.10308</vt:lpwstr>
  </property>
  <property fmtid="{D5CDD505-2E9C-101B-9397-08002B2CF9AE}" pid="4" name="ContentTypeId">
    <vt:lpwstr>0x01010033484B09A8783C47870C53767E11404F</vt:lpwstr>
  </property>
  <property fmtid="{D5CDD505-2E9C-101B-9397-08002B2CF9AE}" pid="5" name="MediaServiceImageTags">
    <vt:lpwstr/>
  </property>
</Properties>
</file>