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9"/>
  </p:notesMasterIdLst>
  <p:sldIdLst>
    <p:sldId id="257" r:id="rId5"/>
    <p:sldId id="1867" r:id="rId6"/>
    <p:sldId id="1712" r:id="rId7"/>
    <p:sldId id="2758" r:id="rId8"/>
    <p:sldId id="2759" r:id="rId9"/>
    <p:sldId id="2760" r:id="rId10"/>
    <p:sldId id="2761" r:id="rId11"/>
    <p:sldId id="2762" r:id="rId12"/>
    <p:sldId id="2537" r:id="rId13"/>
    <p:sldId id="2538" r:id="rId14"/>
    <p:sldId id="2763" r:id="rId15"/>
    <p:sldId id="2541" r:id="rId16"/>
    <p:sldId id="2764" r:id="rId17"/>
    <p:sldId id="2765" r:id="rId18"/>
    <p:sldId id="2766" r:id="rId19"/>
    <p:sldId id="2767" r:id="rId20"/>
    <p:sldId id="2768" r:id="rId21"/>
    <p:sldId id="2769" r:id="rId22"/>
    <p:sldId id="2770" r:id="rId23"/>
    <p:sldId id="2771" r:id="rId24"/>
    <p:sldId id="2772" r:id="rId25"/>
    <p:sldId id="2773" r:id="rId26"/>
    <p:sldId id="2774" r:id="rId27"/>
    <p:sldId id="2775" r:id="rId28"/>
    <p:sldId id="2776" r:id="rId29"/>
    <p:sldId id="2777" r:id="rId30"/>
    <p:sldId id="2778" r:id="rId31"/>
    <p:sldId id="2779" r:id="rId32"/>
    <p:sldId id="2780" r:id="rId33"/>
    <p:sldId id="2781" r:id="rId34"/>
    <p:sldId id="2782" r:id="rId35"/>
    <p:sldId id="2783" r:id="rId36"/>
    <p:sldId id="2784" r:id="rId37"/>
    <p:sldId id="2785" r:id="rId38"/>
    <p:sldId id="2757" r:id="rId39"/>
    <p:sldId id="2786" r:id="rId40"/>
    <p:sldId id="2787" r:id="rId41"/>
    <p:sldId id="2788" r:id="rId42"/>
    <p:sldId id="2789" r:id="rId43"/>
    <p:sldId id="2790" r:id="rId44"/>
    <p:sldId id="2791" r:id="rId45"/>
    <p:sldId id="2792" r:id="rId46"/>
    <p:sldId id="2793" r:id="rId47"/>
    <p:sldId id="2794" r:id="rId48"/>
    <p:sldId id="2795" r:id="rId49"/>
    <p:sldId id="2796" r:id="rId50"/>
    <p:sldId id="2797" r:id="rId51"/>
    <p:sldId id="2798" r:id="rId52"/>
    <p:sldId id="2799" r:id="rId53"/>
    <p:sldId id="2800" r:id="rId54"/>
    <p:sldId id="2801" r:id="rId55"/>
    <p:sldId id="2802" r:id="rId56"/>
    <p:sldId id="2803" r:id="rId57"/>
    <p:sldId id="2804"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B312BF8-7330-4393-89E1-8448798BF4A4}">
          <p14:sldIdLst>
            <p14:sldId id="257"/>
            <p14:sldId id="1867"/>
            <p14:sldId id="1712"/>
            <p14:sldId id="2758"/>
            <p14:sldId id="2759"/>
            <p14:sldId id="2760"/>
            <p14:sldId id="2761"/>
          </p14:sldIdLst>
        </p14:section>
        <p14:section name="Section Divider" id="{9DD3C844-7046-4D99-8337-F766A1CB21B4}">
          <p14:sldIdLst>
            <p14:sldId id="2762"/>
            <p14:sldId id="2537"/>
            <p14:sldId id="2538"/>
            <p14:sldId id="2763"/>
            <p14:sldId id="2541"/>
            <p14:sldId id="2764"/>
            <p14:sldId id="2765"/>
            <p14:sldId id="2766"/>
            <p14:sldId id="2767"/>
            <p14:sldId id="2768"/>
            <p14:sldId id="2769"/>
            <p14:sldId id="2770"/>
            <p14:sldId id="2771"/>
            <p14:sldId id="2772"/>
            <p14:sldId id="2773"/>
            <p14:sldId id="2774"/>
            <p14:sldId id="2775"/>
            <p14:sldId id="2776"/>
            <p14:sldId id="2777"/>
          </p14:sldIdLst>
        </p14:section>
        <p14:section name="Section Divider" id="{4FC6BC10-AB39-41B8-9241-0F4E107424AD}">
          <p14:sldIdLst>
            <p14:sldId id="2778"/>
            <p14:sldId id="2779"/>
            <p14:sldId id="2780"/>
            <p14:sldId id="2781"/>
            <p14:sldId id="2782"/>
            <p14:sldId id="2783"/>
            <p14:sldId id="2784"/>
            <p14:sldId id="2785"/>
            <p14:sldId id="2757"/>
            <p14:sldId id="2786"/>
            <p14:sldId id="2787"/>
            <p14:sldId id="2788"/>
            <p14:sldId id="2789"/>
            <p14:sldId id="2790"/>
            <p14:sldId id="2791"/>
            <p14:sldId id="2792"/>
            <p14:sldId id="2793"/>
            <p14:sldId id="2794"/>
            <p14:sldId id="2795"/>
            <p14:sldId id="2796"/>
            <p14:sldId id="2797"/>
            <p14:sldId id="2798"/>
            <p14:sldId id="2799"/>
            <p14:sldId id="2800"/>
            <p14:sldId id="2801"/>
            <p14:sldId id="2802"/>
            <p14:sldId id="2803"/>
            <p14:sldId id="28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A49A"/>
    <a:srgbClr val="0057B9"/>
    <a:srgbClr val="DA291C"/>
    <a:srgbClr val="FF8B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DEAC83-2E3C-4944-BEB5-4C497184EB8F}" v="74" dt="2026-10-16T19:40:08.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358" autoAdjust="0"/>
  </p:normalViewPr>
  <p:slideViewPr>
    <p:cSldViewPr snapToGrid="0">
      <p:cViewPr varScale="1">
        <p:scale>
          <a:sx n="54" d="100"/>
          <a:sy n="54" d="100"/>
        </p:scale>
        <p:origin x="114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ley Duff" userId="6c4df141-de97-42cb-a81c-6bceb11d4a62" providerId="ADAL" clId="{3EDBFB7A-E8FF-409C-A85B-888EF74E3010}"/>
    <pc:docChg chg="addSld modSld sldOrd">
      <pc:chgData name="Bailey Duff" userId="6c4df141-de97-42cb-a81c-6bceb11d4a62" providerId="ADAL" clId="{3EDBFB7A-E8FF-409C-A85B-888EF74E3010}" dt="2026-10-16T19:40:08.335" v="49"/>
      <pc:docMkLst>
        <pc:docMk/>
      </pc:docMkLst>
      <pc:sldChg chg="add">
        <pc:chgData name="Bailey Duff" userId="6c4df141-de97-42cb-a81c-6bceb11d4a62" providerId="ADAL" clId="{3EDBFB7A-E8FF-409C-A85B-888EF74E3010}" dt="2026-10-16T17:49:55.433" v="4"/>
        <pc:sldMkLst>
          <pc:docMk/>
          <pc:sldMk cId="3234332316" sldId="2537"/>
        </pc:sldMkLst>
      </pc:sldChg>
      <pc:sldChg chg="add">
        <pc:chgData name="Bailey Duff" userId="6c4df141-de97-42cb-a81c-6bceb11d4a62" providerId="ADAL" clId="{3EDBFB7A-E8FF-409C-A85B-888EF74E3010}" dt="2026-10-16T17:50:10.631" v="5"/>
        <pc:sldMkLst>
          <pc:docMk/>
          <pc:sldMk cId="716454402" sldId="2538"/>
        </pc:sldMkLst>
      </pc:sldChg>
      <pc:sldChg chg="add">
        <pc:chgData name="Bailey Duff" userId="6c4df141-de97-42cb-a81c-6bceb11d4a62" providerId="ADAL" clId="{3EDBFB7A-E8FF-409C-A85B-888EF74E3010}" dt="2026-10-16T17:53:11.399" v="7"/>
        <pc:sldMkLst>
          <pc:docMk/>
          <pc:sldMk cId="893506607" sldId="2541"/>
        </pc:sldMkLst>
      </pc:sldChg>
      <pc:sldChg chg="add">
        <pc:chgData name="Bailey Duff" userId="6c4df141-de97-42cb-a81c-6bceb11d4a62" providerId="ADAL" clId="{3EDBFB7A-E8FF-409C-A85B-888EF74E3010}" dt="2026-10-16T18:51:42.450" v="32"/>
        <pc:sldMkLst>
          <pc:docMk/>
          <pc:sldMk cId="2767758218" sldId="2757"/>
        </pc:sldMkLst>
      </pc:sldChg>
      <pc:sldChg chg="add">
        <pc:chgData name="Bailey Duff" userId="6c4df141-de97-42cb-a81c-6bceb11d4a62" providerId="ADAL" clId="{3EDBFB7A-E8FF-409C-A85B-888EF74E3010}" dt="2026-10-16T17:37:20.760" v="0"/>
        <pc:sldMkLst>
          <pc:docMk/>
          <pc:sldMk cId="2637942248" sldId="2758"/>
        </pc:sldMkLst>
      </pc:sldChg>
      <pc:sldChg chg="add">
        <pc:chgData name="Bailey Duff" userId="6c4df141-de97-42cb-a81c-6bceb11d4a62" providerId="ADAL" clId="{3EDBFB7A-E8FF-409C-A85B-888EF74E3010}" dt="2026-10-16T17:39:48.745" v="1"/>
        <pc:sldMkLst>
          <pc:docMk/>
          <pc:sldMk cId="3914420575" sldId="2759"/>
        </pc:sldMkLst>
      </pc:sldChg>
      <pc:sldChg chg="modSp">
        <pc:chgData name="Bailey Duff" userId="6c4df141-de97-42cb-a81c-6bceb11d4a62" providerId="ADAL" clId="{3EDBFB7A-E8FF-409C-A85B-888EF74E3010}" dt="2026-10-16T17:42:42.571" v="2"/>
        <pc:sldMkLst>
          <pc:docMk/>
          <pc:sldMk cId="173947032" sldId="2761"/>
        </pc:sldMkLst>
        <pc:spChg chg="mod">
          <ac:chgData name="Bailey Duff" userId="6c4df141-de97-42cb-a81c-6bceb11d4a62" providerId="ADAL" clId="{3EDBFB7A-E8FF-409C-A85B-888EF74E3010}" dt="2026-10-16T17:42:42.571" v="2"/>
          <ac:spMkLst>
            <pc:docMk/>
            <pc:sldMk cId="173947032" sldId="2761"/>
            <ac:spMk id="3" creationId="{99D1BBE5-BC70-5DC6-4A28-71913657B12D}"/>
          </ac:spMkLst>
        </pc:spChg>
      </pc:sldChg>
      <pc:sldChg chg="modSp">
        <pc:chgData name="Bailey Duff" userId="6c4df141-de97-42cb-a81c-6bceb11d4a62" providerId="ADAL" clId="{3EDBFB7A-E8FF-409C-A85B-888EF74E3010}" dt="2026-10-16T17:48:04.865" v="3"/>
        <pc:sldMkLst>
          <pc:docMk/>
          <pc:sldMk cId="3982107489" sldId="2762"/>
        </pc:sldMkLst>
        <pc:spChg chg="mod">
          <ac:chgData name="Bailey Duff" userId="6c4df141-de97-42cb-a81c-6bceb11d4a62" providerId="ADAL" clId="{3EDBFB7A-E8FF-409C-A85B-888EF74E3010}" dt="2026-10-16T17:48:04.865" v="3"/>
          <ac:spMkLst>
            <pc:docMk/>
            <pc:sldMk cId="3982107489" sldId="2762"/>
            <ac:spMk id="3" creationId="{E145B22E-66C7-0246-7B23-28DF9A82FF66}"/>
          </ac:spMkLst>
        </pc:spChg>
      </pc:sldChg>
      <pc:sldChg chg="modSp">
        <pc:chgData name="Bailey Duff" userId="6c4df141-de97-42cb-a81c-6bceb11d4a62" providerId="ADAL" clId="{3EDBFB7A-E8FF-409C-A85B-888EF74E3010}" dt="2026-10-16T17:51:27.474" v="6"/>
        <pc:sldMkLst>
          <pc:docMk/>
          <pc:sldMk cId="1052672858" sldId="2763"/>
        </pc:sldMkLst>
        <pc:spChg chg="mod">
          <ac:chgData name="Bailey Duff" userId="6c4df141-de97-42cb-a81c-6bceb11d4a62" providerId="ADAL" clId="{3EDBFB7A-E8FF-409C-A85B-888EF74E3010}" dt="2026-10-16T17:51:27.474" v="6"/>
          <ac:spMkLst>
            <pc:docMk/>
            <pc:sldMk cId="1052672858" sldId="2763"/>
            <ac:spMk id="3" creationId="{C96D14F5-20C6-CCC3-8ADC-3C0C68CC1572}"/>
          </ac:spMkLst>
        </pc:spChg>
      </pc:sldChg>
      <pc:sldChg chg="modSp ord">
        <pc:chgData name="Bailey Duff" userId="6c4df141-de97-42cb-a81c-6bceb11d4a62" providerId="ADAL" clId="{3EDBFB7A-E8FF-409C-A85B-888EF74E3010}" dt="2026-10-16T18:03:21.008" v="9"/>
        <pc:sldMkLst>
          <pc:docMk/>
          <pc:sldMk cId="698290045" sldId="2764"/>
        </pc:sldMkLst>
        <pc:spChg chg="mod">
          <ac:chgData name="Bailey Duff" userId="6c4df141-de97-42cb-a81c-6bceb11d4a62" providerId="ADAL" clId="{3EDBFB7A-E8FF-409C-A85B-888EF74E3010}" dt="2026-10-16T18:03:21.008" v="9"/>
          <ac:spMkLst>
            <pc:docMk/>
            <pc:sldMk cId="698290045" sldId="2764"/>
            <ac:spMk id="3" creationId="{444AB753-0F77-D964-BEC5-5F235E7A671F}"/>
          </ac:spMkLst>
        </pc:spChg>
      </pc:sldChg>
      <pc:sldChg chg="add">
        <pc:chgData name="Bailey Duff" userId="6c4df141-de97-42cb-a81c-6bceb11d4a62" providerId="ADAL" clId="{3EDBFB7A-E8FF-409C-A85B-888EF74E3010}" dt="2026-10-16T18:05:17.888" v="10"/>
        <pc:sldMkLst>
          <pc:docMk/>
          <pc:sldMk cId="1355404024" sldId="2765"/>
        </pc:sldMkLst>
      </pc:sldChg>
      <pc:sldChg chg="add">
        <pc:chgData name="Bailey Duff" userId="6c4df141-de97-42cb-a81c-6bceb11d4a62" providerId="ADAL" clId="{3EDBFB7A-E8FF-409C-A85B-888EF74E3010}" dt="2026-10-16T18:06:33.859" v="11"/>
        <pc:sldMkLst>
          <pc:docMk/>
          <pc:sldMk cId="1053123377" sldId="2766"/>
        </pc:sldMkLst>
      </pc:sldChg>
      <pc:sldChg chg="ord">
        <pc:chgData name="Bailey Duff" userId="6c4df141-de97-42cb-a81c-6bceb11d4a62" providerId="ADAL" clId="{3EDBFB7A-E8FF-409C-A85B-888EF74E3010}" dt="2026-10-16T18:14:24.335" v="12"/>
        <pc:sldMkLst>
          <pc:docMk/>
          <pc:sldMk cId="2575163179" sldId="2767"/>
        </pc:sldMkLst>
      </pc:sldChg>
      <pc:sldChg chg="add">
        <pc:chgData name="Bailey Duff" userId="6c4df141-de97-42cb-a81c-6bceb11d4a62" providerId="ADAL" clId="{3EDBFB7A-E8FF-409C-A85B-888EF74E3010}" dt="2026-10-16T18:17:16.134" v="13"/>
        <pc:sldMkLst>
          <pc:docMk/>
          <pc:sldMk cId="4287620915" sldId="2768"/>
        </pc:sldMkLst>
      </pc:sldChg>
      <pc:sldChg chg="add">
        <pc:chgData name="Bailey Duff" userId="6c4df141-de97-42cb-a81c-6bceb11d4a62" providerId="ADAL" clId="{3EDBFB7A-E8FF-409C-A85B-888EF74E3010}" dt="2026-10-16T18:17:51.097" v="14"/>
        <pc:sldMkLst>
          <pc:docMk/>
          <pc:sldMk cId="3679897526" sldId="2769"/>
        </pc:sldMkLst>
      </pc:sldChg>
      <pc:sldChg chg="add">
        <pc:chgData name="Bailey Duff" userId="6c4df141-de97-42cb-a81c-6bceb11d4a62" providerId="ADAL" clId="{3EDBFB7A-E8FF-409C-A85B-888EF74E3010}" dt="2026-10-16T18:18:38.946" v="15"/>
        <pc:sldMkLst>
          <pc:docMk/>
          <pc:sldMk cId="952583344" sldId="2770"/>
        </pc:sldMkLst>
      </pc:sldChg>
      <pc:sldChg chg="add">
        <pc:chgData name="Bailey Duff" userId="6c4df141-de97-42cb-a81c-6bceb11d4a62" providerId="ADAL" clId="{3EDBFB7A-E8FF-409C-A85B-888EF74E3010}" dt="2026-10-16T18:19:28.310" v="16"/>
        <pc:sldMkLst>
          <pc:docMk/>
          <pc:sldMk cId="2432974050" sldId="2771"/>
        </pc:sldMkLst>
      </pc:sldChg>
      <pc:sldChg chg="add">
        <pc:chgData name="Bailey Duff" userId="6c4df141-de97-42cb-a81c-6bceb11d4a62" providerId="ADAL" clId="{3EDBFB7A-E8FF-409C-A85B-888EF74E3010}" dt="2026-10-16T18:20:19.380" v="17"/>
        <pc:sldMkLst>
          <pc:docMk/>
          <pc:sldMk cId="3195458878" sldId="2772"/>
        </pc:sldMkLst>
      </pc:sldChg>
      <pc:sldChg chg="add">
        <pc:chgData name="Bailey Duff" userId="6c4df141-de97-42cb-a81c-6bceb11d4a62" providerId="ADAL" clId="{3EDBFB7A-E8FF-409C-A85B-888EF74E3010}" dt="2026-10-16T18:20:41.061" v="18"/>
        <pc:sldMkLst>
          <pc:docMk/>
          <pc:sldMk cId="4050587001" sldId="2773"/>
        </pc:sldMkLst>
      </pc:sldChg>
      <pc:sldChg chg="add">
        <pc:chgData name="Bailey Duff" userId="6c4df141-de97-42cb-a81c-6bceb11d4a62" providerId="ADAL" clId="{3EDBFB7A-E8FF-409C-A85B-888EF74E3010}" dt="2026-10-16T18:35:37.535" v="19"/>
        <pc:sldMkLst>
          <pc:docMk/>
          <pc:sldMk cId="139636053" sldId="2774"/>
        </pc:sldMkLst>
      </pc:sldChg>
      <pc:sldChg chg="add">
        <pc:chgData name="Bailey Duff" userId="6c4df141-de97-42cb-a81c-6bceb11d4a62" providerId="ADAL" clId="{3EDBFB7A-E8FF-409C-A85B-888EF74E3010}" dt="2026-10-16T18:35:51.660" v="20"/>
        <pc:sldMkLst>
          <pc:docMk/>
          <pc:sldMk cId="1507405318" sldId="2775"/>
        </pc:sldMkLst>
      </pc:sldChg>
      <pc:sldChg chg="add">
        <pc:chgData name="Bailey Duff" userId="6c4df141-de97-42cb-a81c-6bceb11d4a62" providerId="ADAL" clId="{3EDBFB7A-E8FF-409C-A85B-888EF74E3010}" dt="2026-10-16T18:36:04.352" v="21"/>
        <pc:sldMkLst>
          <pc:docMk/>
          <pc:sldMk cId="1241785358" sldId="2776"/>
        </pc:sldMkLst>
      </pc:sldChg>
      <pc:sldChg chg="add">
        <pc:chgData name="Bailey Duff" userId="6c4df141-de97-42cb-a81c-6bceb11d4a62" providerId="ADAL" clId="{3EDBFB7A-E8FF-409C-A85B-888EF74E3010}" dt="2026-10-16T18:36:20.950" v="22"/>
        <pc:sldMkLst>
          <pc:docMk/>
          <pc:sldMk cId="4156217495" sldId="2777"/>
        </pc:sldMkLst>
      </pc:sldChg>
      <pc:sldChg chg="add">
        <pc:chgData name="Bailey Duff" userId="6c4df141-de97-42cb-a81c-6bceb11d4a62" providerId="ADAL" clId="{3EDBFB7A-E8FF-409C-A85B-888EF74E3010}" dt="2026-10-16T18:36:39.729" v="23"/>
        <pc:sldMkLst>
          <pc:docMk/>
          <pc:sldMk cId="4204130040" sldId="2778"/>
        </pc:sldMkLst>
      </pc:sldChg>
      <pc:sldChg chg="add">
        <pc:chgData name="Bailey Duff" userId="6c4df141-de97-42cb-a81c-6bceb11d4a62" providerId="ADAL" clId="{3EDBFB7A-E8FF-409C-A85B-888EF74E3010}" dt="2026-10-16T18:37:28.504" v="24"/>
        <pc:sldMkLst>
          <pc:docMk/>
          <pc:sldMk cId="2870043401" sldId="2779"/>
        </pc:sldMkLst>
      </pc:sldChg>
      <pc:sldChg chg="add">
        <pc:chgData name="Bailey Duff" userId="6c4df141-de97-42cb-a81c-6bceb11d4a62" providerId="ADAL" clId="{3EDBFB7A-E8FF-409C-A85B-888EF74E3010}" dt="2026-10-16T18:37:49.464" v="25"/>
        <pc:sldMkLst>
          <pc:docMk/>
          <pc:sldMk cId="16352159" sldId="2780"/>
        </pc:sldMkLst>
      </pc:sldChg>
      <pc:sldChg chg="add">
        <pc:chgData name="Bailey Duff" userId="6c4df141-de97-42cb-a81c-6bceb11d4a62" providerId="ADAL" clId="{3EDBFB7A-E8FF-409C-A85B-888EF74E3010}" dt="2026-10-16T18:38:10.951" v="26"/>
        <pc:sldMkLst>
          <pc:docMk/>
          <pc:sldMk cId="3927766428" sldId="2781"/>
        </pc:sldMkLst>
      </pc:sldChg>
      <pc:sldChg chg="add">
        <pc:chgData name="Bailey Duff" userId="6c4df141-de97-42cb-a81c-6bceb11d4a62" providerId="ADAL" clId="{3EDBFB7A-E8FF-409C-A85B-888EF74E3010}" dt="2026-10-16T18:38:25.426" v="27"/>
        <pc:sldMkLst>
          <pc:docMk/>
          <pc:sldMk cId="1670015700" sldId="2782"/>
        </pc:sldMkLst>
      </pc:sldChg>
      <pc:sldChg chg="add">
        <pc:chgData name="Bailey Duff" userId="6c4df141-de97-42cb-a81c-6bceb11d4a62" providerId="ADAL" clId="{3EDBFB7A-E8FF-409C-A85B-888EF74E3010}" dt="2026-10-16T18:38:41.687" v="28"/>
        <pc:sldMkLst>
          <pc:docMk/>
          <pc:sldMk cId="515658953" sldId="2783"/>
        </pc:sldMkLst>
      </pc:sldChg>
      <pc:sldChg chg="modSp ord">
        <pc:chgData name="Bailey Duff" userId="6c4df141-de97-42cb-a81c-6bceb11d4a62" providerId="ADAL" clId="{3EDBFB7A-E8FF-409C-A85B-888EF74E3010}" dt="2026-10-16T18:41:05.346" v="30"/>
        <pc:sldMkLst>
          <pc:docMk/>
          <pc:sldMk cId="2515562000" sldId="2784"/>
        </pc:sldMkLst>
        <pc:spChg chg="mod">
          <ac:chgData name="Bailey Duff" userId="6c4df141-de97-42cb-a81c-6bceb11d4a62" providerId="ADAL" clId="{3EDBFB7A-E8FF-409C-A85B-888EF74E3010}" dt="2026-10-16T18:41:05.346" v="30"/>
          <ac:spMkLst>
            <pc:docMk/>
            <pc:sldMk cId="2515562000" sldId="2784"/>
            <ac:spMk id="9" creationId="{35DF73B9-1F72-719F-ACDA-DA8403B3679A}"/>
          </ac:spMkLst>
        </pc:spChg>
      </pc:sldChg>
      <pc:sldChg chg="modSp">
        <pc:chgData name="Bailey Duff" userId="6c4df141-de97-42cb-a81c-6bceb11d4a62" providerId="ADAL" clId="{3EDBFB7A-E8FF-409C-A85B-888EF74E3010}" dt="2026-10-16T18:42:35.057" v="31"/>
        <pc:sldMkLst>
          <pc:docMk/>
          <pc:sldMk cId="1890005890" sldId="2785"/>
        </pc:sldMkLst>
        <pc:spChg chg="mod">
          <ac:chgData name="Bailey Duff" userId="6c4df141-de97-42cb-a81c-6bceb11d4a62" providerId="ADAL" clId="{3EDBFB7A-E8FF-409C-A85B-888EF74E3010}" dt="2026-10-16T18:42:35.057" v="31"/>
          <ac:spMkLst>
            <pc:docMk/>
            <pc:sldMk cId="1890005890" sldId="2785"/>
            <ac:spMk id="9" creationId="{27C51176-F623-0DE6-9895-03A1CD0CBE26}"/>
          </ac:spMkLst>
        </pc:spChg>
      </pc:sldChg>
      <pc:sldChg chg="add">
        <pc:chgData name="Bailey Duff" userId="6c4df141-de97-42cb-a81c-6bceb11d4a62" providerId="ADAL" clId="{3EDBFB7A-E8FF-409C-A85B-888EF74E3010}" dt="2026-10-16T18:58:55.823" v="33"/>
        <pc:sldMkLst>
          <pc:docMk/>
          <pc:sldMk cId="2995440691" sldId="2790"/>
        </pc:sldMkLst>
      </pc:sldChg>
      <pc:sldChg chg="modSp">
        <pc:chgData name="Bailey Duff" userId="6c4df141-de97-42cb-a81c-6bceb11d4a62" providerId="ADAL" clId="{3EDBFB7A-E8FF-409C-A85B-888EF74E3010}" dt="2026-10-16T19:04:47.327" v="36"/>
        <pc:sldMkLst>
          <pc:docMk/>
          <pc:sldMk cId="1002566840" sldId="2791"/>
        </pc:sldMkLst>
        <pc:spChg chg="mod">
          <ac:chgData name="Bailey Duff" userId="6c4df141-de97-42cb-a81c-6bceb11d4a62" providerId="ADAL" clId="{3EDBFB7A-E8FF-409C-A85B-888EF74E3010}" dt="2026-10-16T19:04:47.327" v="36"/>
          <ac:spMkLst>
            <pc:docMk/>
            <pc:sldMk cId="1002566840" sldId="2791"/>
            <ac:spMk id="5" creationId="{7BEAD964-A419-DB00-8F5D-9DA8379C4C5D}"/>
          </ac:spMkLst>
        </pc:spChg>
      </pc:sldChg>
      <pc:sldChg chg="modSp">
        <pc:chgData name="Bailey Duff" userId="6c4df141-de97-42cb-a81c-6bceb11d4a62" providerId="ADAL" clId="{3EDBFB7A-E8FF-409C-A85B-888EF74E3010}" dt="2026-10-16T19:09:51.130" v="37"/>
        <pc:sldMkLst>
          <pc:docMk/>
          <pc:sldMk cId="4088514677" sldId="2793"/>
        </pc:sldMkLst>
        <pc:spChg chg="mod">
          <ac:chgData name="Bailey Duff" userId="6c4df141-de97-42cb-a81c-6bceb11d4a62" providerId="ADAL" clId="{3EDBFB7A-E8FF-409C-A85B-888EF74E3010}" dt="2026-10-16T19:09:51.130" v="37"/>
          <ac:spMkLst>
            <pc:docMk/>
            <pc:sldMk cId="4088514677" sldId="2793"/>
            <ac:spMk id="5" creationId="{4F733C1C-2955-AFDD-4411-C9EA59C31F0A}"/>
          </ac:spMkLst>
        </pc:spChg>
      </pc:sldChg>
      <pc:sldChg chg="modSp">
        <pc:chgData name="Bailey Duff" userId="6c4df141-de97-42cb-a81c-6bceb11d4a62" providerId="ADAL" clId="{3EDBFB7A-E8FF-409C-A85B-888EF74E3010}" dt="2026-10-16T19:17:39.357" v="38"/>
        <pc:sldMkLst>
          <pc:docMk/>
          <pc:sldMk cId="4180064263" sldId="2794"/>
        </pc:sldMkLst>
        <pc:spChg chg="mod">
          <ac:chgData name="Bailey Duff" userId="6c4df141-de97-42cb-a81c-6bceb11d4a62" providerId="ADAL" clId="{3EDBFB7A-E8FF-409C-A85B-888EF74E3010}" dt="2026-10-16T19:17:39.357" v="38"/>
          <ac:spMkLst>
            <pc:docMk/>
            <pc:sldMk cId="4180064263" sldId="2794"/>
            <ac:spMk id="5" creationId="{F4BD1724-EE81-8298-30CA-38FB973EF1CB}"/>
          </ac:spMkLst>
        </pc:spChg>
      </pc:sldChg>
      <pc:sldChg chg="modSp">
        <pc:chgData name="Bailey Duff" userId="6c4df141-de97-42cb-a81c-6bceb11d4a62" providerId="ADAL" clId="{3EDBFB7A-E8FF-409C-A85B-888EF74E3010}" dt="2026-10-16T19:19:02.199" v="39"/>
        <pc:sldMkLst>
          <pc:docMk/>
          <pc:sldMk cId="2628723940" sldId="2795"/>
        </pc:sldMkLst>
        <pc:spChg chg="mod">
          <ac:chgData name="Bailey Duff" userId="6c4df141-de97-42cb-a81c-6bceb11d4a62" providerId="ADAL" clId="{3EDBFB7A-E8FF-409C-A85B-888EF74E3010}" dt="2026-10-16T19:19:02.199" v="39"/>
          <ac:spMkLst>
            <pc:docMk/>
            <pc:sldMk cId="2628723940" sldId="2795"/>
            <ac:spMk id="5" creationId="{C140EA28-A6F0-FC70-BB77-6279BDC8886A}"/>
          </ac:spMkLst>
        </pc:spChg>
      </pc:sldChg>
      <pc:sldChg chg="add">
        <pc:chgData name="Bailey Duff" userId="6c4df141-de97-42cb-a81c-6bceb11d4a62" providerId="ADAL" clId="{3EDBFB7A-E8FF-409C-A85B-888EF74E3010}" dt="2026-10-16T19:20:12.339" v="40"/>
        <pc:sldMkLst>
          <pc:docMk/>
          <pc:sldMk cId="983906350" sldId="2796"/>
        </pc:sldMkLst>
      </pc:sldChg>
      <pc:sldChg chg="add">
        <pc:chgData name="Bailey Duff" userId="6c4df141-de97-42cb-a81c-6bceb11d4a62" providerId="ADAL" clId="{3EDBFB7A-E8FF-409C-A85B-888EF74E3010}" dt="2026-10-16T19:20:38.635" v="41"/>
        <pc:sldMkLst>
          <pc:docMk/>
          <pc:sldMk cId="2224856842" sldId="2797"/>
        </pc:sldMkLst>
      </pc:sldChg>
      <pc:sldChg chg="add">
        <pc:chgData name="Bailey Duff" userId="6c4df141-de97-42cb-a81c-6bceb11d4a62" providerId="ADAL" clId="{3EDBFB7A-E8FF-409C-A85B-888EF74E3010}" dt="2026-10-16T19:21:12.217" v="42"/>
        <pc:sldMkLst>
          <pc:docMk/>
          <pc:sldMk cId="2709510792" sldId="2798"/>
        </pc:sldMkLst>
      </pc:sldChg>
      <pc:sldChg chg="modSp ord">
        <pc:chgData name="Bailey Duff" userId="6c4df141-de97-42cb-a81c-6bceb11d4a62" providerId="ADAL" clId="{3EDBFB7A-E8FF-409C-A85B-888EF74E3010}" dt="2026-10-16T19:34:52.678" v="44"/>
        <pc:sldMkLst>
          <pc:docMk/>
          <pc:sldMk cId="298118826" sldId="2799"/>
        </pc:sldMkLst>
        <pc:spChg chg="mod">
          <ac:chgData name="Bailey Duff" userId="6c4df141-de97-42cb-a81c-6bceb11d4a62" providerId="ADAL" clId="{3EDBFB7A-E8FF-409C-A85B-888EF74E3010}" dt="2026-10-16T19:34:52.678" v="44"/>
          <ac:spMkLst>
            <pc:docMk/>
            <pc:sldMk cId="298118826" sldId="2799"/>
            <ac:spMk id="5" creationId="{F73A8439-2318-E5BC-165C-B3EA733DED33}"/>
          </ac:spMkLst>
        </pc:spChg>
      </pc:sldChg>
      <pc:sldChg chg="add">
        <pc:chgData name="Bailey Duff" userId="6c4df141-de97-42cb-a81c-6bceb11d4a62" providerId="ADAL" clId="{3EDBFB7A-E8FF-409C-A85B-888EF74E3010}" dt="2026-10-16T19:37:58.012" v="45"/>
        <pc:sldMkLst>
          <pc:docMk/>
          <pc:sldMk cId="2627920038" sldId="2800"/>
        </pc:sldMkLst>
      </pc:sldChg>
      <pc:sldChg chg="add">
        <pc:chgData name="Bailey Duff" userId="6c4df141-de97-42cb-a81c-6bceb11d4a62" providerId="ADAL" clId="{3EDBFB7A-E8FF-409C-A85B-888EF74E3010}" dt="2026-10-16T19:38:32.502" v="46"/>
        <pc:sldMkLst>
          <pc:docMk/>
          <pc:sldMk cId="1761538322" sldId="2801"/>
        </pc:sldMkLst>
      </pc:sldChg>
      <pc:sldChg chg="add">
        <pc:chgData name="Bailey Duff" userId="6c4df141-de97-42cb-a81c-6bceb11d4a62" providerId="ADAL" clId="{3EDBFB7A-E8FF-409C-A85B-888EF74E3010}" dt="2026-10-16T19:38:51.657" v="47"/>
        <pc:sldMkLst>
          <pc:docMk/>
          <pc:sldMk cId="2606919776" sldId="2802"/>
        </pc:sldMkLst>
      </pc:sldChg>
      <pc:sldChg chg="modSp">
        <pc:chgData name="Bailey Duff" userId="6c4df141-de97-42cb-a81c-6bceb11d4a62" providerId="ADAL" clId="{3EDBFB7A-E8FF-409C-A85B-888EF74E3010}" dt="2026-10-16T19:39:13.423" v="48"/>
        <pc:sldMkLst>
          <pc:docMk/>
          <pc:sldMk cId="4161044329" sldId="2803"/>
        </pc:sldMkLst>
        <pc:spChg chg="mod">
          <ac:chgData name="Bailey Duff" userId="6c4df141-de97-42cb-a81c-6bceb11d4a62" providerId="ADAL" clId="{3EDBFB7A-E8FF-409C-A85B-888EF74E3010}" dt="2026-10-16T19:39:13.423" v="48"/>
          <ac:spMkLst>
            <pc:docMk/>
            <pc:sldMk cId="4161044329" sldId="2803"/>
            <ac:spMk id="3" creationId="{D5DF969B-BA8E-4529-DBB6-8FA638E94DF3}"/>
          </ac:spMkLst>
        </pc:spChg>
      </pc:sldChg>
      <pc:sldChg chg="add">
        <pc:chgData name="Bailey Duff" userId="6c4df141-de97-42cb-a81c-6bceb11d4a62" providerId="ADAL" clId="{3EDBFB7A-E8FF-409C-A85B-888EF74E3010}" dt="2026-10-16T19:40:08.335" v="49"/>
        <pc:sldMkLst>
          <pc:docMk/>
          <pc:sldMk cId="3387356234" sldId="280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A377AD-972E-455E-AEF4-18918EFD2491}" type="datetimeFigureOut">
              <a:rPr lang="en-CA" smtClean="0"/>
              <a:t>2026-10-16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D37EF6-239E-4AF3-B324-EB0C87A5F4DD}" type="slidenum">
              <a:rPr lang="en-CA" smtClean="0"/>
              <a:t>‹#›</a:t>
            </a:fld>
            <a:endParaRPr lang="en-CA"/>
          </a:p>
        </p:txBody>
      </p:sp>
    </p:spTree>
    <p:extLst>
      <p:ext uri="{BB962C8B-B14F-4D97-AF65-F5344CB8AC3E}">
        <p14:creationId xmlns:p14="http://schemas.microsoft.com/office/powerpoint/2010/main" val="3962704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Early literacy is sometimes perceived as an educational issue that begins when a child enters school. In reality, the foundations for language, communication, relationships, and later reading begin in infancy.</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Residents encounter children in newborn care, ambulatory clinics, emergency departments, inpatient units, developmental settings, and subspecialty clinics. Each setting offers a different opportunity. A resident may complete a fuller anticipatory guidance conversation during continuity clinic, observe communication while taking a history, recognize a reading concern presenting as school avoidance, or simply plant a seed during a one-time consultation.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Today’s session focuses on how trainees can make early literacy promotion clinically relevant, equitable, and feasible while maintaining attention to the child’s presenting concern and their own scope of responsibility.</a:t>
            </a:r>
            <a:endParaRPr lang="en-CA" b="0" dirty="0">
              <a:effectLst/>
            </a:endParaRPr>
          </a:p>
          <a:p>
            <a:br>
              <a:rPr lang="en-CA" dirty="0"/>
            </a:br>
            <a:br>
              <a:rPr lang="en-CA" dirty="0"/>
            </a:br>
            <a:endParaRPr lang="en-CA" b="0" dirty="0">
              <a:effectLst/>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Complete according to the accrediting organization’s CME requirements.</a:t>
            </a:r>
            <a:endParaRPr lang="en-CA" b="0" dirty="0">
              <a:effectLst/>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2</a:t>
            </a:fld>
            <a:endParaRPr lang="en-US"/>
          </a:p>
        </p:txBody>
      </p:sp>
    </p:spTree>
    <p:extLst>
      <p:ext uri="{BB962C8B-B14F-4D97-AF65-F5344CB8AC3E}">
        <p14:creationId xmlns:p14="http://schemas.microsoft.com/office/powerpoint/2010/main" val="1079801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Emphasize that residents are not expected to become reading specialists or independently administer psychometric assessments outside their training.</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The resident’s clinical role is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Promote language-rich relationships.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Normalize literacy conversations.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Observe development.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Recognize concerns.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Offer anticipatory guidance.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Connect families with supports.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Present relevant findings to a supervisor and propose an initial plan.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Advocate when systems are not meeting a child’s needs.</a:t>
            </a:r>
          </a:p>
          <a:p>
            <a:pPr>
              <a:lnSpc>
                <a:spcPct val="107000"/>
              </a:lnSpc>
              <a:spcAft>
                <a:spcPts val="800"/>
              </a:spcAft>
            </a:pPr>
            <a:endParaRPr lang="en-CA" dirty="0">
              <a:cs typeface="Calibri" panose="020F0502020204030204"/>
            </a:endParaRPr>
          </a:p>
          <a:p>
            <a:pPr>
              <a:lnSpc>
                <a:spcPct val="107000"/>
              </a:lnSpc>
              <a:spcAft>
                <a:spcPts val="800"/>
              </a:spcAft>
            </a:pPr>
            <a:endParaRPr lang="en-CA" dirty="0">
              <a:cs typeface="Calibri" panose="020F0502020204030204"/>
            </a:endParaRPr>
          </a:p>
        </p:txBody>
      </p:sp>
      <p:sp>
        <p:nvSpPr>
          <p:cNvPr id="4" name="Slide Number Placeholder 3"/>
          <p:cNvSpPr>
            <a:spLocks noGrp="1"/>
          </p:cNvSpPr>
          <p:nvPr>
            <p:ph type="sldNum" sz="quarter" idx="5"/>
          </p:nvPr>
        </p:nvSpPr>
        <p:spPr/>
        <p:txBody>
          <a:bodyPr/>
          <a:lstStyle/>
          <a:p>
            <a:fld id="{73AF05C1-B627-7C4F-9DD9-F5F4D48E347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E945-C3A1-8009-79BC-40080FA0A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398E1-A887-B91D-9292-34B3948E77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5D0B0-4C8B-5B9F-6B6B-3EE35EA38678}"/>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Invite learners to formulate a response that fits within the discharge encounter.</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Listen for whether they:</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Use a developmentally appropriate message for a newborn.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Avoid overwhelming the family with another checklist.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Support the family’s strongest language.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Link the recommendation to responsive interaction rather than early academic teaching.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Recognize that routine developmental surveillance and follow-up remain necessary.</a:t>
            </a:r>
          </a:p>
          <a:p>
            <a:pPr rtl="0"/>
            <a:r>
              <a:rPr lang="en-CA" sz="1200" b="0" i="0" u="none" strike="noStrike" kern="1200" dirty="0">
                <a:solidFill>
                  <a:schemeClr val="tx1"/>
                </a:solidFill>
                <a:effectLst/>
                <a:latin typeface="+mn-lt"/>
                <a:ea typeface="+mn-ea"/>
                <a:cs typeface="+mn-cs"/>
              </a:rPr>
              <a:t>Possible response:</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“Your baby is already learning from your voice. Talking, singing, and responding to her sounds and expressions in the language that feels most natural to you all help. You can also look at a sturdy book or one picture together, but there is no need to finish a story or teach letters.”</a:t>
            </a:r>
            <a:endParaRPr lang="en-CA" b="0" dirty="0">
              <a:effectLst/>
            </a:endParaRPr>
          </a:p>
          <a:p>
            <a:pPr rtl="0"/>
            <a:r>
              <a:rPr lang="en-CA" sz="1200" b="0" i="0" u="none" strike="noStrike" kern="1200" dirty="0">
                <a:solidFill>
                  <a:schemeClr val="tx1"/>
                </a:solidFill>
                <a:effectLst/>
                <a:latin typeface="+mn-lt"/>
                <a:ea typeface="+mn-ea"/>
                <a:cs typeface="+mn-cs"/>
              </a:rPr>
              <a:t>Use this case to introduce two central principles:</a:t>
            </a:r>
            <a:br>
              <a:rPr lang="en-CA" sz="1200" b="0" i="0" u="none" strike="noStrike" kern="1200" dirty="0">
                <a:solidFill>
                  <a:schemeClr val="tx1"/>
                </a:solidFill>
                <a:effectLst/>
                <a:latin typeface="+mn-lt"/>
                <a:ea typeface="+mn-ea"/>
                <a:cs typeface="+mn-cs"/>
              </a:rPr>
            </a:br>
            <a:r>
              <a:rPr lang="en-CA" sz="1200" b="1" i="0" u="none" strike="noStrike" kern="1200" dirty="0">
                <a:solidFill>
                  <a:schemeClr val="tx1"/>
                </a:solidFill>
                <a:effectLst/>
                <a:latin typeface="+mn-lt"/>
                <a:ea typeface="+mn-ea"/>
                <a:cs typeface="+mn-cs"/>
              </a:rPr>
              <a:t>Early literacy promotion should increase connection rather than pressure.</a:t>
            </a:r>
            <a:br>
              <a:rPr lang="en-CA" sz="1200" b="1" i="0" u="none" strike="noStrike" kern="1200" dirty="0">
                <a:solidFill>
                  <a:schemeClr val="tx1"/>
                </a:solidFill>
                <a:effectLst/>
                <a:latin typeface="+mn-lt"/>
                <a:ea typeface="+mn-ea"/>
                <a:cs typeface="+mn-cs"/>
              </a:rPr>
            </a:br>
            <a:r>
              <a:rPr lang="en-CA" sz="1200" b="1" i="0" u="none" strike="noStrike" kern="1200" dirty="0">
                <a:solidFill>
                  <a:schemeClr val="tx1"/>
                </a:solidFill>
                <a:effectLst/>
                <a:latin typeface="+mn-lt"/>
                <a:ea typeface="+mn-ea"/>
                <a:cs typeface="+mn-cs"/>
              </a:rPr>
              <a:t>The depth of the intervention should match the clinical setting.</a:t>
            </a:r>
            <a:endParaRPr lang="en-CA" b="0" dirty="0">
              <a:effectLst/>
            </a:endParaRPr>
          </a:p>
          <a:p>
            <a:br>
              <a:rPr lang="en-CA" dirty="0"/>
            </a:br>
            <a:br>
              <a:rPr lang="en-CA" dirty="0"/>
            </a:br>
            <a:br>
              <a:rPr lang="en-CA" b="0" dirty="0">
                <a:effectLst/>
              </a:rPr>
            </a:br>
            <a:endParaRPr lang="en-CA" dirty="0"/>
          </a:p>
        </p:txBody>
      </p:sp>
      <p:sp>
        <p:nvSpPr>
          <p:cNvPr id="4" name="Slide Number Placeholder 3">
            <a:extLst>
              <a:ext uri="{FF2B5EF4-FFF2-40B4-BE49-F238E27FC236}">
                <a16:creationId xmlns:a16="http://schemas.microsoft.com/office/drawing/2014/main" id="{4016F716-06B1-F998-98DE-26411916D38B}"/>
              </a:ext>
            </a:extLst>
          </p:cNvPr>
          <p:cNvSpPr>
            <a:spLocks noGrp="1"/>
          </p:cNvSpPr>
          <p:nvPr>
            <p:ph type="sldNum" sz="quarter" idx="5"/>
          </p:nvPr>
        </p:nvSpPr>
        <p:spPr/>
        <p:txBody>
          <a:bodyPr/>
          <a:lstStyle/>
          <a:p>
            <a:fld id="{73AF05C1-B627-7C4F-9DD9-F5F4D48E3474}" type="slidenum">
              <a:rPr lang="en-US" smtClean="0"/>
              <a:pPr/>
              <a:t>4</a:t>
            </a:fld>
            <a:endParaRPr lang="en-US"/>
          </a:p>
        </p:txBody>
      </p:sp>
    </p:spTree>
    <p:extLst>
      <p:ext uri="{BB962C8B-B14F-4D97-AF65-F5344CB8AC3E}">
        <p14:creationId xmlns:p14="http://schemas.microsoft.com/office/powerpoint/2010/main" val="4120614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EC6C9-54CB-2235-1081-F8244A39FD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58B9F6-15B3-0FBE-4FBD-2C209C4403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F4879-4B61-3BF0-B90A-2E7BB9584C5B}"/>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Early literacy conversations fit naturally within subjects clinicians already address: communication, attachment, routines, sleep, behaviour, screen use, development, and school functioning.</a:t>
            </a:r>
            <a:endParaRPr lang="en-CA" b="0" dirty="0">
              <a:effectLst/>
            </a:endParaRPr>
          </a:p>
          <a:p>
            <a:pPr rtl="0"/>
            <a:r>
              <a:rPr lang="en-CA" sz="1200" b="0" i="0" u="none" strike="noStrike" kern="1200" dirty="0">
                <a:solidFill>
                  <a:schemeClr val="tx1"/>
                </a:solidFill>
                <a:effectLst/>
                <a:latin typeface="+mn-lt"/>
                <a:ea typeface="+mn-ea"/>
                <a:cs typeface="+mn-cs"/>
              </a:rPr>
              <a:t>The Canadian Paediatric Society describes early exposure to books, words, and songs as a way to support vocabulary, later reading, nurturing relationships, and health.</a:t>
            </a:r>
            <a:endParaRPr lang="en-CA" b="0" dirty="0">
              <a:effectLst/>
            </a:endParaRPr>
          </a:p>
          <a:p>
            <a:pPr rtl="0"/>
            <a:r>
              <a:rPr lang="en-CA" sz="1200" b="0" i="0" u="none" strike="noStrike" kern="1200" dirty="0">
                <a:solidFill>
                  <a:schemeClr val="tx1"/>
                </a:solidFill>
                <a:effectLst/>
                <a:latin typeface="+mn-lt"/>
                <a:ea typeface="+mn-ea"/>
                <a:cs typeface="+mn-cs"/>
              </a:rPr>
              <a:t>The goal is not simply to teach children letters earlier. It is to strengthen responsive interactions and language-rich environments that support development.</a:t>
            </a:r>
            <a:endParaRPr lang="en-CA" b="0" dirty="0">
              <a:effectLst/>
            </a:endParaRPr>
          </a:p>
        </p:txBody>
      </p:sp>
      <p:sp>
        <p:nvSpPr>
          <p:cNvPr id="4" name="Slide Number Placeholder 3">
            <a:extLst>
              <a:ext uri="{FF2B5EF4-FFF2-40B4-BE49-F238E27FC236}">
                <a16:creationId xmlns:a16="http://schemas.microsoft.com/office/drawing/2014/main" id="{BB0F9587-4109-2FBC-96E6-681E12CACD9B}"/>
              </a:ext>
            </a:extLst>
          </p:cNvPr>
          <p:cNvSpPr>
            <a:spLocks noGrp="1"/>
          </p:cNvSpPr>
          <p:nvPr>
            <p:ph type="sldNum" sz="quarter" idx="5"/>
          </p:nvPr>
        </p:nvSpPr>
        <p:spPr/>
        <p:txBody>
          <a:bodyPr/>
          <a:lstStyle/>
          <a:p>
            <a:fld id="{73AF05C1-B627-7C4F-9DD9-F5F4D48E3474}" type="slidenum">
              <a:rPr lang="en-US" smtClean="0"/>
              <a:pPr/>
              <a:t>5</a:t>
            </a:fld>
            <a:endParaRPr lang="en-US"/>
          </a:p>
        </p:txBody>
      </p:sp>
    </p:spTree>
    <p:extLst>
      <p:ext uri="{BB962C8B-B14F-4D97-AF65-F5344CB8AC3E}">
        <p14:creationId xmlns:p14="http://schemas.microsoft.com/office/powerpoint/2010/main" val="4273919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999A8-E95E-99D0-A483-BE7C00038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2C6FF-3C6E-9EDF-7D4C-F6F6C5AFB2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D8EFD1-C99D-44AF-9FA9-8AFDDCE5069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Many families do not have regular contact with early childhood educators or specialized developmental services. Healthcare may be the only universal or near-universal system they encounter during the early years.</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 brief recommendation from a trusted healthcare practitioner can reinforce that talking, singing, sharing stories, and looking at books are important for health and development.</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For residents, the goal varies by setting. In continuity clinic, the learner may complete the full Ask–Observe–Encourage–Model–Connect approach. During an emergency or subspecialty visit, the learner may make one observation, offer one sentence of anticipatory guidance, or identify a concern for follow-up.</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Our role is especially important when families experience: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Financial barriers.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Limited access to books or libraries.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Language barriers.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Social isolation.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Housing instability.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Disability or developmental concerns.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Limited access to early childhood programs.</a:t>
            </a:r>
          </a:p>
          <a:p>
            <a:pPr rtl="0"/>
            <a:r>
              <a:rPr lang="en-CA" sz="1200" b="0" i="0" u="none" strike="noStrike" kern="1200" dirty="0">
                <a:solidFill>
                  <a:schemeClr val="tx1"/>
                </a:solidFill>
                <a:effectLst/>
                <a:latin typeface="+mn-lt"/>
                <a:ea typeface="+mn-ea"/>
                <a:cs typeface="+mn-cs"/>
              </a:rPr>
              <a:t>Avoid suggesting that clinicians alone can overcome these structural inequities. The clinical encounter is one part of a broader system of support.</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4891C8D6-EAB5-F50A-C3CE-8AA75608CE30}"/>
              </a:ext>
            </a:extLst>
          </p:cNvPr>
          <p:cNvSpPr>
            <a:spLocks noGrp="1"/>
          </p:cNvSpPr>
          <p:nvPr>
            <p:ph type="sldNum" sz="quarter" idx="5"/>
          </p:nvPr>
        </p:nvSpPr>
        <p:spPr/>
        <p:txBody>
          <a:bodyPr/>
          <a:lstStyle/>
          <a:p>
            <a:fld id="{73AF05C1-B627-7C4F-9DD9-F5F4D48E3474}" type="slidenum">
              <a:rPr lang="en-US" smtClean="0"/>
              <a:pPr/>
              <a:t>6</a:t>
            </a:fld>
            <a:endParaRPr lang="en-US"/>
          </a:p>
        </p:txBody>
      </p:sp>
    </p:spTree>
    <p:extLst>
      <p:ext uri="{BB962C8B-B14F-4D97-AF65-F5344CB8AC3E}">
        <p14:creationId xmlns:p14="http://schemas.microsoft.com/office/powerpoint/2010/main" val="941138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3327C-7DEF-8872-A36B-C21816F824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C4D788-5B4D-19AA-9245-7EF3B46175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4A2058-A80D-39F5-E382-44CBF4FAAAC4}"/>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Use a show of hands, electronic poll, or brief reflection.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Ask:</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“What makes this conversation easier or harder when you are a trainee?”</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Common barriers may include: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Limited time.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Competing priorities.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Lack of books or resources.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Uncertainty about what to recommend.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Concern about caregiver literacy.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Lack of an established clinic workflow.</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Feeling that literacy belongs to education rather than healthcare.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Uncertainty about whether the topic fits the presenting complaint.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Concern about extending the visit or losing focus.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Uncertainty about local pathways or when to involve a supervisor.</a:t>
            </a:r>
          </a:p>
          <a:p>
            <a:pPr rtl="0"/>
            <a:r>
              <a:rPr lang="en-CA" sz="1200" b="0" i="0" u="none" strike="noStrike" kern="1200" dirty="0">
                <a:solidFill>
                  <a:schemeClr val="tx1"/>
                </a:solidFill>
                <a:effectLst/>
                <a:latin typeface="+mn-lt"/>
                <a:ea typeface="+mn-ea"/>
                <a:cs typeface="+mn-cs"/>
              </a:rPr>
              <a:t>Tell learners that the session will address each of these barriers.</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2E58B454-BF92-C69D-EAA0-580C7C9BA144}"/>
              </a:ext>
            </a:extLst>
          </p:cNvPr>
          <p:cNvSpPr>
            <a:spLocks noGrp="1"/>
          </p:cNvSpPr>
          <p:nvPr>
            <p:ph type="sldNum" sz="quarter" idx="5"/>
          </p:nvPr>
        </p:nvSpPr>
        <p:spPr/>
        <p:txBody>
          <a:bodyPr/>
          <a:lstStyle/>
          <a:p>
            <a:fld id="{73AF05C1-B627-7C4F-9DD9-F5F4D48E3474}" type="slidenum">
              <a:rPr lang="en-US" smtClean="0"/>
              <a:pPr/>
              <a:t>7</a:t>
            </a:fld>
            <a:endParaRPr lang="en-US"/>
          </a:p>
        </p:txBody>
      </p:sp>
    </p:spTree>
    <p:extLst>
      <p:ext uri="{BB962C8B-B14F-4D97-AF65-F5344CB8AC3E}">
        <p14:creationId xmlns:p14="http://schemas.microsoft.com/office/powerpoint/2010/main" val="109569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566A5-DF03-143B-94D4-83C0C91085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8510A5-CFCE-591B-E2CC-EAB4C07082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1AA27E-A9BB-CEED-0257-8AF72931B55D}"/>
              </a:ext>
            </a:extLst>
          </p:cNvPr>
          <p:cNvSpPr>
            <a:spLocks noGrp="1"/>
          </p:cNvSpPr>
          <p:nvPr>
            <p:ph type="body" idx="1"/>
          </p:nvPr>
        </p:nvSpPr>
        <p:spPr/>
        <p:txBody>
          <a:bodyPr/>
          <a:lstStyle/>
          <a:p>
            <a:pPr rtl="0"/>
            <a:endParaRPr lang="en-CA" b="0" dirty="0">
              <a:effectLst/>
            </a:endParaRPr>
          </a:p>
        </p:txBody>
      </p:sp>
      <p:sp>
        <p:nvSpPr>
          <p:cNvPr id="4" name="Slide Number Placeholder 3">
            <a:extLst>
              <a:ext uri="{FF2B5EF4-FFF2-40B4-BE49-F238E27FC236}">
                <a16:creationId xmlns:a16="http://schemas.microsoft.com/office/drawing/2014/main" id="{903E6764-757D-CC2B-A5AA-7B4C83CA5754}"/>
              </a:ext>
            </a:extLst>
          </p:cNvPr>
          <p:cNvSpPr>
            <a:spLocks noGrp="1"/>
          </p:cNvSpPr>
          <p:nvPr>
            <p:ph type="sldNum" sz="quarter" idx="5"/>
          </p:nvPr>
        </p:nvSpPr>
        <p:spPr/>
        <p:txBody>
          <a:bodyPr/>
          <a:lstStyle/>
          <a:p>
            <a:fld id="{73AF05C1-B627-7C4F-9DD9-F5F4D48E3474}" type="slidenum">
              <a:rPr lang="en-US" smtClean="0"/>
              <a:pPr/>
              <a:t>8</a:t>
            </a:fld>
            <a:endParaRPr lang="en-US"/>
          </a:p>
        </p:txBody>
      </p:sp>
    </p:spTree>
    <p:extLst>
      <p:ext uri="{BB962C8B-B14F-4D97-AF65-F5344CB8AC3E}">
        <p14:creationId xmlns:p14="http://schemas.microsoft.com/office/powerpoint/2010/main" val="1221063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E6111-4A11-2337-68FD-9ECE00A7BF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D1F54-FEAF-1519-7BCB-B35A7E0928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CED6F5-0E60-54A5-C975-B1AB9C0D4D0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is often described as “serve-and-return.”</a:t>
            </a:r>
            <a:endParaRPr lang="en-CA" b="0" dirty="0">
              <a:effectLst/>
            </a:endParaRPr>
          </a:p>
          <a:p>
            <a:pPr rtl="0"/>
            <a:r>
              <a:rPr lang="en-CA" sz="1200" b="0" i="0" u="none" strike="noStrike" kern="1200" dirty="0">
                <a:solidFill>
                  <a:schemeClr val="tx1"/>
                </a:solidFill>
                <a:effectLst/>
                <a:latin typeface="+mn-lt"/>
                <a:ea typeface="+mn-ea"/>
                <a:cs typeface="+mn-cs"/>
              </a:rPr>
              <a:t>The child initiates a “serve” through a sound, look, gesture, or word. A responsive adult “returns” the interaction by noticing, naming, imitating, expanding, or responding.</a:t>
            </a:r>
            <a:endParaRPr lang="en-CA" b="0" dirty="0">
              <a:effectLst/>
            </a:endParaRPr>
          </a:p>
          <a:p>
            <a:pPr rtl="0"/>
            <a:r>
              <a:rPr lang="en-CA" sz="1200" b="0" i="0" u="none" strike="noStrike" kern="1200" dirty="0">
                <a:solidFill>
                  <a:schemeClr val="tx1"/>
                </a:solidFill>
                <a:effectLst/>
                <a:latin typeface="+mn-lt"/>
                <a:ea typeface="+mn-ea"/>
                <a:cs typeface="+mn-cs"/>
              </a:rPr>
              <a:t>Books are useful because they create frequent opportunities for:</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Joint attention.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Pointing.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Naming.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Turn-taking.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Prediction.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Emotional connection.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Repetition.</a:t>
            </a:r>
          </a:p>
          <a:p>
            <a:pPr rtl="0"/>
            <a:r>
              <a:rPr lang="en-CA" sz="1200" b="0" i="0" u="none" strike="noStrike" kern="1200" dirty="0">
                <a:solidFill>
                  <a:schemeClr val="tx1"/>
                </a:solidFill>
                <a:effectLst/>
                <a:latin typeface="+mn-lt"/>
                <a:ea typeface="+mn-ea"/>
                <a:cs typeface="+mn-cs"/>
              </a:rPr>
              <a:t>However, books are not the only way to create these exchanges. Songs, family stories, daily conversation, rhymes, and oral traditions are also valuable. These must be included when assessing literacy exposure in a household. </a:t>
            </a:r>
            <a:endParaRPr lang="en-CA" b="0" dirty="0">
              <a:effectLst/>
            </a:endParaRPr>
          </a:p>
          <a:p>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4E8CD689-F176-0F16-5250-DBFE998726A6}"/>
              </a:ext>
            </a:extLst>
          </p:cNvPr>
          <p:cNvSpPr>
            <a:spLocks noGrp="1"/>
          </p:cNvSpPr>
          <p:nvPr>
            <p:ph type="sldNum" sz="quarter" idx="5"/>
          </p:nvPr>
        </p:nvSpPr>
        <p:spPr/>
        <p:txBody>
          <a:bodyPr/>
          <a:lstStyle/>
          <a:p>
            <a:fld id="{73AF05C1-B627-7C4F-9DD9-F5F4D48E3474}" type="slidenum">
              <a:rPr lang="en-US" smtClean="0"/>
              <a:pPr/>
              <a:t>9</a:t>
            </a:fld>
            <a:endParaRPr lang="en-US"/>
          </a:p>
        </p:txBody>
      </p:sp>
    </p:spTree>
    <p:extLst>
      <p:ext uri="{BB962C8B-B14F-4D97-AF65-F5344CB8AC3E}">
        <p14:creationId xmlns:p14="http://schemas.microsoft.com/office/powerpoint/2010/main" val="2144535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D0E8-3160-3004-BA3B-57690A910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D581E-73B5-154C-67DA-DD3D29FFDD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F4894-9BBC-8CF6-D56A-4436F42D960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Many caregivers believe they are “doing it wrong” if the child does not sit quietly or if they cannot finish every page.</a:t>
            </a:r>
            <a:endParaRPr lang="en-CA" b="0" dirty="0">
              <a:effectLst/>
            </a:endParaRPr>
          </a:p>
          <a:p>
            <a:pPr rtl="0"/>
            <a:r>
              <a:rPr lang="en-CA" sz="1200" b="0" i="0" u="none" strike="noStrike" kern="1200" dirty="0">
                <a:solidFill>
                  <a:schemeClr val="tx1"/>
                </a:solidFill>
                <a:effectLst/>
                <a:latin typeface="+mn-lt"/>
                <a:ea typeface="+mn-ea"/>
                <a:cs typeface="+mn-cs"/>
              </a:rPr>
              <a:t>Clarify that developmentally appropriate shared reading is flexible and interactive.</a:t>
            </a:r>
            <a:endParaRPr lang="en-CA" b="0" dirty="0">
              <a:effectLst/>
            </a:endParaRPr>
          </a:p>
          <a:p>
            <a:pPr rtl="0"/>
            <a:r>
              <a:rPr lang="en-CA" sz="1200" b="0" i="0" u="none" strike="noStrike" kern="1200" dirty="0">
                <a:solidFill>
                  <a:schemeClr val="tx1"/>
                </a:solidFill>
                <a:effectLst/>
                <a:latin typeface="+mn-lt"/>
                <a:ea typeface="+mn-ea"/>
                <a:cs typeface="+mn-cs"/>
              </a:rPr>
              <a:t>An infant may chew a board book. A toddler may turn several pages at once. A preschooler may interrupt repeatedly or tell a different story from the pictures. These behaviours can all be part of healthy engagement.</a:t>
            </a:r>
            <a:endParaRPr lang="en-CA" b="0" dirty="0">
              <a:effectLst/>
            </a:endParaRPr>
          </a:p>
          <a:p>
            <a:pPr rtl="0"/>
            <a:r>
              <a:rPr lang="en-CA" sz="1200" b="0" i="0" u="none" strike="noStrike" kern="1200" dirty="0">
                <a:solidFill>
                  <a:schemeClr val="tx1"/>
                </a:solidFill>
                <a:effectLst/>
                <a:latin typeface="+mn-lt"/>
                <a:ea typeface="+mn-ea"/>
                <a:cs typeface="+mn-cs"/>
              </a:rPr>
              <a:t>The clinician’s job is to help caregivers recognize and enjoy what the child can do now.</a:t>
            </a:r>
            <a:endParaRPr lang="en-CA" b="0" dirty="0">
              <a:effectLst/>
            </a:endParaRPr>
          </a:p>
          <a:p>
            <a:br>
              <a:rPr lang="en-CA" dirty="0"/>
            </a:br>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410F3923-016C-FF61-EB57-329253ADE46C}"/>
              </a:ext>
            </a:extLst>
          </p:cNvPr>
          <p:cNvSpPr>
            <a:spLocks noGrp="1"/>
          </p:cNvSpPr>
          <p:nvPr>
            <p:ph type="sldNum" sz="quarter" idx="5"/>
          </p:nvPr>
        </p:nvSpPr>
        <p:spPr/>
        <p:txBody>
          <a:bodyPr/>
          <a:lstStyle/>
          <a:p>
            <a:fld id="{73AF05C1-B627-7C4F-9DD9-F5F4D48E3474}" type="slidenum">
              <a:rPr lang="en-US" smtClean="0"/>
              <a:pPr/>
              <a:t>10</a:t>
            </a:fld>
            <a:endParaRPr lang="en-US"/>
          </a:p>
        </p:txBody>
      </p:sp>
    </p:spTree>
    <p:extLst>
      <p:ext uri="{BB962C8B-B14F-4D97-AF65-F5344CB8AC3E}">
        <p14:creationId xmlns:p14="http://schemas.microsoft.com/office/powerpoint/2010/main" val="1713237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D22AB-B019-1105-E07E-C34E3413BA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938951-3023-52F3-B8FF-6C45A46C5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2EC010-C4A4-6717-E263-1F73FAD24FFF}"/>
              </a:ext>
            </a:extLst>
          </p:cNvPr>
          <p:cNvSpPr>
            <a:spLocks noGrp="1"/>
          </p:cNvSpPr>
          <p:nvPr>
            <p:ph type="body" idx="1"/>
          </p:nvPr>
        </p:nvSpPr>
        <p:spPr/>
        <p:txBody>
          <a:bodyPr/>
          <a:lstStyle/>
          <a:p>
            <a:pPr rtl="0"/>
            <a:br>
              <a:rPr lang="en-CA" dirty="0"/>
            </a:br>
            <a:r>
              <a:rPr lang="en-CA" sz="1200" b="0" i="0" u="none" strike="noStrike" kern="1200" dirty="0">
                <a:solidFill>
                  <a:schemeClr val="tx1"/>
                </a:solidFill>
                <a:effectLst/>
                <a:latin typeface="+mn-lt"/>
                <a:ea typeface="+mn-ea"/>
                <a:cs typeface="+mn-cs"/>
              </a:rPr>
              <a:t>A useful framework is the Simple View of Reading:</a:t>
            </a:r>
            <a:br>
              <a:rPr lang="en-CA" sz="1200" b="0" i="0" u="none" strike="noStrike" kern="1200" dirty="0">
                <a:solidFill>
                  <a:schemeClr val="tx1"/>
                </a:solidFill>
                <a:effectLst/>
                <a:latin typeface="+mn-lt"/>
                <a:ea typeface="+mn-ea"/>
                <a:cs typeface="+mn-cs"/>
              </a:rPr>
            </a:br>
            <a:r>
              <a:rPr lang="en-CA" sz="1200" b="1" i="0" u="none" strike="noStrike" kern="1200" dirty="0">
                <a:solidFill>
                  <a:schemeClr val="tx1"/>
                </a:solidFill>
                <a:effectLst/>
                <a:latin typeface="+mn-lt"/>
                <a:ea typeface="+mn-ea"/>
                <a:cs typeface="+mn-cs"/>
              </a:rPr>
              <a:t>Decoding × language comprehension = reading comprehension</a:t>
            </a:r>
            <a:br>
              <a:rPr lang="en-CA" sz="1200" b="1"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Young children are not expected to decode words. Before school, healthcare practitioners primarily help strengthen the oral language and relational foundations that support later comprehension.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Clinicians should avoid implying that reading aloud alone prevents all reading disabilities. Dyslexia and other learning disorders have neurodevelopmental foundations and require appropriate identification and evidence-based instruction.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Early literacy promotion supports development broadly, but it is not a substitute for structured reading instruction or specialized intervention when required.</a:t>
            </a:r>
            <a:endParaRPr lang="en-CA" b="0" dirty="0">
              <a:effectLst/>
            </a:endParaRPr>
          </a:p>
          <a:p>
            <a:br>
              <a:rPr lang="en-CA" dirty="0"/>
            </a:br>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3C7FC9F2-B601-A71B-A8EA-381B8563572F}"/>
              </a:ext>
            </a:extLst>
          </p:cNvPr>
          <p:cNvSpPr>
            <a:spLocks noGrp="1"/>
          </p:cNvSpPr>
          <p:nvPr>
            <p:ph type="sldNum" sz="quarter" idx="5"/>
          </p:nvPr>
        </p:nvSpPr>
        <p:spPr/>
        <p:txBody>
          <a:bodyPr/>
          <a:lstStyle/>
          <a:p>
            <a:fld id="{73AF05C1-B627-7C4F-9DD9-F5F4D48E3474}" type="slidenum">
              <a:rPr lang="en-US" smtClean="0"/>
              <a:pPr/>
              <a:t>11</a:t>
            </a:fld>
            <a:endParaRPr lang="en-US"/>
          </a:p>
        </p:txBody>
      </p:sp>
    </p:spTree>
    <p:extLst>
      <p:ext uri="{BB962C8B-B14F-4D97-AF65-F5344CB8AC3E}">
        <p14:creationId xmlns:p14="http://schemas.microsoft.com/office/powerpoint/2010/main" val="3376617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C1342-3D63-CC53-8956-BCEA1906C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CAE88-1FC7-C046-70F9-9E416828D2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8B22C-A70F-9655-2DA7-C7DE75A35A59}"/>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Literacy affects how people understand health information, communicate with services, complete forms, interpret medication instructions, and navigate healthcare systems.</a:t>
            </a:r>
            <a:endParaRPr lang="en-CA" b="0" dirty="0">
              <a:effectLst/>
            </a:endParaRPr>
          </a:p>
          <a:p>
            <a:pPr rtl="0"/>
            <a:r>
              <a:rPr lang="en-CA" sz="1200" b="0" i="0" u="none" strike="noStrike" kern="1200" dirty="0">
                <a:solidFill>
                  <a:schemeClr val="tx1"/>
                </a:solidFill>
                <a:effectLst/>
                <a:latin typeface="+mn-lt"/>
                <a:ea typeface="+mn-ea"/>
                <a:cs typeface="+mn-cs"/>
              </a:rPr>
              <a:t>These relationships are not deterministic. Literacy does not operate independently of poverty, racism, disability, access to education, housing, migration, or other social determinants.</a:t>
            </a:r>
            <a:endParaRPr lang="en-CA" b="0" dirty="0">
              <a:effectLst/>
            </a:endParaRPr>
          </a:p>
          <a:p>
            <a:pPr rtl="0"/>
            <a:r>
              <a:rPr lang="en-CA" sz="1200" b="0" i="0" u="none" strike="noStrike" kern="1200" dirty="0">
                <a:solidFill>
                  <a:schemeClr val="tx1"/>
                </a:solidFill>
                <a:effectLst/>
                <a:latin typeface="+mn-lt"/>
                <a:ea typeface="+mn-ea"/>
                <a:cs typeface="+mn-cs"/>
              </a:rPr>
              <a:t>The clinical message is not that individual families must read their way out of structural inequity.</a:t>
            </a:r>
            <a:endParaRPr lang="en-CA" b="0" dirty="0">
              <a:effectLst/>
            </a:endParaRPr>
          </a:p>
          <a:p>
            <a:pPr rtl="0"/>
            <a:r>
              <a:rPr lang="en-CA" sz="1200" b="0" i="0" u="none" strike="noStrike" kern="1200" dirty="0">
                <a:solidFill>
                  <a:schemeClr val="tx1"/>
                </a:solidFill>
                <a:effectLst/>
                <a:latin typeface="+mn-lt"/>
                <a:ea typeface="+mn-ea"/>
                <a:cs typeface="+mn-cs"/>
              </a:rPr>
              <a:t>The message is that literacy is one modifiable and meaningful component of healthy development, while healthcare systems must also address structural barriers.</a:t>
            </a:r>
            <a:endParaRPr lang="en-CA" b="0" dirty="0">
              <a:effectLst/>
            </a:endParaRPr>
          </a:p>
          <a:p>
            <a:endParaRPr lang="en-CA" dirty="0">
              <a:cs typeface="Calibri" panose="020F0502020204030204"/>
            </a:endParaRPr>
          </a:p>
        </p:txBody>
      </p:sp>
      <p:sp>
        <p:nvSpPr>
          <p:cNvPr id="4" name="Slide Number Placeholder 3">
            <a:extLst>
              <a:ext uri="{FF2B5EF4-FFF2-40B4-BE49-F238E27FC236}">
                <a16:creationId xmlns:a16="http://schemas.microsoft.com/office/drawing/2014/main" id="{8D432E43-89E1-EC1B-D0B2-3937FA622556}"/>
              </a:ext>
            </a:extLst>
          </p:cNvPr>
          <p:cNvSpPr>
            <a:spLocks noGrp="1"/>
          </p:cNvSpPr>
          <p:nvPr>
            <p:ph type="sldNum" sz="quarter" idx="5"/>
          </p:nvPr>
        </p:nvSpPr>
        <p:spPr/>
        <p:txBody>
          <a:bodyPr/>
          <a:lstStyle/>
          <a:p>
            <a:fld id="{73AF05C1-B627-7C4F-9DD9-F5F4D48E3474}" type="slidenum">
              <a:rPr lang="en-US" smtClean="0"/>
              <a:pPr/>
              <a:t>12</a:t>
            </a:fld>
            <a:endParaRPr lang="en-US"/>
          </a:p>
        </p:txBody>
      </p:sp>
    </p:spTree>
    <p:extLst>
      <p:ext uri="{BB962C8B-B14F-4D97-AF65-F5344CB8AC3E}">
        <p14:creationId xmlns:p14="http://schemas.microsoft.com/office/powerpoint/2010/main" val="1954000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C84F6-E310-E41D-9817-1E41BCD966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4706B9-2888-874F-E749-C26FBD526A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D74393-D84F-D79B-02CE-9D066EAB9C8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Avoid asking only, “Do you read to your child?”</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That question can feel evaluative and can generate a yes-or-no answer without revealing useful information.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Consider asking:</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does your child enjoy looking at or listening to?”</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songs or stories are part of your family?”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“Which languages do you use together?”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“When during the day do you get a chance to talk or play?”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makes sharing books easy or difficult?”</a:t>
            </a:r>
          </a:p>
          <a:p>
            <a:pPr rtl="0"/>
            <a:r>
              <a:rPr lang="en-CA" sz="1200" b="0" i="0" u="none" strike="noStrike" kern="1200" dirty="0">
                <a:solidFill>
                  <a:schemeClr val="tx1"/>
                </a:solidFill>
                <a:effectLst/>
                <a:latin typeface="+mn-lt"/>
                <a:ea typeface="+mn-ea"/>
                <a:cs typeface="+mn-cs"/>
              </a:rPr>
              <a:t>These questions recognize family strengths while identifying opportunities and barriers.</a:t>
            </a:r>
            <a:endParaRPr lang="en-CA" b="0" dirty="0">
              <a:effectLst/>
            </a:endParaRPr>
          </a:p>
          <a:p>
            <a:br>
              <a:rPr lang="en-CA" dirty="0"/>
            </a:br>
            <a:endParaRPr lang="en-CA" dirty="0">
              <a:cs typeface="Calibri" panose="020F0502020204030204"/>
            </a:endParaRPr>
          </a:p>
        </p:txBody>
      </p:sp>
      <p:sp>
        <p:nvSpPr>
          <p:cNvPr id="4" name="Slide Number Placeholder 3">
            <a:extLst>
              <a:ext uri="{FF2B5EF4-FFF2-40B4-BE49-F238E27FC236}">
                <a16:creationId xmlns:a16="http://schemas.microsoft.com/office/drawing/2014/main" id="{1CEAE096-69C6-B750-B09F-33F2376B91A5}"/>
              </a:ext>
            </a:extLst>
          </p:cNvPr>
          <p:cNvSpPr>
            <a:spLocks noGrp="1"/>
          </p:cNvSpPr>
          <p:nvPr>
            <p:ph type="sldNum" sz="quarter" idx="5"/>
          </p:nvPr>
        </p:nvSpPr>
        <p:spPr/>
        <p:txBody>
          <a:bodyPr/>
          <a:lstStyle/>
          <a:p>
            <a:fld id="{73AF05C1-B627-7C4F-9DD9-F5F4D48E3474}" type="slidenum">
              <a:rPr lang="en-US" smtClean="0"/>
              <a:pPr/>
              <a:t>13</a:t>
            </a:fld>
            <a:endParaRPr lang="en-US"/>
          </a:p>
        </p:txBody>
      </p:sp>
    </p:spTree>
    <p:extLst>
      <p:ext uri="{BB962C8B-B14F-4D97-AF65-F5344CB8AC3E}">
        <p14:creationId xmlns:p14="http://schemas.microsoft.com/office/powerpoint/2010/main" val="1388375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EBF90-A1CF-5562-92D1-EF99A382F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EFB98-B7E7-9135-DFAB-D5C4CF8F24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E4AC12-F5F2-0083-24E3-9AB98E89D2FC}"/>
              </a:ext>
            </a:extLst>
          </p:cNvPr>
          <p:cNvSpPr>
            <a:spLocks noGrp="1"/>
          </p:cNvSpPr>
          <p:nvPr>
            <p:ph type="body" idx="1"/>
          </p:nvPr>
        </p:nvSpPr>
        <p:spPr/>
        <p:txBody>
          <a:bodyPr/>
          <a:lstStyle/>
          <a:p>
            <a:pPr rtl="0"/>
            <a:endParaRPr lang="en-CA" dirty="0"/>
          </a:p>
        </p:txBody>
      </p:sp>
      <p:sp>
        <p:nvSpPr>
          <p:cNvPr id="4" name="Slide Number Placeholder 3">
            <a:extLst>
              <a:ext uri="{FF2B5EF4-FFF2-40B4-BE49-F238E27FC236}">
                <a16:creationId xmlns:a16="http://schemas.microsoft.com/office/drawing/2014/main" id="{A2C38FCA-7BE4-942B-2F30-C2F8A9605F25}"/>
              </a:ext>
            </a:extLst>
          </p:cNvPr>
          <p:cNvSpPr>
            <a:spLocks noGrp="1"/>
          </p:cNvSpPr>
          <p:nvPr>
            <p:ph type="sldNum" sz="quarter" idx="5"/>
          </p:nvPr>
        </p:nvSpPr>
        <p:spPr/>
        <p:txBody>
          <a:bodyPr/>
          <a:lstStyle/>
          <a:p>
            <a:fld id="{73AF05C1-B627-7C4F-9DD9-F5F4D48E3474}" type="slidenum">
              <a:rPr lang="en-US" smtClean="0"/>
              <a:pPr/>
              <a:t>14</a:t>
            </a:fld>
            <a:endParaRPr lang="en-US"/>
          </a:p>
        </p:txBody>
      </p:sp>
    </p:spTree>
    <p:extLst>
      <p:ext uri="{BB962C8B-B14F-4D97-AF65-F5344CB8AC3E}">
        <p14:creationId xmlns:p14="http://schemas.microsoft.com/office/powerpoint/2010/main" val="1630479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17E95-6D64-41B3-9F15-884A446A2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44EC4-32EF-113D-6860-9C72DD7150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78D2CD-F66C-9534-A128-7B378E8F31C0}"/>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can be completed in one to three minutes during many routine encounters. A resident does not need to complete every step in every setting. The encounter may involve one brief counselling message, one developmental observation, or a focused concern that requires a fuller assessment.</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The acronym does not need to appear in family-facing material. It is intended as a memory aid for trainees and clinicians.</a:t>
            </a:r>
            <a:endParaRPr lang="en-CA" b="0" dirty="0">
              <a:effectLst/>
            </a:endParaRPr>
          </a:p>
          <a:p>
            <a:br>
              <a:rPr lang="en-CA" dirty="0"/>
            </a:br>
            <a:br>
              <a:rPr lang="en-CA" dirty="0"/>
            </a:br>
            <a:endParaRPr lang="en-CA" dirty="0"/>
          </a:p>
        </p:txBody>
      </p:sp>
      <p:sp>
        <p:nvSpPr>
          <p:cNvPr id="4" name="Slide Number Placeholder 3">
            <a:extLst>
              <a:ext uri="{FF2B5EF4-FFF2-40B4-BE49-F238E27FC236}">
                <a16:creationId xmlns:a16="http://schemas.microsoft.com/office/drawing/2014/main" id="{144555E5-B4BD-0235-744D-75202AA9A64C}"/>
              </a:ext>
            </a:extLst>
          </p:cNvPr>
          <p:cNvSpPr>
            <a:spLocks noGrp="1"/>
          </p:cNvSpPr>
          <p:nvPr>
            <p:ph type="sldNum" sz="quarter" idx="5"/>
          </p:nvPr>
        </p:nvSpPr>
        <p:spPr/>
        <p:txBody>
          <a:bodyPr/>
          <a:lstStyle/>
          <a:p>
            <a:fld id="{73AF05C1-B627-7C4F-9DD9-F5F4D48E3474}" type="slidenum">
              <a:rPr lang="en-US" smtClean="0"/>
              <a:pPr/>
              <a:t>15</a:t>
            </a:fld>
            <a:endParaRPr lang="en-US"/>
          </a:p>
        </p:txBody>
      </p:sp>
    </p:spTree>
    <p:extLst>
      <p:ext uri="{BB962C8B-B14F-4D97-AF65-F5344CB8AC3E}">
        <p14:creationId xmlns:p14="http://schemas.microsoft.com/office/powerpoint/2010/main" val="1621901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BF902-6FF7-A0F6-F187-56FA4BCB0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F61408-FA7B-C033-5757-9213995DAF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8FB737-70CC-BFE6-6B41-B68573B2578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purpose is not to audit the family.</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Use curiosity rather than judgment.</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 family may have few physical books but a rich tradition of oral storytelling. Another family may own many books but struggle to find time or confidence. A caregiver may have difficulty reading print but be highly skilled at conversation, songs, and storytelling.</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The questions should help identify both strengths and unmet needs.</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Residents should avoid directly testing or documenting a caregiver’s print literacy unless it is clinically relevant, consented to, and handled privately. The purpose is to offer usable options without creating shame.</a:t>
            </a:r>
            <a:endParaRPr lang="en-CA" b="0" dirty="0">
              <a:effectLst/>
            </a:endParaRPr>
          </a:p>
        </p:txBody>
      </p:sp>
      <p:sp>
        <p:nvSpPr>
          <p:cNvPr id="4" name="Slide Number Placeholder 3">
            <a:extLst>
              <a:ext uri="{FF2B5EF4-FFF2-40B4-BE49-F238E27FC236}">
                <a16:creationId xmlns:a16="http://schemas.microsoft.com/office/drawing/2014/main" id="{6C12A657-C1EF-B374-5724-637FD8C2ACDC}"/>
              </a:ext>
            </a:extLst>
          </p:cNvPr>
          <p:cNvSpPr>
            <a:spLocks noGrp="1"/>
          </p:cNvSpPr>
          <p:nvPr>
            <p:ph type="sldNum" sz="quarter" idx="5"/>
          </p:nvPr>
        </p:nvSpPr>
        <p:spPr/>
        <p:txBody>
          <a:bodyPr/>
          <a:lstStyle/>
          <a:p>
            <a:fld id="{73AF05C1-B627-7C4F-9DD9-F5F4D48E3474}" type="slidenum">
              <a:rPr lang="en-US" smtClean="0"/>
              <a:pPr/>
              <a:t>16</a:t>
            </a:fld>
            <a:endParaRPr lang="en-US"/>
          </a:p>
        </p:txBody>
      </p:sp>
    </p:spTree>
    <p:extLst>
      <p:ext uri="{BB962C8B-B14F-4D97-AF65-F5344CB8AC3E}">
        <p14:creationId xmlns:p14="http://schemas.microsoft.com/office/powerpoint/2010/main" val="1099041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9A86B-D1F6-08CC-F049-8C785A6EB6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D3C81-2179-8062-4159-70EC78262A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10AB84-328A-FF26-2C95-3C54F01B9681}"/>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Offer the book near the beginning of the encounter rather than only at the end.</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Observe without turning the interaction into a pass-fail test.</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Examples: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infant orient to the picture or caregiver’s voice?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toddler point or bring the book to an adult?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child follow a simple prompt such as “Where is the dog?”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preschooler label, predict, or tell a story?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caregiver follow the child’s interest?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child tolerate or enjoy the interaction?</a:t>
            </a:r>
          </a:p>
          <a:p>
            <a:pPr rtl="0"/>
            <a:r>
              <a:rPr lang="en-CA" sz="1200" b="0" i="0" u="none" strike="noStrike" kern="1200" dirty="0">
                <a:solidFill>
                  <a:schemeClr val="tx1"/>
                </a:solidFill>
                <a:effectLst/>
                <a:latin typeface="+mn-lt"/>
                <a:ea typeface="+mn-ea"/>
                <a:cs typeface="+mn-cs"/>
              </a:rPr>
              <a:t>A single observation is not diagnostic. Interpret it alongside history, developmental surveillance, hearing, language exposure, behaviour, and the child’s comfort in the clinical environment.</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For a resident presentation to a supervisor, describe the observed behaviour rather than assigning a premature interpretation. For example: “She pointed to three pictures, shared attention with her father, and used two-word phrases in English. Her father reports longer sentences in Tamil.”</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9D7E731D-4E7A-2A15-3BCF-C37958FC0E8D}"/>
              </a:ext>
            </a:extLst>
          </p:cNvPr>
          <p:cNvSpPr>
            <a:spLocks noGrp="1"/>
          </p:cNvSpPr>
          <p:nvPr>
            <p:ph type="sldNum" sz="quarter" idx="5"/>
          </p:nvPr>
        </p:nvSpPr>
        <p:spPr/>
        <p:txBody>
          <a:bodyPr/>
          <a:lstStyle/>
          <a:p>
            <a:fld id="{73AF05C1-B627-7C4F-9DD9-F5F4D48E3474}" type="slidenum">
              <a:rPr lang="en-US" smtClean="0"/>
              <a:pPr/>
              <a:t>17</a:t>
            </a:fld>
            <a:endParaRPr lang="en-US"/>
          </a:p>
        </p:txBody>
      </p:sp>
    </p:spTree>
    <p:extLst>
      <p:ext uri="{BB962C8B-B14F-4D97-AF65-F5344CB8AC3E}">
        <p14:creationId xmlns:p14="http://schemas.microsoft.com/office/powerpoint/2010/main" val="419030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98BFB-7FB0-2863-E752-4892243FDD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B1AAEE-D2F0-3316-6929-D716213978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0FF46-74B9-C0DD-624E-44F0912CE2EC}"/>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Choose recommendations that match the family’s circumstances.</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Examples: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During feeding: name foods, colours, and actions.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During dressing: name body parts and clothing.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On the bus: notice signs, vehicles, and sounds.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At bedtime: look at one page or tell a family story.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During diaper changes: sing the same song each time.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At the grocery store: name and compare items.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In a waiting room: describe pictures together.</a:t>
            </a:r>
          </a:p>
          <a:p>
            <a:pPr rtl="0"/>
            <a:r>
              <a:rPr lang="en-CA" sz="1200" b="0" i="0" u="none" strike="noStrike" kern="1200" dirty="0">
                <a:solidFill>
                  <a:schemeClr val="tx1"/>
                </a:solidFill>
                <a:effectLst/>
                <a:latin typeface="+mn-lt"/>
                <a:ea typeface="+mn-ea"/>
                <a:cs typeface="+mn-cs"/>
              </a:rPr>
              <a:t>Small, repeatable actions are more useful than an idealized recommendation that families cannot sustain.</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9371B8D8-D112-0BC9-EE6B-873898466BD9}"/>
              </a:ext>
            </a:extLst>
          </p:cNvPr>
          <p:cNvSpPr>
            <a:spLocks noGrp="1"/>
          </p:cNvSpPr>
          <p:nvPr>
            <p:ph type="sldNum" sz="quarter" idx="5"/>
          </p:nvPr>
        </p:nvSpPr>
        <p:spPr/>
        <p:txBody>
          <a:bodyPr/>
          <a:lstStyle/>
          <a:p>
            <a:fld id="{73AF05C1-B627-7C4F-9DD9-F5F4D48E3474}" type="slidenum">
              <a:rPr lang="en-US" smtClean="0"/>
              <a:pPr/>
              <a:t>18</a:t>
            </a:fld>
            <a:endParaRPr lang="en-US"/>
          </a:p>
        </p:txBody>
      </p:sp>
    </p:spTree>
    <p:extLst>
      <p:ext uri="{BB962C8B-B14F-4D97-AF65-F5344CB8AC3E}">
        <p14:creationId xmlns:p14="http://schemas.microsoft.com/office/powerpoint/2010/main" val="1691848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5B26C-9CC0-317D-F0C9-BCC9FAC3B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1BA71-1671-C326-813F-19FD7EC2E0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B32876-CA00-51C3-7523-F9F16BDF597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Many caregivers have been told to read but have never been shown what interactive shared reading can look like.</a:t>
            </a:r>
            <a:endParaRPr lang="en-CA" b="0" dirty="0">
              <a:effectLst/>
            </a:endParaRPr>
          </a:p>
          <a:p>
            <a:pPr rtl="0"/>
            <a:r>
              <a:rPr lang="en-CA" sz="1200" b="0" i="0" u="none" strike="noStrike" kern="1200" dirty="0">
                <a:solidFill>
                  <a:schemeClr val="tx1"/>
                </a:solidFill>
                <a:effectLst/>
                <a:latin typeface="+mn-lt"/>
                <a:ea typeface="+mn-ea"/>
                <a:cs typeface="+mn-cs"/>
              </a:rPr>
              <a:t>Model the behaviour briefly during the visit.</a:t>
            </a:r>
            <a:endParaRPr lang="en-CA" b="0" dirty="0">
              <a:effectLst/>
            </a:endParaRPr>
          </a:p>
          <a:p>
            <a:pPr rtl="0"/>
            <a:r>
              <a:rPr lang="en-CA" sz="1200" b="0" i="0" u="none" strike="noStrike" kern="1200" dirty="0">
                <a:solidFill>
                  <a:schemeClr val="tx1"/>
                </a:solidFill>
                <a:effectLst/>
                <a:latin typeface="+mn-lt"/>
                <a:ea typeface="+mn-ea"/>
                <a:cs typeface="+mn-cs"/>
              </a:rPr>
              <a:t>The demonstration should feel supportive rather than corrective.</a:t>
            </a:r>
            <a:endParaRPr lang="en-CA" b="0" dirty="0">
              <a:effectLst/>
            </a:endParaRPr>
          </a:p>
          <a:p>
            <a:pPr rtl="0"/>
            <a:r>
              <a:rPr lang="en-CA" sz="1200" b="0" i="0" u="none" strike="noStrike" kern="1200" dirty="0">
                <a:solidFill>
                  <a:schemeClr val="tx1"/>
                </a:solidFill>
                <a:effectLst/>
                <a:latin typeface="+mn-lt"/>
                <a:ea typeface="+mn-ea"/>
                <a:cs typeface="+mn-cs"/>
              </a:rPr>
              <a:t>Possible phrase:</a:t>
            </a:r>
            <a:endParaRPr lang="en-CA" b="0" dirty="0">
              <a:effectLst/>
            </a:endParaRPr>
          </a:p>
          <a:p>
            <a:pPr rtl="0"/>
            <a:r>
              <a:rPr lang="en-CA" sz="1200" b="0" i="0" u="none" strike="noStrike" kern="1200" dirty="0">
                <a:solidFill>
                  <a:schemeClr val="tx1"/>
                </a:solidFill>
                <a:effectLst/>
                <a:latin typeface="+mn-lt"/>
                <a:ea typeface="+mn-ea"/>
                <a:cs typeface="+mn-cs"/>
              </a:rPr>
              <a:t>“He is really interested in that dog. You can follow what he notices, name it, and then add one more idea. You do not need to read every word on the page.”</a:t>
            </a:r>
            <a:endParaRPr lang="en-CA" b="0" dirty="0">
              <a:effectLst/>
            </a:endParaRPr>
          </a:p>
        </p:txBody>
      </p:sp>
      <p:sp>
        <p:nvSpPr>
          <p:cNvPr id="4" name="Slide Number Placeholder 3">
            <a:extLst>
              <a:ext uri="{FF2B5EF4-FFF2-40B4-BE49-F238E27FC236}">
                <a16:creationId xmlns:a16="http://schemas.microsoft.com/office/drawing/2014/main" id="{06EC7C7C-FF5A-10CE-F847-507F5E6CD9B9}"/>
              </a:ext>
            </a:extLst>
          </p:cNvPr>
          <p:cNvSpPr>
            <a:spLocks noGrp="1"/>
          </p:cNvSpPr>
          <p:nvPr>
            <p:ph type="sldNum" sz="quarter" idx="5"/>
          </p:nvPr>
        </p:nvSpPr>
        <p:spPr/>
        <p:txBody>
          <a:bodyPr/>
          <a:lstStyle/>
          <a:p>
            <a:fld id="{73AF05C1-B627-7C4F-9DD9-F5F4D48E3474}" type="slidenum">
              <a:rPr lang="en-US" smtClean="0"/>
              <a:pPr/>
              <a:t>19</a:t>
            </a:fld>
            <a:endParaRPr lang="en-US"/>
          </a:p>
        </p:txBody>
      </p:sp>
    </p:spTree>
    <p:extLst>
      <p:ext uri="{BB962C8B-B14F-4D97-AF65-F5344CB8AC3E}">
        <p14:creationId xmlns:p14="http://schemas.microsoft.com/office/powerpoint/2010/main" val="4225788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229E2-F866-EBB7-37D4-E0BF12320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184522-4F5F-7B87-F71A-EDF70E29A1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009F7-EB96-E725-8FCA-4E800D25418A}"/>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Advice without access may increase frustration.</a:t>
            </a:r>
            <a:endParaRPr lang="en-CA" b="0" dirty="0">
              <a:effectLst/>
            </a:endParaRPr>
          </a:p>
          <a:p>
            <a:pPr rtl="0"/>
            <a:r>
              <a:rPr lang="en-CA" sz="1200" b="0" i="0" u="none" strike="noStrike" kern="1200" dirty="0">
                <a:solidFill>
                  <a:schemeClr val="tx1"/>
                </a:solidFill>
                <a:effectLst/>
                <a:latin typeface="+mn-lt"/>
                <a:ea typeface="+mn-ea"/>
                <a:cs typeface="+mn-cs"/>
              </a:rPr>
              <a:t>Develop a short, locally relevant resource list rather than giving families an overwhelming directory.</a:t>
            </a:r>
            <a:endParaRPr lang="en-CA" b="0" dirty="0">
              <a:effectLst/>
            </a:endParaRPr>
          </a:p>
          <a:p>
            <a:pPr rtl="0"/>
            <a:r>
              <a:rPr lang="en-CA" sz="1200" b="0" i="0" u="none" strike="noStrike" kern="1200" dirty="0">
                <a:solidFill>
                  <a:schemeClr val="tx1"/>
                </a:solidFill>
                <a:effectLst/>
                <a:latin typeface="+mn-lt"/>
                <a:ea typeface="+mn-ea"/>
                <a:cs typeface="+mn-cs"/>
              </a:rPr>
              <a:t>Consider whether the family can realistically access the service: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transportation required?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 service free?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interpretation available?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identification required?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there a wait-list?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 resource available in the family’s language?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Is the program accessible for children with disabilities?</a:t>
            </a:r>
          </a:p>
          <a:p>
            <a:pPr marL="0" lvl="0" indent="0" rtl="0" fontAlgn="base">
              <a:buFont typeface="Arial" panose="020B0604020202020204" pitchFamily="34" charset="0"/>
              <a:buNone/>
            </a:pPr>
            <a:r>
              <a:rPr lang="en-CA" sz="1200" b="0" i="0" u="none" strike="noStrike" kern="1200" dirty="0">
                <a:solidFill>
                  <a:schemeClr val="tx1"/>
                </a:solidFill>
                <a:effectLst/>
                <a:latin typeface="+mn-lt"/>
                <a:ea typeface="+mn-ea"/>
                <a:cs typeface="+mn-cs"/>
              </a:rPr>
              <a:t>Residents should know the next step within their setting. This may include reviewing the plan with a supervisor, asking nursing or allied health colleagues about local services, placing a referral for co-signature, or documenting a recommendation for the primary care clinician. Avoid promising a service, timeline, or assessment that has not been confirmed.</a:t>
            </a:r>
          </a:p>
          <a:p>
            <a:pPr rtl="0"/>
            <a:endParaRPr lang="en-CA" b="0" dirty="0">
              <a:effectLst/>
            </a:endParaRPr>
          </a:p>
        </p:txBody>
      </p:sp>
      <p:sp>
        <p:nvSpPr>
          <p:cNvPr id="4" name="Slide Number Placeholder 3">
            <a:extLst>
              <a:ext uri="{FF2B5EF4-FFF2-40B4-BE49-F238E27FC236}">
                <a16:creationId xmlns:a16="http://schemas.microsoft.com/office/drawing/2014/main" id="{603D96DE-886B-0227-8050-F3606AB97280}"/>
              </a:ext>
            </a:extLst>
          </p:cNvPr>
          <p:cNvSpPr>
            <a:spLocks noGrp="1"/>
          </p:cNvSpPr>
          <p:nvPr>
            <p:ph type="sldNum" sz="quarter" idx="5"/>
          </p:nvPr>
        </p:nvSpPr>
        <p:spPr/>
        <p:txBody>
          <a:bodyPr/>
          <a:lstStyle/>
          <a:p>
            <a:fld id="{73AF05C1-B627-7C4F-9DD9-F5F4D48E3474}" type="slidenum">
              <a:rPr lang="en-US" smtClean="0"/>
              <a:pPr/>
              <a:t>20</a:t>
            </a:fld>
            <a:endParaRPr lang="en-US"/>
          </a:p>
        </p:txBody>
      </p:sp>
    </p:spTree>
    <p:extLst>
      <p:ext uri="{BB962C8B-B14F-4D97-AF65-F5344CB8AC3E}">
        <p14:creationId xmlns:p14="http://schemas.microsoft.com/office/powerpoint/2010/main" val="1384234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89401-1294-0092-2CD8-A71E237234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A5B38E-658D-15E2-C257-3B10D56949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3A1005-C174-C582-1C23-E1EA6E850FF7}"/>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Canadian Children’s Literacy Foundation’s Early Words Conversation Guide is designed for use by healthcare professionals.</a:t>
            </a:r>
            <a:endParaRPr lang="en-CA" b="0" dirty="0">
              <a:effectLst/>
            </a:endParaRPr>
          </a:p>
          <a:p>
            <a:pPr rtl="0"/>
            <a:r>
              <a:rPr lang="en-CA" sz="1200" b="0" i="0" u="none" strike="noStrike" kern="1200" dirty="0">
                <a:solidFill>
                  <a:schemeClr val="tx1"/>
                </a:solidFill>
                <a:effectLst/>
                <a:latin typeface="+mn-lt"/>
                <a:ea typeface="+mn-ea"/>
                <a:cs typeface="+mn-cs"/>
              </a:rPr>
              <a:t>It includes ways to introduce early literacy activities, ideas for reading together, and suggested books for different developmental stages.</a:t>
            </a:r>
            <a:endParaRPr lang="en-CA" b="0" dirty="0">
              <a:effectLst/>
            </a:endParaRPr>
          </a:p>
          <a:p>
            <a:pPr rtl="0"/>
            <a:r>
              <a:rPr lang="en-CA" sz="1200" b="0" i="0" u="none" strike="noStrike" kern="1200" dirty="0">
                <a:solidFill>
                  <a:schemeClr val="tx1"/>
                </a:solidFill>
                <a:effectLst/>
                <a:latin typeface="+mn-lt"/>
                <a:ea typeface="+mn-ea"/>
                <a:cs typeface="+mn-cs"/>
              </a:rPr>
              <a:t>The guide can be used:</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 individual clinician preparation.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During staff onboarding.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For team training.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 part of a clinic implementation initiative.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To develop consistent language across a practice.</a:t>
            </a:r>
          </a:p>
          <a:p>
            <a:pPr rtl="0"/>
            <a:endParaRPr lang="en-CA" b="0" dirty="0">
              <a:effectLst/>
            </a:endParaRPr>
          </a:p>
        </p:txBody>
      </p:sp>
      <p:sp>
        <p:nvSpPr>
          <p:cNvPr id="4" name="Slide Number Placeholder 3">
            <a:extLst>
              <a:ext uri="{FF2B5EF4-FFF2-40B4-BE49-F238E27FC236}">
                <a16:creationId xmlns:a16="http://schemas.microsoft.com/office/drawing/2014/main" id="{4E3A3AA3-EB96-0BAB-D3A8-8E929409BDD7}"/>
              </a:ext>
            </a:extLst>
          </p:cNvPr>
          <p:cNvSpPr>
            <a:spLocks noGrp="1"/>
          </p:cNvSpPr>
          <p:nvPr>
            <p:ph type="sldNum" sz="quarter" idx="5"/>
          </p:nvPr>
        </p:nvSpPr>
        <p:spPr/>
        <p:txBody>
          <a:bodyPr/>
          <a:lstStyle/>
          <a:p>
            <a:fld id="{73AF05C1-B627-7C4F-9DD9-F5F4D48E3474}" type="slidenum">
              <a:rPr lang="en-US" smtClean="0"/>
              <a:pPr/>
              <a:t>21</a:t>
            </a:fld>
            <a:endParaRPr lang="en-US"/>
          </a:p>
        </p:txBody>
      </p:sp>
    </p:spTree>
    <p:extLst>
      <p:ext uri="{BB962C8B-B14F-4D97-AF65-F5344CB8AC3E}">
        <p14:creationId xmlns:p14="http://schemas.microsoft.com/office/powerpoint/2010/main" val="3625915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7B02B-17C8-A874-7CC4-E4B7ED304F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C2D28-B0C8-88E2-82F0-DF2FEDFACF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9F9349-2F50-631A-F7BF-48B394A58D25}"/>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CPS early literacy resources include: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position statement on promoting early literacy in healthcare settings.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clinician guide with conversation starters.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Clinic posters.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Parent-facing information.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Videos.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Resources related to bilingualism and first-language development.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self-directed CME activity.</a:t>
            </a:r>
          </a:p>
          <a:p>
            <a:pPr rtl="0"/>
            <a:r>
              <a:rPr lang="en-CA" sz="1200" b="0" i="0" u="none" strike="noStrike" kern="1200" dirty="0">
                <a:solidFill>
                  <a:schemeClr val="tx1"/>
                </a:solidFill>
                <a:effectLst/>
                <a:latin typeface="+mn-lt"/>
                <a:ea typeface="+mn-ea"/>
                <a:cs typeface="+mn-cs"/>
              </a:rPr>
              <a:t>The central message is accessible: early language exposure can occur through books, words, songs, and warm interactions with trusted adults.</a:t>
            </a:r>
            <a:endParaRPr lang="en-CA" b="0" dirty="0">
              <a:effectLst/>
            </a:endParaRPr>
          </a:p>
        </p:txBody>
      </p:sp>
      <p:sp>
        <p:nvSpPr>
          <p:cNvPr id="4" name="Slide Number Placeholder 3">
            <a:extLst>
              <a:ext uri="{FF2B5EF4-FFF2-40B4-BE49-F238E27FC236}">
                <a16:creationId xmlns:a16="http://schemas.microsoft.com/office/drawing/2014/main" id="{56CD2DF6-578C-0523-848D-148B2F1A9847}"/>
              </a:ext>
            </a:extLst>
          </p:cNvPr>
          <p:cNvSpPr>
            <a:spLocks noGrp="1"/>
          </p:cNvSpPr>
          <p:nvPr>
            <p:ph type="sldNum" sz="quarter" idx="5"/>
          </p:nvPr>
        </p:nvSpPr>
        <p:spPr/>
        <p:txBody>
          <a:bodyPr/>
          <a:lstStyle/>
          <a:p>
            <a:fld id="{73AF05C1-B627-7C4F-9DD9-F5F4D48E3474}" type="slidenum">
              <a:rPr lang="en-US" smtClean="0"/>
              <a:pPr/>
              <a:t>22</a:t>
            </a:fld>
            <a:endParaRPr lang="en-US"/>
          </a:p>
        </p:txBody>
      </p:sp>
    </p:spTree>
    <p:extLst>
      <p:ext uri="{BB962C8B-B14F-4D97-AF65-F5344CB8AC3E}">
        <p14:creationId xmlns:p14="http://schemas.microsoft.com/office/powerpoint/2010/main" val="3755725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7B6DD-D96A-9F5B-3CFE-58A248ABC5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7ECC82-B1A5-3883-5CA5-51DAEEDC0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46ED6D-D51F-C950-C05F-C8FA58CCB996}"/>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Books for infants should generally be: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Durable.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Visually clear.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Easy to hold.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Safe for sensory exploration.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Relevant to the family’s language and experiences.</a:t>
            </a:r>
          </a:p>
          <a:p>
            <a:pPr rtl="0"/>
            <a:r>
              <a:rPr lang="en-CA" sz="1200" b="0" i="0" u="none" strike="noStrike" kern="1200" dirty="0">
                <a:solidFill>
                  <a:schemeClr val="tx1"/>
                </a:solidFill>
                <a:effectLst/>
                <a:latin typeface="+mn-lt"/>
                <a:ea typeface="+mn-ea"/>
                <a:cs typeface="+mn-cs"/>
              </a:rPr>
              <a:t>Possible clinician script:</a:t>
            </a:r>
            <a:endParaRPr lang="en-CA" b="0" dirty="0">
              <a:effectLst/>
            </a:endParaRPr>
          </a:p>
          <a:p>
            <a:pPr rtl="0"/>
            <a:r>
              <a:rPr lang="en-CA" sz="1200" b="0" i="0" u="none" strike="noStrike" kern="1200" dirty="0">
                <a:solidFill>
                  <a:schemeClr val="tx1"/>
                </a:solidFill>
                <a:effectLst/>
                <a:latin typeface="+mn-lt"/>
                <a:ea typeface="+mn-ea"/>
                <a:cs typeface="+mn-cs"/>
              </a:rPr>
              <a:t>“Your baby does not understand the story yet, but they recognize your voice and learn from the back-and-forth between you. Looking at one picture together is enough.”</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67A0B1FD-E08E-BF18-76EB-1E0E8A0EE378}"/>
              </a:ext>
            </a:extLst>
          </p:cNvPr>
          <p:cNvSpPr>
            <a:spLocks noGrp="1"/>
          </p:cNvSpPr>
          <p:nvPr>
            <p:ph type="sldNum" sz="quarter" idx="5"/>
          </p:nvPr>
        </p:nvSpPr>
        <p:spPr/>
        <p:txBody>
          <a:bodyPr/>
          <a:lstStyle/>
          <a:p>
            <a:fld id="{73AF05C1-B627-7C4F-9DD9-F5F4D48E3474}" type="slidenum">
              <a:rPr lang="en-US" smtClean="0"/>
              <a:pPr/>
              <a:t>23</a:t>
            </a:fld>
            <a:endParaRPr lang="en-US"/>
          </a:p>
        </p:txBody>
      </p:sp>
    </p:spTree>
    <p:extLst>
      <p:ext uri="{BB962C8B-B14F-4D97-AF65-F5344CB8AC3E}">
        <p14:creationId xmlns:p14="http://schemas.microsoft.com/office/powerpoint/2010/main" val="7699386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21D2D-C656-7F30-9F67-35FF14CC3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F56F3-ECD9-898D-92A8-1DB82832DA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4CBF04-67A2-C841-4876-D8D09F5FD72C}"/>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Possible clinician script:</a:t>
            </a:r>
            <a:endParaRPr lang="en-CA" b="0" dirty="0">
              <a:effectLst/>
            </a:endParaRPr>
          </a:p>
          <a:p>
            <a:pPr rtl="0"/>
            <a:r>
              <a:rPr lang="en-CA" sz="1200" b="0" i="0" u="none" strike="noStrike" kern="1200" dirty="0">
                <a:solidFill>
                  <a:schemeClr val="tx1"/>
                </a:solidFill>
                <a:effectLst/>
                <a:latin typeface="+mn-lt"/>
                <a:ea typeface="+mn-ea"/>
                <a:cs typeface="+mn-cs"/>
              </a:rPr>
              <a:t>“Toddlers are not expected to sit quietly through a whole story. Follow their interest. One page, one picture, or one repeated phrase can be a successful reading experience.”</a:t>
            </a:r>
            <a:endParaRPr lang="en-CA" b="0" dirty="0">
              <a:effectLst/>
            </a:endParaRPr>
          </a:p>
          <a:p>
            <a:pPr rtl="0"/>
            <a:r>
              <a:rPr lang="en-CA" sz="1200" b="0" i="0" u="none" strike="noStrike" kern="1200" dirty="0">
                <a:solidFill>
                  <a:schemeClr val="tx1"/>
                </a:solidFill>
                <a:effectLst/>
                <a:latin typeface="+mn-lt"/>
                <a:ea typeface="+mn-ea"/>
                <a:cs typeface="+mn-cs"/>
              </a:rPr>
              <a:t>Encourage expansion:</a:t>
            </a:r>
            <a:endParaRPr lang="en-CA" b="0" dirty="0">
              <a:effectLst/>
            </a:endParaRPr>
          </a:p>
          <a:p>
            <a:pPr lvl="0" rtl="0" fontAlgn="base"/>
            <a:r>
              <a:rPr lang="en-CA" sz="1200" b="0" i="0" u="none" strike="noStrike" kern="1200" dirty="0">
                <a:solidFill>
                  <a:schemeClr val="tx1"/>
                </a:solidFill>
                <a:effectLst/>
                <a:latin typeface="+mn-lt"/>
                <a:ea typeface="+mn-ea"/>
                <a:cs typeface="+mn-cs"/>
              </a:rPr>
              <a:t>Child says: “Car.”</a:t>
            </a:r>
          </a:p>
          <a:p>
            <a:pPr lvl="0" rtl="0" fontAlgn="base"/>
            <a:r>
              <a:rPr lang="en-CA" sz="1200" b="0" i="0" u="none" strike="noStrike" kern="1200" dirty="0">
                <a:solidFill>
                  <a:schemeClr val="tx1"/>
                </a:solidFill>
                <a:effectLst/>
                <a:latin typeface="+mn-lt"/>
                <a:ea typeface="+mn-ea"/>
                <a:cs typeface="+mn-cs"/>
              </a:rPr>
              <a:t>Caregiver says: “Yes, a red car. The car is going fast.”</a:t>
            </a:r>
          </a:p>
          <a:p>
            <a:endParaRPr lang="en-CA" b="0" dirty="0">
              <a:effectLst/>
            </a:endParaRPr>
          </a:p>
        </p:txBody>
      </p:sp>
      <p:sp>
        <p:nvSpPr>
          <p:cNvPr id="4" name="Slide Number Placeholder 3">
            <a:extLst>
              <a:ext uri="{FF2B5EF4-FFF2-40B4-BE49-F238E27FC236}">
                <a16:creationId xmlns:a16="http://schemas.microsoft.com/office/drawing/2014/main" id="{8770F3AB-8B17-A424-3ACA-C479FEA39ECA}"/>
              </a:ext>
            </a:extLst>
          </p:cNvPr>
          <p:cNvSpPr>
            <a:spLocks noGrp="1"/>
          </p:cNvSpPr>
          <p:nvPr>
            <p:ph type="sldNum" sz="quarter" idx="5"/>
          </p:nvPr>
        </p:nvSpPr>
        <p:spPr/>
        <p:txBody>
          <a:bodyPr/>
          <a:lstStyle/>
          <a:p>
            <a:fld id="{73AF05C1-B627-7C4F-9DD9-F5F4D48E3474}" type="slidenum">
              <a:rPr lang="en-US" smtClean="0"/>
              <a:pPr/>
              <a:t>24</a:t>
            </a:fld>
            <a:endParaRPr lang="en-US"/>
          </a:p>
        </p:txBody>
      </p:sp>
    </p:spTree>
    <p:extLst>
      <p:ext uri="{BB962C8B-B14F-4D97-AF65-F5344CB8AC3E}">
        <p14:creationId xmlns:p14="http://schemas.microsoft.com/office/powerpoint/2010/main" val="3052856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F13E2-4B56-EF6B-77EC-7E4E50A7CE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9D5B8-0272-AF66-FD09-70C2800208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9C909-5E64-85E4-663C-D1664A3A7B7B}"/>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Possible prompts include: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do you think will happen?”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“Why is the character feeling sad?”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would you do?”</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“Can you find something else that is red?”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happened at the beginning?”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this remind you of anything?”</a:t>
            </a:r>
          </a:p>
          <a:p>
            <a:pPr rtl="0"/>
            <a:r>
              <a:rPr lang="en-CA" sz="1200" b="0" i="0" u="none" strike="noStrike" kern="1200" dirty="0">
                <a:solidFill>
                  <a:schemeClr val="tx1"/>
                </a:solidFill>
                <a:effectLst/>
                <a:latin typeface="+mn-lt"/>
                <a:ea typeface="+mn-ea"/>
                <a:cs typeface="+mn-cs"/>
              </a:rPr>
              <a:t>Avoid turning reading into a quiz. Maintain enjoyment and connection.</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81EE78F3-7E2F-863B-8041-FF30E561F2E7}"/>
              </a:ext>
            </a:extLst>
          </p:cNvPr>
          <p:cNvSpPr>
            <a:spLocks noGrp="1"/>
          </p:cNvSpPr>
          <p:nvPr>
            <p:ph type="sldNum" sz="quarter" idx="5"/>
          </p:nvPr>
        </p:nvSpPr>
        <p:spPr/>
        <p:txBody>
          <a:bodyPr/>
          <a:lstStyle/>
          <a:p>
            <a:fld id="{73AF05C1-B627-7C4F-9DD9-F5F4D48E3474}" type="slidenum">
              <a:rPr lang="en-US" smtClean="0"/>
              <a:pPr/>
              <a:t>25</a:t>
            </a:fld>
            <a:endParaRPr lang="en-US"/>
          </a:p>
        </p:txBody>
      </p:sp>
    </p:spTree>
    <p:extLst>
      <p:ext uri="{BB962C8B-B14F-4D97-AF65-F5344CB8AC3E}">
        <p14:creationId xmlns:p14="http://schemas.microsoft.com/office/powerpoint/2010/main" val="7193789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9ACCE-D554-47BB-AFFA-D2098CA58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CA63D-3B2B-73A3-FF3C-6200C8ABB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0C20C-1D2F-A077-E960-851EE10777F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Shared reading should not stop when a child begins reading independently.</a:t>
            </a:r>
            <a:endParaRPr lang="en-CA" b="0" dirty="0">
              <a:effectLst/>
            </a:endParaRPr>
          </a:p>
          <a:p>
            <a:pPr rtl="0"/>
            <a:r>
              <a:rPr lang="en-CA" sz="1200" b="0" i="0" u="none" strike="noStrike" kern="1200" dirty="0">
                <a:solidFill>
                  <a:schemeClr val="tx1"/>
                </a:solidFill>
                <a:effectLst/>
                <a:latin typeface="+mn-lt"/>
                <a:ea typeface="+mn-ea"/>
                <a:cs typeface="+mn-cs"/>
              </a:rPr>
              <a:t>Reading aloud can expose children to:</a:t>
            </a:r>
            <a:endParaRPr lang="en-CA" b="0" dirty="0">
              <a:effectLst/>
            </a:endParaRPr>
          </a:p>
          <a:p>
            <a:pPr lvl="0" rtl="0" fontAlgn="base"/>
            <a:r>
              <a:rPr lang="en-CA" sz="1200" b="0" i="0" u="none" strike="noStrike" kern="1200" dirty="0">
                <a:solidFill>
                  <a:schemeClr val="tx1"/>
                </a:solidFill>
                <a:effectLst/>
                <a:latin typeface="+mn-lt"/>
                <a:ea typeface="+mn-ea"/>
                <a:cs typeface="+mn-cs"/>
              </a:rPr>
              <a:t>More complex vocabulary.</a:t>
            </a:r>
          </a:p>
          <a:p>
            <a:pPr lvl="0" rtl="0" fontAlgn="base"/>
            <a:r>
              <a:rPr lang="en-CA" sz="1200" b="0" i="0" u="none" strike="noStrike" kern="1200" dirty="0">
                <a:solidFill>
                  <a:schemeClr val="tx1"/>
                </a:solidFill>
                <a:effectLst/>
                <a:latin typeface="+mn-lt"/>
                <a:ea typeface="+mn-ea"/>
                <a:cs typeface="+mn-cs"/>
              </a:rPr>
              <a:t>Background knowledge.</a:t>
            </a:r>
          </a:p>
          <a:p>
            <a:pPr lvl="0" rtl="0" fontAlgn="base"/>
            <a:r>
              <a:rPr lang="en-CA" sz="1200" b="0" i="0" u="none" strike="noStrike" kern="1200" dirty="0">
                <a:solidFill>
                  <a:schemeClr val="tx1"/>
                </a:solidFill>
                <a:effectLst/>
                <a:latin typeface="+mn-lt"/>
                <a:ea typeface="+mn-ea"/>
                <a:cs typeface="+mn-cs"/>
              </a:rPr>
              <a:t>Narrative structure.</a:t>
            </a:r>
          </a:p>
          <a:p>
            <a:pPr lvl="0" rtl="0" fontAlgn="base"/>
            <a:r>
              <a:rPr lang="en-CA" sz="1200" b="0" i="0" u="none" strike="noStrike" kern="1200" dirty="0">
                <a:solidFill>
                  <a:schemeClr val="tx1"/>
                </a:solidFill>
                <a:effectLst/>
                <a:latin typeface="+mn-lt"/>
                <a:ea typeface="+mn-ea"/>
                <a:cs typeface="+mn-cs"/>
              </a:rPr>
              <a:t>Topics above their independent reading level.</a:t>
            </a:r>
          </a:p>
          <a:p>
            <a:pPr lvl="0" rtl="0" fontAlgn="base"/>
            <a:r>
              <a:rPr lang="en-CA" sz="1200" b="0" i="0" u="none" strike="noStrike" kern="1200" dirty="0">
                <a:solidFill>
                  <a:schemeClr val="tx1"/>
                </a:solidFill>
                <a:effectLst/>
                <a:latin typeface="+mn-lt"/>
                <a:ea typeface="+mn-ea"/>
                <a:cs typeface="+mn-cs"/>
              </a:rPr>
              <a:t>Enjoyment without performance pressure.</a:t>
            </a:r>
          </a:p>
          <a:p>
            <a:pPr rtl="0"/>
            <a:r>
              <a:rPr lang="en-CA" sz="1200" b="0" i="0" u="none" strike="noStrike" kern="1200" dirty="0">
                <a:solidFill>
                  <a:schemeClr val="tx1"/>
                </a:solidFill>
                <a:effectLst/>
                <a:latin typeface="+mn-lt"/>
                <a:ea typeface="+mn-ea"/>
                <a:cs typeface="+mn-cs"/>
              </a:rPr>
              <a:t>Audiobooks can support access, comprehension, and enjoyment, but should not be used as a reason to ignore a possible decoding difficulty.</a:t>
            </a:r>
            <a:endParaRPr lang="en-CA" b="0" dirty="0">
              <a:effectLst/>
            </a:endParaRPr>
          </a:p>
        </p:txBody>
      </p:sp>
      <p:sp>
        <p:nvSpPr>
          <p:cNvPr id="4" name="Slide Number Placeholder 3">
            <a:extLst>
              <a:ext uri="{FF2B5EF4-FFF2-40B4-BE49-F238E27FC236}">
                <a16:creationId xmlns:a16="http://schemas.microsoft.com/office/drawing/2014/main" id="{CD9A9727-5AC1-67E1-3814-1442F4C93A55}"/>
              </a:ext>
            </a:extLst>
          </p:cNvPr>
          <p:cNvSpPr>
            <a:spLocks noGrp="1"/>
          </p:cNvSpPr>
          <p:nvPr>
            <p:ph type="sldNum" sz="quarter" idx="5"/>
          </p:nvPr>
        </p:nvSpPr>
        <p:spPr/>
        <p:txBody>
          <a:bodyPr/>
          <a:lstStyle/>
          <a:p>
            <a:fld id="{73AF05C1-B627-7C4F-9DD9-F5F4D48E3474}" type="slidenum">
              <a:rPr lang="en-US" smtClean="0"/>
              <a:pPr/>
              <a:t>26</a:t>
            </a:fld>
            <a:endParaRPr lang="en-US"/>
          </a:p>
        </p:txBody>
      </p:sp>
    </p:spTree>
    <p:extLst>
      <p:ext uri="{BB962C8B-B14F-4D97-AF65-F5344CB8AC3E}">
        <p14:creationId xmlns:p14="http://schemas.microsoft.com/office/powerpoint/2010/main" val="813152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7CC5D-6440-4643-0DFC-02BEC17291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3FE04B-E15E-BE6D-D023-EA06199B96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60D02A-0E4C-055C-4633-46084D66FE5C}"/>
              </a:ext>
            </a:extLst>
          </p:cNvPr>
          <p:cNvSpPr>
            <a:spLocks noGrp="1"/>
          </p:cNvSpPr>
          <p:nvPr>
            <p:ph type="body" idx="1"/>
          </p:nvPr>
        </p:nvSpPr>
        <p:spPr/>
        <p:txBody>
          <a:bodyPr/>
          <a:lstStyle/>
          <a:p>
            <a:pPr rtl="0"/>
            <a:endParaRPr lang="en-CA" b="0" dirty="0">
              <a:effectLst/>
            </a:endParaRPr>
          </a:p>
        </p:txBody>
      </p:sp>
      <p:sp>
        <p:nvSpPr>
          <p:cNvPr id="4" name="Slide Number Placeholder 3">
            <a:extLst>
              <a:ext uri="{FF2B5EF4-FFF2-40B4-BE49-F238E27FC236}">
                <a16:creationId xmlns:a16="http://schemas.microsoft.com/office/drawing/2014/main" id="{3EFC083F-F38A-0DEF-0C20-A667B6881BEC}"/>
              </a:ext>
            </a:extLst>
          </p:cNvPr>
          <p:cNvSpPr>
            <a:spLocks noGrp="1"/>
          </p:cNvSpPr>
          <p:nvPr>
            <p:ph type="sldNum" sz="quarter" idx="5"/>
          </p:nvPr>
        </p:nvSpPr>
        <p:spPr/>
        <p:txBody>
          <a:bodyPr/>
          <a:lstStyle/>
          <a:p>
            <a:fld id="{73AF05C1-B627-7C4F-9DD9-F5F4D48E3474}" type="slidenum">
              <a:rPr lang="en-US" smtClean="0"/>
              <a:pPr/>
              <a:t>27</a:t>
            </a:fld>
            <a:endParaRPr lang="en-US"/>
          </a:p>
        </p:txBody>
      </p:sp>
    </p:spTree>
    <p:extLst>
      <p:ext uri="{BB962C8B-B14F-4D97-AF65-F5344CB8AC3E}">
        <p14:creationId xmlns:p14="http://schemas.microsoft.com/office/powerpoint/2010/main" val="41041711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8D0BC-CFB8-B060-F011-01BADAB70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709607-E834-DB20-C790-A2493F9E3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011810-8645-F348-6364-16FF8896DCE4}"/>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Learning more than one language does not cause a language disorder.</a:t>
            </a:r>
            <a:endParaRPr lang="en-CA" b="0" dirty="0">
              <a:effectLst/>
            </a:endParaRPr>
          </a:p>
          <a:p>
            <a:pPr rtl="0"/>
            <a:r>
              <a:rPr lang="en-CA" sz="1200" b="0" i="0" u="none" strike="noStrike" kern="1200" dirty="0">
                <a:solidFill>
                  <a:schemeClr val="tx1"/>
                </a:solidFill>
                <a:effectLst/>
                <a:latin typeface="+mn-lt"/>
                <a:ea typeface="+mn-ea"/>
                <a:cs typeface="+mn-cs"/>
              </a:rPr>
              <a:t>A strong foundation in a child’s first language supports communication, relationships, identity, and learning.</a:t>
            </a:r>
            <a:endParaRPr lang="en-CA" b="0" dirty="0">
              <a:effectLst/>
            </a:endParaRPr>
          </a:p>
          <a:p>
            <a:pPr rtl="0"/>
            <a:r>
              <a:rPr lang="en-CA" sz="1200" b="0" i="0" u="none" strike="noStrike" kern="1200" dirty="0">
                <a:solidFill>
                  <a:schemeClr val="tx1"/>
                </a:solidFill>
                <a:effectLst/>
                <a:latin typeface="+mn-lt"/>
                <a:ea typeface="+mn-ea"/>
                <a:cs typeface="+mn-cs"/>
              </a:rPr>
              <a:t>When assessing a multilingual child:</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Ask about all languages used.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Determine exposure and proficiency in each language.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Ask whether concerns are present across languages.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Avoid evaluating the child’s abilities only in English or French.</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Use qualified interpreters where available.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Consider referral to professionals experienced in multilingual development.</a:t>
            </a:r>
          </a:p>
          <a:p>
            <a:pPr rtl="0"/>
            <a:r>
              <a:rPr lang="en-CA" sz="1200" b="0" i="0" u="none" strike="noStrike" kern="1200" dirty="0">
                <a:solidFill>
                  <a:schemeClr val="tx1"/>
                </a:solidFill>
                <a:effectLst/>
                <a:latin typeface="+mn-lt"/>
                <a:ea typeface="+mn-ea"/>
                <a:cs typeface="+mn-cs"/>
              </a:rPr>
              <a:t>Possible script:</a:t>
            </a:r>
            <a:endParaRPr lang="en-CA" b="0" dirty="0">
              <a:effectLst/>
            </a:endParaRPr>
          </a:p>
          <a:p>
            <a:pPr rtl="0"/>
            <a:r>
              <a:rPr lang="en-CA" sz="1200" b="0" i="0" u="none" strike="noStrike" kern="1200" dirty="0">
                <a:solidFill>
                  <a:schemeClr val="tx1"/>
                </a:solidFill>
                <a:effectLst/>
                <a:latin typeface="+mn-lt"/>
                <a:ea typeface="+mn-ea"/>
                <a:cs typeface="+mn-cs"/>
              </a:rPr>
              <a:t>“The best language for building your child’s language is the one in which you can talk, joke, sing, explain, and connect most naturally.”</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DA065657-C0FD-D813-D071-8FBA2D648FE3}"/>
              </a:ext>
            </a:extLst>
          </p:cNvPr>
          <p:cNvSpPr>
            <a:spLocks noGrp="1"/>
          </p:cNvSpPr>
          <p:nvPr>
            <p:ph type="sldNum" sz="quarter" idx="5"/>
          </p:nvPr>
        </p:nvSpPr>
        <p:spPr/>
        <p:txBody>
          <a:bodyPr/>
          <a:lstStyle/>
          <a:p>
            <a:fld id="{73AF05C1-B627-7C4F-9DD9-F5F4D48E3474}" type="slidenum">
              <a:rPr lang="en-US" smtClean="0"/>
              <a:pPr/>
              <a:t>28</a:t>
            </a:fld>
            <a:endParaRPr lang="en-US"/>
          </a:p>
        </p:txBody>
      </p:sp>
    </p:spTree>
    <p:extLst>
      <p:ext uri="{BB962C8B-B14F-4D97-AF65-F5344CB8AC3E}">
        <p14:creationId xmlns:p14="http://schemas.microsoft.com/office/powerpoint/2010/main" val="2094430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C39FB-42BD-0D17-F81A-CF6000A16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9BC600-E31A-ECCD-7FB3-C36C335409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76246A-72D1-A7EE-E65F-3513D2CEF8B8}"/>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Approach this subject carefully. Many adults have experienced shame, discrimination, or exclusion related to school and literacy.</a:t>
            </a:r>
            <a:endParaRPr lang="en-CA" b="0" dirty="0">
              <a:effectLst/>
            </a:endParaRPr>
          </a:p>
          <a:p>
            <a:pPr rtl="0"/>
            <a:r>
              <a:rPr lang="en-CA" sz="1200" b="0" i="0" u="none" strike="noStrike" kern="1200" dirty="0">
                <a:solidFill>
                  <a:schemeClr val="tx1"/>
                </a:solidFill>
                <a:effectLst/>
                <a:latin typeface="+mn-lt"/>
                <a:ea typeface="+mn-ea"/>
                <a:cs typeface="+mn-cs"/>
              </a:rPr>
              <a:t>Do not ask, “Can you read?” in a public or abrupt manner.</a:t>
            </a:r>
            <a:endParaRPr lang="en-CA" b="0" dirty="0">
              <a:effectLst/>
            </a:endParaRPr>
          </a:p>
          <a:p>
            <a:pPr rtl="0"/>
            <a:r>
              <a:rPr lang="en-CA" sz="1200" b="0" i="0" u="none" strike="noStrike" kern="1200" dirty="0">
                <a:solidFill>
                  <a:schemeClr val="tx1"/>
                </a:solidFill>
                <a:effectLst/>
                <a:latin typeface="+mn-lt"/>
                <a:ea typeface="+mn-ea"/>
                <a:cs typeface="+mn-cs"/>
              </a:rPr>
              <a:t>Consider:</a:t>
            </a:r>
            <a:endParaRPr lang="en-CA" b="0" dirty="0">
              <a:effectLst/>
            </a:endParaRPr>
          </a:p>
          <a:p>
            <a:pPr rtl="0"/>
            <a:r>
              <a:rPr lang="en-CA" sz="1200" b="0" i="0" u="none" strike="noStrike" kern="1200" dirty="0">
                <a:solidFill>
                  <a:schemeClr val="tx1"/>
                </a:solidFill>
                <a:effectLst/>
                <a:latin typeface="+mn-lt"/>
                <a:ea typeface="+mn-ea"/>
                <a:cs typeface="+mn-cs"/>
              </a:rPr>
              <a:t>“Some parents prefer telling stories or talking about the pictures rather than reading the words. What feels most comfortable for you?”</a:t>
            </a:r>
            <a:endParaRPr lang="en-CA" b="0" dirty="0">
              <a:effectLst/>
            </a:endParaRPr>
          </a:p>
          <a:p>
            <a:pPr rtl="0"/>
            <a:r>
              <a:rPr lang="en-CA" sz="1200" b="0" i="0" u="none" strike="noStrike" kern="1200" dirty="0">
                <a:solidFill>
                  <a:schemeClr val="tx1"/>
                </a:solidFill>
                <a:effectLst/>
                <a:latin typeface="+mn-lt"/>
                <a:ea typeface="+mn-ea"/>
                <a:cs typeface="+mn-cs"/>
              </a:rPr>
              <a:t>Provide wordless books, simple picture books, audio resources, and non-print options.</a:t>
            </a:r>
            <a:endParaRPr lang="en-CA" b="0" dirty="0">
              <a:effectLst/>
            </a:endParaRPr>
          </a:p>
          <a:p>
            <a:pPr rtl="0"/>
            <a:r>
              <a:rPr lang="en-CA" sz="1200" b="0" i="0" u="none" strike="noStrike" kern="1200" dirty="0">
                <a:solidFill>
                  <a:schemeClr val="tx1"/>
                </a:solidFill>
                <a:effectLst/>
                <a:latin typeface="+mn-lt"/>
                <a:ea typeface="+mn-ea"/>
                <a:cs typeface="+mn-cs"/>
              </a:rPr>
              <a:t>Never ask an older sibling to assume primary responsibility for the child’s literacy development, although shared sibling reading can be enjoyable when it occurs naturally.</a:t>
            </a:r>
            <a:endParaRPr lang="en-CA" b="0" dirty="0">
              <a:effectLst/>
            </a:endParaRPr>
          </a:p>
        </p:txBody>
      </p:sp>
      <p:sp>
        <p:nvSpPr>
          <p:cNvPr id="4" name="Slide Number Placeholder 3">
            <a:extLst>
              <a:ext uri="{FF2B5EF4-FFF2-40B4-BE49-F238E27FC236}">
                <a16:creationId xmlns:a16="http://schemas.microsoft.com/office/drawing/2014/main" id="{FDA3AC26-99C1-FB64-A25C-E90D8B573BD5}"/>
              </a:ext>
            </a:extLst>
          </p:cNvPr>
          <p:cNvSpPr>
            <a:spLocks noGrp="1"/>
          </p:cNvSpPr>
          <p:nvPr>
            <p:ph type="sldNum" sz="quarter" idx="5"/>
          </p:nvPr>
        </p:nvSpPr>
        <p:spPr/>
        <p:txBody>
          <a:bodyPr/>
          <a:lstStyle/>
          <a:p>
            <a:fld id="{73AF05C1-B627-7C4F-9DD9-F5F4D48E3474}" type="slidenum">
              <a:rPr lang="en-US" smtClean="0"/>
              <a:pPr/>
              <a:t>29</a:t>
            </a:fld>
            <a:endParaRPr lang="en-US"/>
          </a:p>
        </p:txBody>
      </p:sp>
    </p:spTree>
    <p:extLst>
      <p:ext uri="{BB962C8B-B14F-4D97-AF65-F5344CB8AC3E}">
        <p14:creationId xmlns:p14="http://schemas.microsoft.com/office/powerpoint/2010/main" val="42247776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425AB-F337-E1FF-EF7C-228A35D96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DD5E54-12B6-E685-FEAA-4EB28CA8B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0B35B5-D570-A896-434C-56FB781FCBCA}"/>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Representation should not be reduced to appearance alone.</a:t>
            </a:r>
            <a:endParaRPr lang="en-CA" b="0" dirty="0">
              <a:effectLst/>
            </a:endParaRPr>
          </a:p>
          <a:p>
            <a:pPr rtl="0"/>
            <a:r>
              <a:rPr lang="en-CA" sz="1200" b="0" i="0" u="none" strike="noStrike" kern="1200" dirty="0">
                <a:solidFill>
                  <a:schemeClr val="tx1"/>
                </a:solidFill>
                <a:effectLst/>
                <a:latin typeface="+mn-lt"/>
                <a:ea typeface="+mn-ea"/>
                <a:cs typeface="+mn-cs"/>
              </a:rPr>
              <a:t>Culturally responsive resources can support:</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Belonging.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Identity.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Family conversation.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Intergenerational storytelling.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Trust in the recommendation.</a:t>
            </a:r>
          </a:p>
          <a:p>
            <a:pPr rtl="0"/>
            <a:r>
              <a:rPr lang="en-CA" sz="1200" b="0" i="0" u="none" strike="noStrike" kern="1200" dirty="0">
                <a:solidFill>
                  <a:schemeClr val="tx1"/>
                </a:solidFill>
                <a:effectLst/>
                <a:latin typeface="+mn-lt"/>
                <a:ea typeface="+mn-ea"/>
                <a:cs typeface="+mn-cs"/>
              </a:rPr>
              <a:t>Ask families what stories, songs, and traditions are meaningful to them.</a:t>
            </a:r>
            <a:endParaRPr lang="en-CA" b="0" dirty="0">
              <a:effectLst/>
            </a:endParaRPr>
          </a:p>
          <a:p>
            <a:pPr rtl="0"/>
            <a:r>
              <a:rPr lang="en-CA" sz="1200" b="0" i="0" u="none" strike="noStrike" kern="1200" dirty="0">
                <a:solidFill>
                  <a:schemeClr val="tx1"/>
                </a:solidFill>
                <a:effectLst/>
                <a:latin typeface="+mn-lt"/>
                <a:ea typeface="+mn-ea"/>
                <a:cs typeface="+mn-cs"/>
              </a:rPr>
              <a:t>Avoid recommending culturally specific materials without understanding whether they are authentic, appropriate, and welcomed by the community represented.</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F1D629D9-DC86-FC3B-EF48-FDFC5189E55E}"/>
              </a:ext>
            </a:extLst>
          </p:cNvPr>
          <p:cNvSpPr>
            <a:spLocks noGrp="1"/>
          </p:cNvSpPr>
          <p:nvPr>
            <p:ph type="sldNum" sz="quarter" idx="5"/>
          </p:nvPr>
        </p:nvSpPr>
        <p:spPr/>
        <p:txBody>
          <a:bodyPr/>
          <a:lstStyle/>
          <a:p>
            <a:fld id="{73AF05C1-B627-7C4F-9DD9-F5F4D48E3474}" type="slidenum">
              <a:rPr lang="en-US" smtClean="0"/>
              <a:pPr/>
              <a:t>30</a:t>
            </a:fld>
            <a:endParaRPr lang="en-US"/>
          </a:p>
        </p:txBody>
      </p:sp>
    </p:spTree>
    <p:extLst>
      <p:ext uri="{BB962C8B-B14F-4D97-AF65-F5344CB8AC3E}">
        <p14:creationId xmlns:p14="http://schemas.microsoft.com/office/powerpoint/2010/main" val="31320686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EF658-4BF9-1C87-A09F-96CB2E78C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97B470-CDD4-B85B-EA6C-474CFCF47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2C6A96-FFB6-E625-144C-83A80031200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Avoid simplistic or shaming messages.</a:t>
            </a:r>
            <a:endParaRPr lang="en-CA" b="0" dirty="0">
              <a:effectLst/>
            </a:endParaRPr>
          </a:p>
          <a:p>
            <a:pPr rtl="0"/>
            <a:r>
              <a:rPr lang="en-CA" sz="1200" b="0" i="0" u="none" strike="noStrike" kern="1200" dirty="0">
                <a:solidFill>
                  <a:schemeClr val="tx1"/>
                </a:solidFill>
                <a:effectLst/>
                <a:latin typeface="+mn-lt"/>
                <a:ea typeface="+mn-ea"/>
                <a:cs typeface="+mn-cs"/>
              </a:rPr>
              <a:t>Screen use is shaped by caregiver workload, housing, childcare, disability, access to safe play spaces, and other realities.</a:t>
            </a:r>
            <a:endParaRPr lang="en-CA" b="0" dirty="0">
              <a:effectLst/>
            </a:endParaRPr>
          </a:p>
          <a:p>
            <a:pPr rtl="0"/>
            <a:r>
              <a:rPr lang="en-CA" sz="1200" b="0" i="0" u="none" strike="noStrike" kern="1200" dirty="0">
                <a:solidFill>
                  <a:schemeClr val="tx1"/>
                </a:solidFill>
                <a:effectLst/>
                <a:latin typeface="+mn-lt"/>
                <a:ea typeface="+mn-ea"/>
                <a:cs typeface="+mn-cs"/>
              </a:rPr>
              <a:t>Emphasize that young children learn best through responsive human interaction.</a:t>
            </a:r>
            <a:endParaRPr lang="en-CA" b="0" dirty="0">
              <a:effectLst/>
            </a:endParaRPr>
          </a:p>
          <a:p>
            <a:pPr rtl="0"/>
            <a:r>
              <a:rPr lang="en-CA" sz="1200" b="0" i="0" u="none" strike="noStrike" kern="1200" dirty="0">
                <a:solidFill>
                  <a:schemeClr val="tx1"/>
                </a:solidFill>
                <a:effectLst/>
                <a:latin typeface="+mn-lt"/>
                <a:ea typeface="+mn-ea"/>
                <a:cs typeface="+mn-cs"/>
              </a:rPr>
              <a:t>Co-viewing and discussing content are generally more interactive than solitary viewing. However, digital media should not routinely displace sleep, physical activity, in-person interaction, play, and shared language experiences.</a:t>
            </a:r>
            <a:endParaRPr lang="en-CA" b="0" dirty="0">
              <a:effectLst/>
            </a:endParaRPr>
          </a:p>
          <a:p>
            <a:pPr rtl="0"/>
            <a:r>
              <a:rPr lang="en-CA" sz="1200" b="0" i="0" u="none" strike="noStrike" kern="1200" dirty="0">
                <a:solidFill>
                  <a:schemeClr val="tx1"/>
                </a:solidFill>
                <a:effectLst/>
                <a:latin typeface="+mn-lt"/>
                <a:ea typeface="+mn-ea"/>
                <a:cs typeface="+mn-cs"/>
              </a:rPr>
              <a:t>Possible counselling pivot:</a:t>
            </a:r>
            <a:endParaRPr lang="en-CA" b="0" dirty="0">
              <a:effectLst/>
            </a:endParaRPr>
          </a:p>
          <a:p>
            <a:pPr rtl="0"/>
            <a:r>
              <a:rPr lang="en-CA" sz="1200" b="0" i="0" u="none" strike="noStrike" kern="1200" dirty="0">
                <a:solidFill>
                  <a:schemeClr val="tx1"/>
                </a:solidFill>
                <a:effectLst/>
                <a:latin typeface="+mn-lt"/>
                <a:ea typeface="+mn-ea"/>
                <a:cs typeface="+mn-cs"/>
              </a:rPr>
              <a:t>“Rather than trying to change everything at once, choose one part of the day when the screen can be replaced with talking, singing, play, or looking at a book together.”</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BCC1761F-E0EC-916D-2EE5-A299C0901F2E}"/>
              </a:ext>
            </a:extLst>
          </p:cNvPr>
          <p:cNvSpPr>
            <a:spLocks noGrp="1"/>
          </p:cNvSpPr>
          <p:nvPr>
            <p:ph type="sldNum" sz="quarter" idx="5"/>
          </p:nvPr>
        </p:nvSpPr>
        <p:spPr/>
        <p:txBody>
          <a:bodyPr/>
          <a:lstStyle/>
          <a:p>
            <a:fld id="{73AF05C1-B627-7C4F-9DD9-F5F4D48E3474}" type="slidenum">
              <a:rPr lang="en-US" smtClean="0"/>
              <a:pPr/>
              <a:t>31</a:t>
            </a:fld>
            <a:endParaRPr lang="en-US"/>
          </a:p>
        </p:txBody>
      </p:sp>
    </p:spTree>
    <p:extLst>
      <p:ext uri="{BB962C8B-B14F-4D97-AF65-F5344CB8AC3E}">
        <p14:creationId xmlns:p14="http://schemas.microsoft.com/office/powerpoint/2010/main" val="24723492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52499-078B-8401-AF98-CA3443978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01203C-34E4-854C-36BA-0544F3F9D0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2760B-FCD1-2669-9957-1949289D464B}"/>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Do not attribute delayed language automatically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Bilingualism.</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Being a boy.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An older sibling “speaking for” the child.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Screen exposure.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Lack of reading.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child simply developing at their own pace.</a:t>
            </a:r>
          </a:p>
          <a:p>
            <a:pPr rtl="0"/>
            <a:r>
              <a:rPr lang="en-CA" sz="1200" b="0" i="0" u="none" strike="noStrike" kern="1200" dirty="0">
                <a:solidFill>
                  <a:schemeClr val="tx1"/>
                </a:solidFill>
                <a:effectLst/>
                <a:latin typeface="+mn-lt"/>
                <a:ea typeface="+mn-ea"/>
                <a:cs typeface="+mn-cs"/>
              </a:rPr>
              <a:t>Language delay can have multiple contributors, including hearing differences, developmental language disorder, autism, global developmental delay, neurological conditions, psychosocial adversity, and environmental factors.</a:t>
            </a:r>
            <a:endParaRPr lang="en-CA" b="0" dirty="0">
              <a:effectLst/>
            </a:endParaRPr>
          </a:p>
          <a:p>
            <a:pPr rtl="0"/>
            <a:r>
              <a:rPr lang="en-CA" sz="1200" b="0" i="0" u="none" strike="noStrike" kern="1200" dirty="0">
                <a:solidFill>
                  <a:schemeClr val="tx1"/>
                </a:solidFill>
                <a:effectLst/>
                <a:latin typeface="+mn-lt"/>
                <a:ea typeface="+mn-ea"/>
                <a:cs typeface="+mn-cs"/>
              </a:rPr>
              <a:t>When concerns are present, follow standard developmental and clinical pathways. Residents should summarize the concern, describe the evidence across settings and languages, and propose an initial assessment or referral plan to their supervisor.</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DA077B8F-A3BA-302E-6251-E2A6E68F4C41}"/>
              </a:ext>
            </a:extLst>
          </p:cNvPr>
          <p:cNvSpPr>
            <a:spLocks noGrp="1"/>
          </p:cNvSpPr>
          <p:nvPr>
            <p:ph type="sldNum" sz="quarter" idx="5"/>
          </p:nvPr>
        </p:nvSpPr>
        <p:spPr/>
        <p:txBody>
          <a:bodyPr/>
          <a:lstStyle/>
          <a:p>
            <a:fld id="{73AF05C1-B627-7C4F-9DD9-F5F4D48E3474}" type="slidenum">
              <a:rPr lang="en-US" smtClean="0"/>
              <a:pPr/>
              <a:t>32</a:t>
            </a:fld>
            <a:endParaRPr lang="en-US"/>
          </a:p>
        </p:txBody>
      </p:sp>
    </p:spTree>
    <p:extLst>
      <p:ext uri="{BB962C8B-B14F-4D97-AF65-F5344CB8AC3E}">
        <p14:creationId xmlns:p14="http://schemas.microsoft.com/office/powerpoint/2010/main" val="17591950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E3336-D377-61AA-4117-537B93B9A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E3B12-459A-4BF9-BA84-8AAB91B710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8B888C-4EB6-8603-BEBB-4CC83F624736}"/>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Reading difficulty may present clinically through emotional, behavioural, or somatic symptoms.</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Ask:</a:t>
            </a:r>
            <a:endParaRPr lang="en-CA" b="0" dirty="0">
              <a:effectLst/>
            </a:endParaRPr>
          </a:p>
          <a:p>
            <a:pPr lvl="0" rtl="0" fontAlgn="base"/>
            <a:r>
              <a:rPr lang="en-CA" sz="1200" b="0" i="0" u="none" strike="noStrike" kern="1200" dirty="0">
                <a:solidFill>
                  <a:schemeClr val="tx1"/>
                </a:solidFill>
                <a:effectLst/>
                <a:latin typeface="+mn-lt"/>
                <a:ea typeface="+mn-ea"/>
                <a:cs typeface="+mn-cs"/>
              </a:rPr>
              <a:t>“How does your child feel about reading?”</a:t>
            </a:r>
          </a:p>
          <a:p>
            <a:pPr lvl="0" rtl="0" fontAlgn="base"/>
            <a:r>
              <a:rPr lang="en-CA" sz="1200" b="0" i="0" u="none" strike="noStrike" kern="1200" dirty="0">
                <a:solidFill>
                  <a:schemeClr val="tx1"/>
                </a:solidFill>
                <a:effectLst/>
                <a:latin typeface="+mn-lt"/>
                <a:ea typeface="+mn-ea"/>
                <a:cs typeface="+mn-cs"/>
              </a:rPr>
              <a:t>“Can your child sound out unfamiliar words?”</a:t>
            </a:r>
          </a:p>
          <a:p>
            <a:pPr lvl="0" rtl="0" fontAlgn="base"/>
            <a:r>
              <a:rPr lang="en-CA" sz="1200" b="0" i="0" u="none" strike="noStrike" kern="1200" dirty="0">
                <a:solidFill>
                  <a:schemeClr val="tx1"/>
                </a:solidFill>
                <a:effectLst/>
                <a:latin typeface="+mn-lt"/>
                <a:ea typeface="+mn-ea"/>
                <a:cs typeface="+mn-cs"/>
              </a:rPr>
              <a:t>“Do they avoid reading aloud?”</a:t>
            </a:r>
          </a:p>
          <a:p>
            <a:pPr lvl="0" rtl="0" fontAlgn="base"/>
            <a:r>
              <a:rPr lang="en-CA" sz="1200" b="0" i="0" u="none" strike="noStrike" kern="1200" dirty="0">
                <a:solidFill>
                  <a:schemeClr val="tx1"/>
                </a:solidFill>
                <a:effectLst/>
                <a:latin typeface="+mn-lt"/>
                <a:ea typeface="+mn-ea"/>
                <a:cs typeface="+mn-cs"/>
              </a:rPr>
              <a:t>“What does the teacher say about decoding, fluency, and comprehension?”</a:t>
            </a:r>
          </a:p>
          <a:p>
            <a:pPr lvl="0" rtl="0" fontAlgn="base"/>
            <a:r>
              <a:rPr lang="en-CA" sz="1200" b="0" i="0" u="none" strike="noStrike" kern="1200" dirty="0">
                <a:solidFill>
                  <a:schemeClr val="tx1"/>
                </a:solidFill>
                <a:effectLst/>
                <a:latin typeface="+mn-lt"/>
                <a:ea typeface="+mn-ea"/>
                <a:cs typeface="+mn-cs"/>
              </a:rPr>
              <a:t>“What interventions have been provided?”</a:t>
            </a:r>
          </a:p>
          <a:p>
            <a:pPr lvl="0" rtl="0" fontAlgn="base"/>
            <a:r>
              <a:rPr lang="en-CA" sz="1200" b="0" i="0" u="none" strike="noStrike" kern="1200" dirty="0">
                <a:solidFill>
                  <a:schemeClr val="tx1"/>
                </a:solidFill>
                <a:effectLst/>
                <a:latin typeface="+mn-lt"/>
                <a:ea typeface="+mn-ea"/>
                <a:cs typeface="+mn-cs"/>
              </a:rPr>
              <a:t>“Is there a family history of reading difficulty?”</a:t>
            </a:r>
          </a:p>
          <a:p>
            <a:pPr lvl="0" rtl="0" fontAlgn="base"/>
            <a:r>
              <a:rPr lang="en-CA" sz="1200" b="0" i="0" u="none" strike="noStrike" kern="1200" dirty="0">
                <a:solidFill>
                  <a:schemeClr val="tx1"/>
                </a:solidFill>
                <a:effectLst/>
                <a:latin typeface="+mn-lt"/>
                <a:ea typeface="+mn-ea"/>
                <a:cs typeface="+mn-cs"/>
              </a:rPr>
              <a:t>“Have hearing and vision been assessed?”</a:t>
            </a:r>
          </a:p>
          <a:p>
            <a:pPr rtl="0"/>
            <a:r>
              <a:rPr lang="en-CA" sz="1200" b="0" i="0" u="none" strike="noStrike" kern="1200" dirty="0">
                <a:solidFill>
                  <a:schemeClr val="tx1"/>
                </a:solidFill>
                <a:effectLst/>
                <a:latin typeface="+mn-lt"/>
                <a:ea typeface="+mn-ea"/>
                <a:cs typeface="+mn-cs"/>
              </a:rPr>
              <a:t>Do not reassure families simply that the child will “catch up.”</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Early, structured, evidence-based intervention is important.</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5251B5D4-4319-34FC-F73D-4CE57A947D17}"/>
              </a:ext>
            </a:extLst>
          </p:cNvPr>
          <p:cNvSpPr>
            <a:spLocks noGrp="1"/>
          </p:cNvSpPr>
          <p:nvPr>
            <p:ph type="sldNum" sz="quarter" idx="5"/>
          </p:nvPr>
        </p:nvSpPr>
        <p:spPr/>
        <p:txBody>
          <a:bodyPr/>
          <a:lstStyle/>
          <a:p>
            <a:fld id="{73AF05C1-B627-7C4F-9DD9-F5F4D48E3474}" type="slidenum">
              <a:rPr lang="en-US" smtClean="0"/>
              <a:pPr/>
              <a:t>33</a:t>
            </a:fld>
            <a:endParaRPr lang="en-US"/>
          </a:p>
        </p:txBody>
      </p:sp>
    </p:spTree>
    <p:extLst>
      <p:ext uri="{BB962C8B-B14F-4D97-AF65-F5344CB8AC3E}">
        <p14:creationId xmlns:p14="http://schemas.microsoft.com/office/powerpoint/2010/main" val="2374382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39814-35F2-F305-6FF2-51AB7BF76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FA8E2B-88F1-4D72-46BE-FD70120B4E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63B41C-8409-2D33-2502-3E8AFC206F5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Dyslexia is a neurodevelopmental learning disorder.</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 child may have: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Strong verbal reasoning.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Creativity.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Excellent factual knowledge.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Strong listening comprehension.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Persistent difficulty decoding printed words.</a:t>
            </a:r>
          </a:p>
          <a:p>
            <a:pPr rtl="0"/>
            <a:r>
              <a:rPr lang="en-CA" sz="1200" b="0" i="0" u="none" strike="noStrike" kern="1200" dirty="0">
                <a:solidFill>
                  <a:schemeClr val="tx1"/>
                </a:solidFill>
                <a:effectLst/>
                <a:latin typeface="+mn-lt"/>
                <a:ea typeface="+mn-ea"/>
                <a:cs typeface="+mn-cs"/>
              </a:rPr>
              <a:t>Residents do not need to diagnose dyslexia during a routine visit, but should recognize a concerning pattern, validate the child’s experience, and support timely assessment and intervention.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Ask schools for specific information rather than accepting statements such as “The child is below level.”</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Useful data include: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Letter-sound knowledge.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Phonemic awareness.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Word reading.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Non-word decoding.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Oral reading fluency.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Spelling.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Listening comprehension.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Reading comprehension.</a:t>
            </a:r>
          </a:p>
          <a:p>
            <a:pPr rtl="0"/>
            <a:r>
              <a:rPr lang="en-CA" sz="1200" b="0" i="0" u="none" strike="noStrike" kern="1200" dirty="0">
                <a:solidFill>
                  <a:schemeClr val="tx1"/>
                </a:solidFill>
                <a:effectLst/>
                <a:latin typeface="+mn-lt"/>
                <a:ea typeface="+mn-ea"/>
                <a:cs typeface="+mn-cs"/>
              </a:rPr>
              <a:t>Brief office assessment may include listening to the child read an unfamiliar grade-appropriate passage, asking how they approach an unfamiliar word, comparing listening with reading comprehension, and reviewing writing or schoolwork. These observations can sharpen the history but do not establish or exclude a specific learning disorder.</a:t>
            </a:r>
            <a:endParaRPr lang="en-CA" b="0" dirty="0">
              <a:effectLst/>
            </a:endParaRPr>
          </a:p>
          <a:p>
            <a:pPr rtl="0"/>
            <a:r>
              <a:rPr lang="en-CA" sz="1200" b="0" i="0" u="none" strike="noStrike" kern="1200" dirty="0">
                <a:solidFill>
                  <a:schemeClr val="tx1"/>
                </a:solidFill>
                <a:effectLst/>
                <a:latin typeface="+mn-lt"/>
                <a:ea typeface="+mn-ea"/>
                <a:cs typeface="+mn-cs"/>
              </a:rPr>
              <a:t>Standardized tools such as the OWLS, PPVT, EVT, KBIT, or selected subtests should not be presented as quick stand-alone screens unless the clinician has appropriate training, access to current licensed materials, and a clear understanding of the tool’s norms and limits. A partial psychometric assessment can produce misleading reassurance or concern. Residents should use locally approved pathways and review test selection and interpretation with an appropriately trained supervisor, psychologist, speech-language pathologist, or education professional.</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76FB744D-3427-81C4-5071-87162FAA1DE7}"/>
              </a:ext>
            </a:extLst>
          </p:cNvPr>
          <p:cNvSpPr>
            <a:spLocks noGrp="1"/>
          </p:cNvSpPr>
          <p:nvPr>
            <p:ph type="sldNum" sz="quarter" idx="5"/>
          </p:nvPr>
        </p:nvSpPr>
        <p:spPr/>
        <p:txBody>
          <a:bodyPr/>
          <a:lstStyle/>
          <a:p>
            <a:fld id="{73AF05C1-B627-7C4F-9DD9-F5F4D48E3474}" type="slidenum">
              <a:rPr lang="en-US" smtClean="0"/>
              <a:pPr/>
              <a:t>34</a:t>
            </a:fld>
            <a:endParaRPr lang="en-US"/>
          </a:p>
        </p:txBody>
      </p:sp>
    </p:spTree>
    <p:extLst>
      <p:ext uri="{BB962C8B-B14F-4D97-AF65-F5344CB8AC3E}">
        <p14:creationId xmlns:p14="http://schemas.microsoft.com/office/powerpoint/2010/main" val="26532134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EDA84-77B9-47F7-2BE3-F8173FB3B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819A2-E5DF-C4FB-318E-5C8D7A05E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0A7FC-0F54-DB20-924D-42F5AE59EEE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Possible response:</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“Please use Arabic, or whichever language lets you talk and connect most naturally. Your baby learns from hearing your voice and from the back-and-forth when you respond to sounds and expressions. Songs, conversation, and looking at one picture together all count.”</a:t>
            </a:r>
            <a:endParaRPr lang="en-CA" b="0" dirty="0">
              <a:effectLst/>
            </a:endParaRPr>
          </a:p>
          <a:p>
            <a:pPr rtl="0"/>
            <a:r>
              <a:rPr lang="en-CA" sz="1200" b="0" i="0" u="none" strike="noStrike" kern="1200" dirty="0">
                <a:solidFill>
                  <a:schemeClr val="tx1"/>
                </a:solidFill>
                <a:effectLst/>
                <a:latin typeface="+mn-lt"/>
                <a:ea typeface="+mn-ea"/>
                <a:cs typeface="+mn-cs"/>
              </a:rPr>
              <a:t>The resident does not need to provide a full literacy curriculum at discharge. The essential teaching is to support responsive interaction and the family’s strongest language. Routine surveillance, age-based book guidance, and access to community resources can continue with the primary care team.</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B5952F3D-E57E-A4A2-B3E3-411934D0E464}"/>
              </a:ext>
            </a:extLst>
          </p:cNvPr>
          <p:cNvSpPr>
            <a:spLocks noGrp="1"/>
          </p:cNvSpPr>
          <p:nvPr>
            <p:ph type="sldNum" sz="quarter" idx="5"/>
          </p:nvPr>
        </p:nvSpPr>
        <p:spPr/>
        <p:txBody>
          <a:bodyPr/>
          <a:lstStyle/>
          <a:p>
            <a:fld id="{73AF05C1-B627-7C4F-9DD9-F5F4D48E3474}" type="slidenum">
              <a:rPr lang="en-US" smtClean="0"/>
              <a:pPr/>
              <a:t>35</a:t>
            </a:fld>
            <a:endParaRPr lang="en-US"/>
          </a:p>
        </p:txBody>
      </p:sp>
    </p:spTree>
    <p:extLst>
      <p:ext uri="{BB962C8B-B14F-4D97-AF65-F5344CB8AC3E}">
        <p14:creationId xmlns:p14="http://schemas.microsoft.com/office/powerpoint/2010/main" val="3307459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A36DD-854B-27BB-5B9F-14812D069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514D5-E5FC-1C68-760B-FE4CBD7383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865C4B-1182-E892-2B20-8FCFFB2F8EC6}"/>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Suggested response:</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“That sounds very typical for a toddler. He does not have to sit still or finish the story. Let him choose the book, turn the pages, or look at one picture. You can name what he notices and stop when he is done. Thirty seconds of enjoyable interaction is a successful start.”</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Clinical teaching points: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Normalize developmentally typical behaviour.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Use durable board books.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Follow the child’s interest.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Avoid forcing participation.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Repeat brief experiences.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Consider broader developmental assessment only if other concerns are present.</a:t>
            </a:r>
          </a:p>
          <a:p>
            <a:pPr rtl="0"/>
            <a:r>
              <a:rPr lang="en-CA" sz="1200" b="0" i="0" u="none" strike="noStrike" kern="1200" dirty="0">
                <a:solidFill>
                  <a:schemeClr val="tx1"/>
                </a:solidFill>
                <a:effectLst/>
                <a:latin typeface="+mn-lt"/>
                <a:ea typeface="+mn-ea"/>
                <a:cs typeface="+mn-cs"/>
              </a:rPr>
              <a:t>This encounter also illustrates opportunistic counselling. The resident can affirm what they observed, provide one sentence of guidance, and keep the acute-care plan on track. If the interaction or history raises a developmental concern, the resident should clarify the concern and recommend appropriate primary care follow-up rather than launching an incomplete assessment at discharge.</a:t>
            </a:r>
            <a:endParaRPr lang="en-CA" b="0" dirty="0">
              <a:effectLst/>
            </a:endParaRPr>
          </a:p>
          <a:p>
            <a:br>
              <a:rPr lang="en-CA" dirty="0"/>
            </a:br>
            <a:br>
              <a:rPr lang="en-CA" dirty="0"/>
            </a:br>
            <a:endParaRPr lang="en-CA" b="0" dirty="0">
              <a:effectLst/>
            </a:endParaRPr>
          </a:p>
        </p:txBody>
      </p:sp>
      <p:sp>
        <p:nvSpPr>
          <p:cNvPr id="4" name="Slide Number Placeholder 3">
            <a:extLst>
              <a:ext uri="{FF2B5EF4-FFF2-40B4-BE49-F238E27FC236}">
                <a16:creationId xmlns:a16="http://schemas.microsoft.com/office/drawing/2014/main" id="{A08DAD11-7257-2568-1DBC-134DE2A9EBD5}"/>
              </a:ext>
            </a:extLst>
          </p:cNvPr>
          <p:cNvSpPr>
            <a:spLocks noGrp="1"/>
          </p:cNvSpPr>
          <p:nvPr>
            <p:ph type="sldNum" sz="quarter" idx="5"/>
          </p:nvPr>
        </p:nvSpPr>
        <p:spPr/>
        <p:txBody>
          <a:bodyPr/>
          <a:lstStyle/>
          <a:p>
            <a:fld id="{73AF05C1-B627-7C4F-9DD9-F5F4D48E3474}" type="slidenum">
              <a:rPr lang="en-US" smtClean="0"/>
              <a:pPr/>
              <a:t>36</a:t>
            </a:fld>
            <a:endParaRPr lang="en-US"/>
          </a:p>
        </p:txBody>
      </p:sp>
    </p:spTree>
    <p:extLst>
      <p:ext uri="{BB962C8B-B14F-4D97-AF65-F5344CB8AC3E}">
        <p14:creationId xmlns:p14="http://schemas.microsoft.com/office/powerpoint/2010/main" val="28694067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EF2FD-E9E4-E8DF-91A9-4B7568137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07A36C-5381-FDC7-0E72-D6F4C69325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DF2BD5-0BDD-C0A7-955A-5AC0443E8D0B}"/>
              </a:ext>
            </a:extLst>
          </p:cNvPr>
          <p:cNvSpPr>
            <a:spLocks noGrp="1"/>
          </p:cNvSpPr>
          <p:nvPr>
            <p:ph type="body" idx="1"/>
          </p:nvPr>
        </p:nvSpPr>
        <p:spPr/>
        <p:txBody>
          <a:bodyPr/>
          <a:lstStyle/>
          <a:p>
            <a:pPr rtl="0"/>
            <a:r>
              <a:rPr lang="en-US" b="0" dirty="0">
                <a:effectLst/>
              </a:rPr>
              <a:t>Suggested response:</a:t>
            </a:r>
            <a:br>
              <a:rPr lang="en-US" b="0" dirty="0">
                <a:effectLst/>
              </a:rPr>
            </a:br>
            <a:r>
              <a:rPr lang="en-US" b="0" dirty="0">
                <a:effectLst/>
              </a:rPr>
              <a:t>“Using Punjabi will not confuse her or cause a language disorder. Continue speaking, singing, and telling stories in the language your family uses most naturally. Strong communication in Punjabi supports family relationships and provides a foundation for learning other languages.”</a:t>
            </a:r>
            <a:br>
              <a:rPr lang="en-US" b="0" dirty="0">
                <a:effectLst/>
              </a:rPr>
            </a:br>
            <a:r>
              <a:rPr lang="en-US" b="0" dirty="0">
                <a:effectLst/>
              </a:rPr>
              <a:t>Additional assessment questions:</a:t>
            </a:r>
          </a:p>
          <a:p>
            <a:pPr marL="171450" indent="-171450" rtl="0">
              <a:buFont typeface="Arial" panose="020B0604020202020204" pitchFamily="34" charset="0"/>
              <a:buChar char="•"/>
            </a:pPr>
            <a:r>
              <a:rPr lang="en-US" b="0" dirty="0">
                <a:effectLst/>
              </a:rPr>
              <a:t>What does the child understand and say in each language?</a:t>
            </a:r>
          </a:p>
          <a:p>
            <a:pPr marL="171450" indent="-171450" rtl="0">
              <a:buFont typeface="Arial" panose="020B0604020202020204" pitchFamily="34" charset="0"/>
              <a:buChar char="•"/>
            </a:pPr>
            <a:r>
              <a:rPr lang="en-US" b="0" dirty="0">
                <a:effectLst/>
              </a:rPr>
              <a:t>Are concerns present in both languages?</a:t>
            </a:r>
          </a:p>
          <a:p>
            <a:pPr marL="171450" indent="-171450" rtl="0">
              <a:buFont typeface="Arial" panose="020B0604020202020204" pitchFamily="34" charset="0"/>
              <a:buChar char="•"/>
            </a:pPr>
            <a:r>
              <a:rPr lang="en-US" b="0" dirty="0">
                <a:effectLst/>
              </a:rPr>
              <a:t>How much exposure does the child have to each language?</a:t>
            </a:r>
          </a:p>
          <a:p>
            <a:pPr marL="171450" indent="-171450" rtl="0">
              <a:buFont typeface="Arial" panose="020B0604020202020204" pitchFamily="34" charset="0"/>
              <a:buChar char="•"/>
            </a:pPr>
            <a:r>
              <a:rPr lang="en-US" b="0" dirty="0">
                <a:effectLst/>
              </a:rPr>
              <a:t>Is there any hearing concern?</a:t>
            </a:r>
          </a:p>
          <a:p>
            <a:pPr marL="171450" indent="-171450" rtl="0">
              <a:buFont typeface="Arial" panose="020B0604020202020204" pitchFamily="34" charset="0"/>
              <a:buChar char="•"/>
            </a:pPr>
            <a:r>
              <a:rPr lang="en-US" b="0" dirty="0">
                <a:effectLst/>
              </a:rPr>
              <a:t>How does the child communicate nonverbally?</a:t>
            </a:r>
          </a:p>
          <a:p>
            <a:pPr marL="171450" indent="-171450" rtl="0">
              <a:buFont typeface="Arial" panose="020B0604020202020204" pitchFamily="34" charset="0"/>
              <a:buChar char="•"/>
            </a:pPr>
            <a:r>
              <a:rPr lang="en-US" b="0" dirty="0">
                <a:effectLst/>
              </a:rPr>
              <a:t>What do family members and educators observe?</a:t>
            </a:r>
          </a:p>
          <a:p>
            <a:pPr rtl="0"/>
            <a:r>
              <a:rPr lang="en-US" b="0" dirty="0">
                <a:effectLst/>
              </a:rPr>
              <a:t>The resident should present language exposure and ability in each language, examples of functional communication, nonverbal communication, hearing history, and whether concerns occur across languages. Learning more than one language does not cause a language disorder. Refer when concerns are significant across languages or broader developmental concerns are present.</a:t>
            </a:r>
          </a:p>
          <a:p>
            <a:pPr rtl="0"/>
            <a:br>
              <a:rPr lang="en-US" b="0" dirty="0">
                <a:effectLst/>
              </a:rPr>
            </a:br>
            <a:endParaRPr lang="en-CA" b="0" dirty="0">
              <a:effectLst/>
            </a:endParaRPr>
          </a:p>
        </p:txBody>
      </p:sp>
      <p:sp>
        <p:nvSpPr>
          <p:cNvPr id="4" name="Slide Number Placeholder 3">
            <a:extLst>
              <a:ext uri="{FF2B5EF4-FFF2-40B4-BE49-F238E27FC236}">
                <a16:creationId xmlns:a16="http://schemas.microsoft.com/office/drawing/2014/main" id="{85EDE734-382E-CC98-7B11-BFFF519B0660}"/>
              </a:ext>
            </a:extLst>
          </p:cNvPr>
          <p:cNvSpPr>
            <a:spLocks noGrp="1"/>
          </p:cNvSpPr>
          <p:nvPr>
            <p:ph type="sldNum" sz="quarter" idx="5"/>
          </p:nvPr>
        </p:nvSpPr>
        <p:spPr/>
        <p:txBody>
          <a:bodyPr/>
          <a:lstStyle/>
          <a:p>
            <a:fld id="{73AF05C1-B627-7C4F-9DD9-F5F4D48E3474}" type="slidenum">
              <a:rPr lang="en-US" smtClean="0"/>
              <a:pPr/>
              <a:t>37</a:t>
            </a:fld>
            <a:endParaRPr lang="en-US"/>
          </a:p>
        </p:txBody>
      </p:sp>
    </p:spTree>
    <p:extLst>
      <p:ext uri="{BB962C8B-B14F-4D97-AF65-F5344CB8AC3E}">
        <p14:creationId xmlns:p14="http://schemas.microsoft.com/office/powerpoint/2010/main" val="27609908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DAFFB-C8AE-87BC-BC7A-71A18CF545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6B1366-EC01-D634-E5FA-5831840A30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1DD2AC-D8D4-4E1F-7726-62041B61D6D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pattern raises concern about a decoding-based reading disorder, including possible dyslexia.</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The abdominal pain may be a genuine manifestation of anticipatory distress rather than malingering.</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Recommended actions:</a:t>
            </a:r>
            <a:endParaRPr lang="en-CA" b="0" dirty="0">
              <a:effectLst/>
            </a:endParaRPr>
          </a:p>
          <a:p>
            <a:pPr lvl="0" rtl="0" fontAlgn="base"/>
            <a:r>
              <a:rPr lang="en-CA" sz="1200" b="0" i="0" u="none" strike="noStrike" kern="1200" dirty="0">
                <a:solidFill>
                  <a:schemeClr val="tx1"/>
                </a:solidFill>
                <a:effectLst/>
                <a:latin typeface="+mn-lt"/>
                <a:ea typeface="+mn-ea"/>
                <a:cs typeface="+mn-cs"/>
              </a:rPr>
              <a:t>Validate the child’s experience.</a:t>
            </a:r>
          </a:p>
          <a:p>
            <a:pPr lvl="0" rtl="0" fontAlgn="base"/>
            <a:r>
              <a:rPr lang="en-CA" sz="1200" b="0" i="0" u="none" strike="noStrike" kern="1200" dirty="0">
                <a:solidFill>
                  <a:schemeClr val="tx1"/>
                </a:solidFill>
                <a:effectLst/>
                <a:latin typeface="+mn-lt"/>
                <a:ea typeface="+mn-ea"/>
                <a:cs typeface="+mn-cs"/>
              </a:rPr>
              <a:t>Ask for specific school reading data.</a:t>
            </a:r>
          </a:p>
          <a:p>
            <a:pPr lvl="0" rtl="0" fontAlgn="base"/>
            <a:r>
              <a:rPr lang="en-CA" sz="1200" b="0" i="0" u="none" strike="noStrike" kern="1200" dirty="0">
                <a:solidFill>
                  <a:schemeClr val="tx1"/>
                </a:solidFill>
                <a:effectLst/>
                <a:latin typeface="+mn-lt"/>
                <a:ea typeface="+mn-ea"/>
                <a:cs typeface="+mn-cs"/>
              </a:rPr>
              <a:t>Assess hearing and vision where indicated.</a:t>
            </a:r>
          </a:p>
          <a:p>
            <a:pPr lvl="0" rtl="0" fontAlgn="base"/>
            <a:r>
              <a:rPr lang="en-CA" sz="1200" b="0" i="0" u="none" strike="noStrike" kern="1200" dirty="0">
                <a:solidFill>
                  <a:schemeClr val="tx1"/>
                </a:solidFill>
                <a:effectLst/>
                <a:latin typeface="+mn-lt"/>
                <a:ea typeface="+mn-ea"/>
                <a:cs typeface="+mn-cs"/>
              </a:rPr>
              <a:t>Consider ADHD, anxiety, language, and other learning concerns.</a:t>
            </a:r>
          </a:p>
          <a:p>
            <a:pPr lvl="0" rtl="0" fontAlgn="base"/>
            <a:r>
              <a:rPr lang="en-CA" sz="1200" b="0" i="0" u="none" strike="noStrike" kern="1200" dirty="0">
                <a:solidFill>
                  <a:schemeClr val="tx1"/>
                </a:solidFill>
                <a:effectLst/>
                <a:latin typeface="+mn-lt"/>
                <a:ea typeface="+mn-ea"/>
                <a:cs typeface="+mn-cs"/>
              </a:rPr>
              <a:t>Advocate for evidence-based reading assessment and intervention.</a:t>
            </a:r>
          </a:p>
          <a:p>
            <a:pPr lvl="0" rtl="0" fontAlgn="base"/>
            <a:r>
              <a:rPr lang="en-CA" sz="1200" b="0" i="0" u="none" strike="noStrike" kern="1200" dirty="0">
                <a:solidFill>
                  <a:schemeClr val="tx1"/>
                </a:solidFill>
                <a:effectLst/>
                <a:latin typeface="+mn-lt"/>
                <a:ea typeface="+mn-ea"/>
                <a:cs typeface="+mn-cs"/>
              </a:rPr>
              <a:t>Avoid waiting for the child to fail further.</a:t>
            </a:r>
          </a:p>
          <a:p>
            <a:pPr lvl="0" rtl="0" fontAlgn="base"/>
            <a:r>
              <a:rPr lang="en-CA" sz="1200" b="0" i="0" u="none" strike="noStrike" kern="1200" dirty="0">
                <a:solidFill>
                  <a:schemeClr val="tx1"/>
                </a:solidFill>
                <a:effectLst/>
                <a:latin typeface="+mn-lt"/>
                <a:ea typeface="+mn-ea"/>
                <a:cs typeface="+mn-cs"/>
              </a:rPr>
              <a:t>Support access to content through read-</a:t>
            </a:r>
            <a:r>
              <a:rPr lang="en-CA" sz="1200" b="0" i="0" u="none" strike="noStrike" kern="1200" dirty="0" err="1">
                <a:solidFill>
                  <a:schemeClr val="tx1"/>
                </a:solidFill>
                <a:effectLst/>
                <a:latin typeface="+mn-lt"/>
                <a:ea typeface="+mn-ea"/>
                <a:cs typeface="+mn-cs"/>
              </a:rPr>
              <a:t>alouds</a:t>
            </a:r>
            <a:r>
              <a:rPr lang="en-CA" sz="1200" b="0" i="0" u="none" strike="noStrike" kern="1200" dirty="0">
                <a:solidFill>
                  <a:schemeClr val="tx1"/>
                </a:solidFill>
                <a:effectLst/>
                <a:latin typeface="+mn-lt"/>
                <a:ea typeface="+mn-ea"/>
                <a:cs typeface="+mn-cs"/>
              </a:rPr>
              <a:t> or audiobooks while decoding is addressed.</a:t>
            </a:r>
          </a:p>
          <a:p>
            <a:pPr rtl="0"/>
            <a:r>
              <a:rPr lang="en-CA" sz="1200" b="0" i="0" u="none" strike="noStrike" kern="1200" dirty="0">
                <a:solidFill>
                  <a:schemeClr val="tx1"/>
                </a:solidFill>
                <a:effectLst/>
                <a:latin typeface="+mn-lt"/>
                <a:ea typeface="+mn-ea"/>
                <a:cs typeface="+mn-cs"/>
              </a:rPr>
              <a:t>Possible clinician statement:</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“Your child’s difficulty reading does not mean they are not intelligent or not trying. The pattern suggests that reading words is taking much more effort than it should. We need more information about decoding and fluency and a plan for structured support.”</a:t>
            </a:r>
            <a:endParaRPr lang="en-CA" b="0" dirty="0">
              <a:effectLst/>
            </a:endParaRPr>
          </a:p>
          <a:p>
            <a:pPr rtl="0"/>
            <a:r>
              <a:rPr lang="en-CA" sz="1200" b="0" i="0" u="none" strike="noStrike" kern="1200" dirty="0">
                <a:solidFill>
                  <a:schemeClr val="tx1"/>
                </a:solidFill>
                <a:effectLst/>
                <a:latin typeface="+mn-lt"/>
                <a:ea typeface="+mn-ea"/>
                <a:cs typeface="+mn-cs"/>
              </a:rPr>
              <a:t>Ask the resident to present a differential that includes a reading disorder, anxiety related to school demands, ADHD or another learning concern, and medical causes suggested by the history. The learning concern should not erase appropriate assessment of the presenting symptom.</a:t>
            </a:r>
            <a:endParaRPr lang="en-CA" b="0" dirty="0">
              <a:effectLst/>
            </a:endParaRPr>
          </a:p>
        </p:txBody>
      </p:sp>
      <p:sp>
        <p:nvSpPr>
          <p:cNvPr id="4" name="Slide Number Placeholder 3">
            <a:extLst>
              <a:ext uri="{FF2B5EF4-FFF2-40B4-BE49-F238E27FC236}">
                <a16:creationId xmlns:a16="http://schemas.microsoft.com/office/drawing/2014/main" id="{166A7EEC-EDE1-B5F3-75D9-15FA7CDA3A62}"/>
              </a:ext>
            </a:extLst>
          </p:cNvPr>
          <p:cNvSpPr>
            <a:spLocks noGrp="1"/>
          </p:cNvSpPr>
          <p:nvPr>
            <p:ph type="sldNum" sz="quarter" idx="5"/>
          </p:nvPr>
        </p:nvSpPr>
        <p:spPr/>
        <p:txBody>
          <a:bodyPr/>
          <a:lstStyle/>
          <a:p>
            <a:fld id="{73AF05C1-B627-7C4F-9DD9-F5F4D48E3474}" type="slidenum">
              <a:rPr lang="en-US" smtClean="0"/>
              <a:pPr/>
              <a:t>38</a:t>
            </a:fld>
            <a:endParaRPr lang="en-US"/>
          </a:p>
        </p:txBody>
      </p:sp>
    </p:spTree>
    <p:extLst>
      <p:ext uri="{BB962C8B-B14F-4D97-AF65-F5344CB8AC3E}">
        <p14:creationId xmlns:p14="http://schemas.microsoft.com/office/powerpoint/2010/main" val="37524973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6385C-157F-CC1A-0ED6-5236851316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73872-79E6-EDC8-9C7B-1876E35BC3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33173B-3566-E362-BBC6-C2E739E4BC8B}"/>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Suggested response:</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“You do not have to teach reading or read every word in the book. You can look at the pictures, tell a story in your own words, sing songs, or talk about your day. Your child benefits from hearing your voice and sharing that time with you.”</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Offer:</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Wordless picture books.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Books in the caregiver’s preferred language.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Audiobooks.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Library story programs.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Family literacy programs.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Support for the caregiver, if welcomed.</a:t>
            </a:r>
          </a:p>
          <a:p>
            <a:pPr rtl="0"/>
            <a:r>
              <a:rPr lang="en-CA" sz="1200" b="0" i="0" u="none" strike="noStrike" kern="1200" dirty="0">
                <a:solidFill>
                  <a:schemeClr val="tx1"/>
                </a:solidFill>
                <a:effectLst/>
                <a:latin typeface="+mn-lt"/>
                <a:ea typeface="+mn-ea"/>
                <a:cs typeface="+mn-cs"/>
              </a:rPr>
              <a:t>Do not expose or document the caregiver’s literacy status unnecessarily. Maintain dignity and confidentiality.</a:t>
            </a:r>
            <a:endParaRPr lang="en-CA" b="0" dirty="0">
              <a:effectLst/>
            </a:endParaRPr>
          </a:p>
          <a:p>
            <a:pPr rtl="0"/>
            <a:r>
              <a:rPr lang="en-CA" sz="1200" b="0" i="0" u="none" strike="noStrike" kern="1200" dirty="0">
                <a:solidFill>
                  <a:schemeClr val="tx1"/>
                </a:solidFill>
                <a:effectLst/>
                <a:latin typeface="+mn-lt"/>
                <a:ea typeface="+mn-ea"/>
                <a:cs typeface="+mn-cs"/>
              </a:rPr>
              <a:t>This case demonstrates that a subspecialty resident can plant a seed without turning the visit into comprehensive primary care. Offer one affirming message and one accessible resource, confirm that the child has primary care follow-up, and communicate any developmental concern to the supervising cardiologist and primary </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5419B7BF-B6E9-156D-E2F0-D12E08AE83BF}"/>
              </a:ext>
            </a:extLst>
          </p:cNvPr>
          <p:cNvSpPr>
            <a:spLocks noGrp="1"/>
          </p:cNvSpPr>
          <p:nvPr>
            <p:ph type="sldNum" sz="quarter" idx="5"/>
          </p:nvPr>
        </p:nvSpPr>
        <p:spPr/>
        <p:txBody>
          <a:bodyPr/>
          <a:lstStyle/>
          <a:p>
            <a:fld id="{73AF05C1-B627-7C4F-9DD9-F5F4D48E3474}" type="slidenum">
              <a:rPr lang="en-US" smtClean="0"/>
              <a:pPr/>
              <a:t>39</a:t>
            </a:fld>
            <a:endParaRPr lang="en-US"/>
          </a:p>
        </p:txBody>
      </p:sp>
    </p:spTree>
    <p:extLst>
      <p:ext uri="{BB962C8B-B14F-4D97-AF65-F5344CB8AC3E}">
        <p14:creationId xmlns:p14="http://schemas.microsoft.com/office/powerpoint/2010/main" val="8336064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250A7-D706-AAEE-0100-80A0BC84C8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F85B5-3184-5B21-48A4-3EC83E8A0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70F06F-BD5A-231E-F5CB-66B10288C55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These scripts should be presented as adaptable examples rather than memorized lines.</a:t>
            </a:r>
            <a:endParaRPr lang="en-CA" b="0" dirty="0">
              <a:effectLst/>
            </a:endParaRPr>
          </a:p>
          <a:p>
            <a:pPr rtl="0"/>
            <a:r>
              <a:rPr lang="en-CA" sz="1200" b="0" i="0" u="none" strike="noStrike" kern="1200" dirty="0">
                <a:solidFill>
                  <a:schemeClr val="tx1"/>
                </a:solidFill>
                <a:effectLst/>
                <a:latin typeface="+mn-lt"/>
                <a:ea typeface="+mn-ea"/>
                <a:cs typeface="+mn-cs"/>
              </a:rPr>
              <a:t>Encourage practitioners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Validate.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Normalize where appropriate.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Offer one practical next step.</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Avoid judgment.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Check whether the recommendation feels realistic.</a:t>
            </a:r>
          </a:p>
          <a:p>
            <a:pPr rtl="0"/>
            <a:endParaRPr lang="en-CA" dirty="0"/>
          </a:p>
        </p:txBody>
      </p:sp>
      <p:sp>
        <p:nvSpPr>
          <p:cNvPr id="4" name="Slide Number Placeholder 3">
            <a:extLst>
              <a:ext uri="{FF2B5EF4-FFF2-40B4-BE49-F238E27FC236}">
                <a16:creationId xmlns:a16="http://schemas.microsoft.com/office/drawing/2014/main" id="{44AF3377-E5CD-1482-F4FD-82E247E7D9D9}"/>
              </a:ext>
            </a:extLst>
          </p:cNvPr>
          <p:cNvSpPr>
            <a:spLocks noGrp="1"/>
          </p:cNvSpPr>
          <p:nvPr>
            <p:ph type="sldNum" sz="quarter" idx="5"/>
          </p:nvPr>
        </p:nvSpPr>
        <p:spPr/>
        <p:txBody>
          <a:bodyPr/>
          <a:lstStyle/>
          <a:p>
            <a:fld id="{73AF05C1-B627-7C4F-9DD9-F5F4D48E3474}" type="slidenum">
              <a:rPr lang="en-US" smtClean="0"/>
              <a:pPr/>
              <a:t>40</a:t>
            </a:fld>
            <a:endParaRPr lang="en-US"/>
          </a:p>
        </p:txBody>
      </p:sp>
    </p:spTree>
    <p:extLst>
      <p:ext uri="{BB962C8B-B14F-4D97-AF65-F5344CB8AC3E}">
        <p14:creationId xmlns:p14="http://schemas.microsoft.com/office/powerpoint/2010/main" val="27935842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022D3-ECB1-BC9B-ED7D-75C829FA29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0929D4-A722-F989-82C8-B2689776F4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3B3C17-CC9C-A9F1-491B-AC2C773C0486}"/>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Early literacy promotion remains a team process. Residents should learn how the workflow operates in each setting rather than assuming personal responsibility for every step.</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Possible team roles: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Reception staff display library or program information.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Nursing staff offer the book and ask an opening question.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The clinician observes, reinforces, and addresses concerns.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Administrative staff maintain resource lists.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clinic champion reviews workflow and data.</a:t>
            </a:r>
          </a:p>
          <a:p>
            <a:pPr rtl="0"/>
            <a:r>
              <a:rPr lang="en-CA" sz="1200" b="0" i="0" u="none" strike="noStrike" kern="1200" dirty="0">
                <a:solidFill>
                  <a:schemeClr val="tx1"/>
                </a:solidFill>
                <a:effectLst/>
                <a:latin typeface="+mn-lt"/>
                <a:ea typeface="+mn-ea"/>
                <a:cs typeface="+mn-cs"/>
              </a:rPr>
              <a:t>Adapt the process to the setting. A neonatal unit, emergency department, family practice, developmental clinic, and community health centre will require different workflows. During orientation, residents can ask what resources are available, how concerns are documented, and which team member coordinates referral or follow-up.</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5B1BB3B0-C2F2-AFFD-B465-CF4EECA43B8F}"/>
              </a:ext>
            </a:extLst>
          </p:cNvPr>
          <p:cNvSpPr>
            <a:spLocks noGrp="1"/>
          </p:cNvSpPr>
          <p:nvPr>
            <p:ph type="sldNum" sz="quarter" idx="5"/>
          </p:nvPr>
        </p:nvSpPr>
        <p:spPr/>
        <p:txBody>
          <a:bodyPr/>
          <a:lstStyle/>
          <a:p>
            <a:fld id="{73AF05C1-B627-7C4F-9DD9-F5F4D48E3474}" type="slidenum">
              <a:rPr lang="en-US" smtClean="0"/>
              <a:pPr/>
              <a:t>41</a:t>
            </a:fld>
            <a:endParaRPr lang="en-US"/>
          </a:p>
        </p:txBody>
      </p:sp>
    </p:spTree>
    <p:extLst>
      <p:ext uri="{BB962C8B-B14F-4D97-AF65-F5344CB8AC3E}">
        <p14:creationId xmlns:p14="http://schemas.microsoft.com/office/powerpoint/2010/main" val="25060742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0A7C7-E8F9-01D1-41B9-9C8D2A41C5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55168-781D-A06E-B976-EAA85BA4C3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BC5E10-4B95-2F07-6819-A3E7B2C3734C}"/>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When possible, give the book near the beginning of the encounter.</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Possible introduction: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“This book is yours to keep. Let’s see what catches her attention.”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The practitioner can then observe the interaction while taking the history.</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At the end of the visit, reinforce one specific observation: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“He really enjoyed pointing to the animals. At home, you can follow his lead, name the animal, and make the sound together.”</a:t>
            </a:r>
            <a:endParaRPr lang="en-CA" b="0" dirty="0">
              <a:effectLst/>
            </a:endParaRPr>
          </a:p>
          <a:p>
            <a:pPr rtl="0"/>
            <a:r>
              <a:rPr lang="en-CA" sz="1200" b="0" i="0" u="none" strike="noStrike" kern="1200" dirty="0">
                <a:solidFill>
                  <a:schemeClr val="tx1"/>
                </a:solidFill>
                <a:effectLst/>
                <a:latin typeface="+mn-lt"/>
                <a:ea typeface="+mn-ea"/>
                <a:cs typeface="+mn-cs"/>
              </a:rPr>
              <a:t>Residents should first confirm the clinic’s process for infection prevention, book distribution, and documentation. If a book is not available, the same observation can occur with a family’s own book, a picture, a toy, or natural conversation.</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F7EBCF67-62A8-6235-8C34-98020AAD559B}"/>
              </a:ext>
            </a:extLst>
          </p:cNvPr>
          <p:cNvSpPr>
            <a:spLocks noGrp="1"/>
          </p:cNvSpPr>
          <p:nvPr>
            <p:ph type="sldNum" sz="quarter" idx="5"/>
          </p:nvPr>
        </p:nvSpPr>
        <p:spPr/>
        <p:txBody>
          <a:bodyPr/>
          <a:lstStyle/>
          <a:p>
            <a:fld id="{73AF05C1-B627-7C4F-9DD9-F5F4D48E3474}" type="slidenum">
              <a:rPr lang="en-US" smtClean="0"/>
              <a:pPr/>
              <a:t>42</a:t>
            </a:fld>
            <a:endParaRPr lang="en-US"/>
          </a:p>
        </p:txBody>
      </p:sp>
    </p:spTree>
    <p:extLst>
      <p:ext uri="{BB962C8B-B14F-4D97-AF65-F5344CB8AC3E}">
        <p14:creationId xmlns:p14="http://schemas.microsoft.com/office/powerpoint/2010/main" val="557446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5C645-131C-6047-AC24-D9EA3B1FA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0F0ED6-5504-9D04-E40A-01419DE159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304B32-912F-1661-6BCE-B80FFC97B2D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goal is concise, clinically relevant documentation rather than a checklist in every note.</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 brief entry can:</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Normalize literacy as part of anticipatory guidance.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Support consistency across clinicians.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Track whether resources were provided.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Facilitate quality improvement.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Prompt follow-up when concerns are identified.</a:t>
            </a:r>
          </a:p>
          <a:p>
            <a:pPr rtl="0"/>
            <a:r>
              <a:rPr lang="en-CA" sz="1200" b="0" i="0" u="none" strike="noStrike" kern="1200" dirty="0">
                <a:solidFill>
                  <a:schemeClr val="tx1"/>
                </a:solidFill>
                <a:effectLst/>
                <a:latin typeface="+mn-lt"/>
                <a:ea typeface="+mn-ea"/>
                <a:cs typeface="+mn-cs"/>
              </a:rPr>
              <a:t>Ensure that documentation does not stigmatize families or record assumptions about caregiver literacy, language, or engagement.</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When a concern falls outside the immediate service, state who received the information and who is expected to follow up. Residents should not write that a referral “will be arranged” unless the responsible clinician and process are clear.</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41DCD223-929C-1796-6966-E5FF91377BD1}"/>
              </a:ext>
            </a:extLst>
          </p:cNvPr>
          <p:cNvSpPr>
            <a:spLocks noGrp="1"/>
          </p:cNvSpPr>
          <p:nvPr>
            <p:ph type="sldNum" sz="quarter" idx="5"/>
          </p:nvPr>
        </p:nvSpPr>
        <p:spPr/>
        <p:txBody>
          <a:bodyPr/>
          <a:lstStyle/>
          <a:p>
            <a:fld id="{73AF05C1-B627-7C4F-9DD9-F5F4D48E3474}" type="slidenum">
              <a:rPr lang="en-US" smtClean="0"/>
              <a:pPr/>
              <a:t>43</a:t>
            </a:fld>
            <a:endParaRPr lang="en-US"/>
          </a:p>
        </p:txBody>
      </p:sp>
    </p:spTree>
    <p:extLst>
      <p:ext uri="{BB962C8B-B14F-4D97-AF65-F5344CB8AC3E}">
        <p14:creationId xmlns:p14="http://schemas.microsoft.com/office/powerpoint/2010/main" val="26859845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5A3CD-E4C1-FE02-18DB-405172464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FBA2E-7541-C17E-CDFD-FA1851771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728CD-8F74-3D6D-57A1-45FC295A58F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 practice could begin with one age group, one clinician, or one clinic session.</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Example aim:</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“Over the next three months, we will document an early literacy conversation and offer an age-appropriate book at 75% of 12- and 18-month well-child visits.”</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Review who is not being reached.</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For example:</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Are resources consistently offered in all languages?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Are children with disabilities included?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Are virtual-care families excluded?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Does the process depend on the family asking?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Are books appropriate for the communities served?</a:t>
            </a:r>
          </a:p>
          <a:p>
            <a:pPr rtl="0"/>
            <a:r>
              <a:rPr lang="en-CA" sz="1200" b="0" i="0" u="none" strike="noStrike" kern="1200" dirty="0">
                <a:solidFill>
                  <a:schemeClr val="tx1"/>
                </a:solidFill>
                <a:effectLst/>
                <a:latin typeface="+mn-lt"/>
                <a:ea typeface="+mn-ea"/>
                <a:cs typeface="+mn-cs"/>
              </a:rPr>
              <a:t>For a resident project, begin by understanding the existing workflow and involving the interprofessional team. A feasible project might evaluate whether families receive consistent multilingual information, whether residents know the referral pathway, or whether a book is offered early enough to support developmental observation. Obtain appropriate program, clinic, and quality-improvement approvals before collecting data.</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E3798A82-DAA4-B2DF-B954-3E893EA7FE1C}"/>
              </a:ext>
            </a:extLst>
          </p:cNvPr>
          <p:cNvSpPr>
            <a:spLocks noGrp="1"/>
          </p:cNvSpPr>
          <p:nvPr>
            <p:ph type="sldNum" sz="quarter" idx="5"/>
          </p:nvPr>
        </p:nvSpPr>
        <p:spPr/>
        <p:txBody>
          <a:bodyPr/>
          <a:lstStyle/>
          <a:p>
            <a:fld id="{73AF05C1-B627-7C4F-9DD9-F5F4D48E3474}" type="slidenum">
              <a:rPr lang="en-US" smtClean="0"/>
              <a:pPr/>
              <a:t>44</a:t>
            </a:fld>
            <a:endParaRPr lang="en-US"/>
          </a:p>
        </p:txBody>
      </p:sp>
    </p:spTree>
    <p:extLst>
      <p:ext uri="{BB962C8B-B14F-4D97-AF65-F5344CB8AC3E}">
        <p14:creationId xmlns:p14="http://schemas.microsoft.com/office/powerpoint/2010/main" val="29848562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83EBC-4227-98C9-5DC2-2D06F8673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40902-1D9D-850C-0637-FFF529E220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243BC1-954F-A3CD-8EB5-6AAFCA7E6D54}"/>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Consider developing a “warm connection” rather than simply handing out a website.</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Examples: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Library staff attend a clinic event.</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Families can register for a library card in the clinic.</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local program provides multilingual materials.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Clinic staff receive updates about available services.</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A community organization reviews resources for cultural relevance.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Families help co-design the clinic’s literacy initiative.</a:t>
            </a:r>
          </a:p>
          <a:p>
            <a:pPr rtl="0"/>
            <a:r>
              <a:rPr lang="en-CA" sz="1200" b="0" i="0" u="none" strike="noStrike" kern="1200" dirty="0">
                <a:solidFill>
                  <a:schemeClr val="tx1"/>
                </a:solidFill>
                <a:effectLst/>
                <a:latin typeface="+mn-lt"/>
                <a:ea typeface="+mn-ea"/>
                <a:cs typeface="+mn-cs"/>
              </a:rPr>
              <a:t>Partnerships can also support advocacy related to access, book deserts, library funding, and inclusive early childhood services.</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95C3F3ED-7C1B-B2D9-A959-052ADBB4ECD7}"/>
              </a:ext>
            </a:extLst>
          </p:cNvPr>
          <p:cNvSpPr>
            <a:spLocks noGrp="1"/>
          </p:cNvSpPr>
          <p:nvPr>
            <p:ph type="sldNum" sz="quarter" idx="5"/>
          </p:nvPr>
        </p:nvSpPr>
        <p:spPr/>
        <p:txBody>
          <a:bodyPr/>
          <a:lstStyle/>
          <a:p>
            <a:fld id="{73AF05C1-B627-7C4F-9DD9-F5F4D48E3474}" type="slidenum">
              <a:rPr lang="en-US" smtClean="0"/>
              <a:pPr/>
              <a:t>45</a:t>
            </a:fld>
            <a:endParaRPr lang="en-US"/>
          </a:p>
        </p:txBody>
      </p:sp>
    </p:spTree>
    <p:extLst>
      <p:ext uri="{BB962C8B-B14F-4D97-AF65-F5344CB8AC3E}">
        <p14:creationId xmlns:p14="http://schemas.microsoft.com/office/powerpoint/2010/main" val="30470291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DAF1F-BC1B-0198-6DF6-441AE4F40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D3579-4CF1-48DD-4912-F440F3AFF6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57ECA8-9092-F0BB-5D69-49486DDF67D4}"/>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Early literacy promotion should strengthen relationships and caregiver confidence.</a:t>
            </a:r>
            <a:endParaRPr lang="en-CA" b="0" dirty="0">
              <a:effectLst/>
            </a:endParaRPr>
          </a:p>
          <a:p>
            <a:pPr rtl="0"/>
            <a:r>
              <a:rPr lang="en-CA" sz="1200" b="0" i="0" u="none" strike="noStrike" kern="1200" dirty="0">
                <a:solidFill>
                  <a:schemeClr val="tx1"/>
                </a:solidFill>
                <a:effectLst/>
                <a:latin typeface="+mn-lt"/>
                <a:ea typeface="+mn-ea"/>
                <a:cs typeface="+mn-cs"/>
              </a:rPr>
              <a:t>The clinical message should be:</a:t>
            </a:r>
            <a:endParaRPr lang="en-CA" b="0" dirty="0">
              <a:effectLst/>
            </a:endParaRPr>
          </a:p>
          <a:p>
            <a:pPr rtl="0"/>
            <a:r>
              <a:rPr lang="en-CA" sz="1200" b="0" i="0" u="none" strike="noStrike" kern="1200" dirty="0">
                <a:solidFill>
                  <a:schemeClr val="tx1"/>
                </a:solidFill>
                <a:effectLst/>
                <a:latin typeface="+mn-lt"/>
                <a:ea typeface="+mn-ea"/>
                <a:cs typeface="+mn-cs"/>
              </a:rPr>
              <a:t>“You are already an important part of your child’s learning. Let’s find a way to build language and connection that works for your family.”</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F745ECB2-6D59-8312-3AC3-CEDE29EAABEB}"/>
              </a:ext>
            </a:extLst>
          </p:cNvPr>
          <p:cNvSpPr>
            <a:spLocks noGrp="1"/>
          </p:cNvSpPr>
          <p:nvPr>
            <p:ph type="sldNum" sz="quarter" idx="5"/>
          </p:nvPr>
        </p:nvSpPr>
        <p:spPr/>
        <p:txBody>
          <a:bodyPr/>
          <a:lstStyle/>
          <a:p>
            <a:fld id="{73AF05C1-B627-7C4F-9DD9-F5F4D48E3474}" type="slidenum">
              <a:rPr lang="en-US" smtClean="0"/>
              <a:pPr/>
              <a:t>46</a:t>
            </a:fld>
            <a:endParaRPr lang="en-US"/>
          </a:p>
        </p:txBody>
      </p:sp>
    </p:spTree>
    <p:extLst>
      <p:ext uri="{BB962C8B-B14F-4D97-AF65-F5344CB8AC3E}">
        <p14:creationId xmlns:p14="http://schemas.microsoft.com/office/powerpoint/2010/main" val="21328465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D5403-F247-F6BE-9E1C-E8F9F9D0C7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3BCFA6-D408-0974-5BE0-191986AD89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7301E-2EDC-6AC1-DC7E-64EFCDEE2C81}"/>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This is the core practice summary.</a:t>
            </a:r>
            <a:endParaRPr lang="en-CA" b="0" dirty="0">
              <a:effectLst/>
            </a:endParaRPr>
          </a:p>
          <a:p>
            <a:pPr rtl="0"/>
            <a:r>
              <a:rPr lang="en-CA" sz="1200" b="0" i="0" u="none" strike="noStrike" kern="1200" dirty="0">
                <a:solidFill>
                  <a:schemeClr val="tx1"/>
                </a:solidFill>
                <a:effectLst/>
                <a:latin typeface="+mn-lt"/>
                <a:ea typeface="+mn-ea"/>
                <a:cs typeface="+mn-cs"/>
              </a:rPr>
              <a:t>Emphasize that clinicians do not need to cover every point during every visit.</a:t>
            </a:r>
            <a:endParaRPr lang="en-CA" b="0" dirty="0">
              <a:effectLst/>
            </a:endParaRPr>
          </a:p>
          <a:p>
            <a:pPr rtl="0"/>
            <a:r>
              <a:rPr lang="en-CA" sz="1200" b="0" i="0" u="none" strike="noStrike" kern="1200" dirty="0">
                <a:solidFill>
                  <a:schemeClr val="tx1"/>
                </a:solidFill>
                <a:effectLst/>
                <a:latin typeface="+mn-lt"/>
                <a:ea typeface="+mn-ea"/>
                <a:cs typeface="+mn-cs"/>
              </a:rPr>
              <a:t>A brief, tailored intervention delivered consistently over time is more likely to be useful than a lengthy lecture delivered once.</a:t>
            </a:r>
          </a:p>
          <a:p>
            <a:pPr rtl="0"/>
            <a:r>
              <a:rPr lang="en-CA" sz="1200" b="0" i="0" u="none" strike="noStrike" kern="1200" dirty="0">
                <a:solidFill>
                  <a:schemeClr val="tx1"/>
                </a:solidFill>
                <a:effectLst/>
                <a:latin typeface="+mn-lt"/>
                <a:ea typeface="+mn-ea"/>
                <a:cs typeface="+mn-cs"/>
              </a:rPr>
              <a:t>For residents, safe care also requires clear supervision and handover. Identifying a concern without establishing who will follow it can widen rather than reduce gaps in care.</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B65DC567-C95B-81F7-BF92-25EBE125856C}"/>
              </a:ext>
            </a:extLst>
          </p:cNvPr>
          <p:cNvSpPr>
            <a:spLocks noGrp="1"/>
          </p:cNvSpPr>
          <p:nvPr>
            <p:ph type="sldNum" sz="quarter" idx="5"/>
          </p:nvPr>
        </p:nvSpPr>
        <p:spPr/>
        <p:txBody>
          <a:bodyPr/>
          <a:lstStyle/>
          <a:p>
            <a:fld id="{73AF05C1-B627-7C4F-9DD9-F5F4D48E3474}" type="slidenum">
              <a:rPr lang="en-US" smtClean="0"/>
              <a:pPr/>
              <a:t>47</a:t>
            </a:fld>
            <a:endParaRPr lang="en-US"/>
          </a:p>
        </p:txBody>
      </p:sp>
    </p:spTree>
    <p:extLst>
      <p:ext uri="{BB962C8B-B14F-4D97-AF65-F5344CB8AC3E}">
        <p14:creationId xmlns:p14="http://schemas.microsoft.com/office/powerpoint/2010/main" val="38265211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C36FD-0758-39E8-434B-913EAE4FEA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C1C2B-40D1-6C18-5C30-FFD0D36DA2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14FE8-26AF-577C-796D-67DD7A82A46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Avoid presenting a precise “dose” as though there is a rigid threshold below which families have failed.</a:t>
            </a:r>
            <a:endParaRPr lang="en-CA" b="0" dirty="0">
              <a:effectLst/>
            </a:endParaRPr>
          </a:p>
          <a:p>
            <a:pPr rtl="0"/>
            <a:r>
              <a:rPr lang="en-CA" sz="1200" b="0" i="0" u="none" strike="noStrike" kern="1200" dirty="0">
                <a:solidFill>
                  <a:schemeClr val="tx1"/>
                </a:solidFill>
                <a:effectLst/>
                <a:latin typeface="+mn-lt"/>
                <a:ea typeface="+mn-ea"/>
                <a:cs typeface="+mn-cs"/>
              </a:rPr>
              <a:t>The prescription is intended to:</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Give the recommendation clinical legitimacy.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Reinforce repetition.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Make the advice memorable.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Emphasize relational interaction.</a:t>
            </a:r>
          </a:p>
          <a:p>
            <a:pPr rtl="0"/>
            <a:r>
              <a:rPr lang="en-CA" sz="1200" b="0" i="0" u="none" strike="noStrike" kern="1200" dirty="0">
                <a:solidFill>
                  <a:schemeClr val="tx1"/>
                </a:solidFill>
                <a:effectLst/>
                <a:latin typeface="+mn-lt"/>
                <a:ea typeface="+mn-ea"/>
                <a:cs typeface="+mn-cs"/>
              </a:rPr>
              <a:t>A prescription pad, after-visit summary, or family handout could include a space for the clinician to write one individualized recommendation.</a:t>
            </a:r>
            <a:endParaRPr lang="en-CA" b="0" dirty="0">
              <a:effectLst/>
            </a:endParaRPr>
          </a:p>
          <a:p>
            <a:pPr rtl="0"/>
            <a:r>
              <a:rPr lang="en-CA" sz="1200" b="0" i="0" u="none" strike="noStrike" kern="1200" dirty="0">
                <a:solidFill>
                  <a:schemeClr val="tx1"/>
                </a:solidFill>
                <a:effectLst/>
                <a:latin typeface="+mn-lt"/>
                <a:ea typeface="+mn-ea"/>
                <a:cs typeface="+mn-cs"/>
              </a:rPr>
              <a:t>Example:</a:t>
            </a:r>
            <a:endParaRPr lang="en-CA" b="0" dirty="0">
              <a:effectLst/>
            </a:endParaRPr>
          </a:p>
          <a:p>
            <a:pPr rtl="0"/>
            <a:r>
              <a:rPr lang="en-CA" sz="1200" b="0" i="0" u="none" strike="noStrike" kern="1200" dirty="0">
                <a:solidFill>
                  <a:schemeClr val="tx1"/>
                </a:solidFill>
                <a:effectLst/>
                <a:latin typeface="+mn-lt"/>
                <a:ea typeface="+mn-ea"/>
                <a:cs typeface="+mn-cs"/>
              </a:rPr>
              <a:t>“During bath time, name body parts and sing the same song together.”</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898A274A-0F8E-75F0-E63C-4FCA0DFAEE5C}"/>
              </a:ext>
            </a:extLst>
          </p:cNvPr>
          <p:cNvSpPr>
            <a:spLocks noGrp="1"/>
          </p:cNvSpPr>
          <p:nvPr>
            <p:ph type="sldNum" sz="quarter" idx="5"/>
          </p:nvPr>
        </p:nvSpPr>
        <p:spPr/>
        <p:txBody>
          <a:bodyPr/>
          <a:lstStyle/>
          <a:p>
            <a:fld id="{73AF05C1-B627-7C4F-9DD9-F5F4D48E3474}" type="slidenum">
              <a:rPr lang="en-US" smtClean="0"/>
              <a:pPr/>
              <a:t>48</a:t>
            </a:fld>
            <a:endParaRPr lang="en-US"/>
          </a:p>
        </p:txBody>
      </p:sp>
    </p:spTree>
    <p:extLst>
      <p:ext uri="{BB962C8B-B14F-4D97-AF65-F5344CB8AC3E}">
        <p14:creationId xmlns:p14="http://schemas.microsoft.com/office/powerpoint/2010/main" val="38484355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E9463-A1F3-9FCB-91A9-B5DF8FD39B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DF4D97-550B-1CDF-CB38-05D59E7829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1E98A5-1130-A403-B547-935B133CFB1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Ask learners to write down one action and identify the setting in which they will try it. This can become a brief learning-plan or portfolio entry.</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Optional follow-up questions:</a:t>
            </a:r>
            <a:endParaRPr lang="en-CA" b="0" dirty="0">
              <a:effectLst/>
            </a:endParaRP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is the first step?</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Who needs to be involved?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barrier do you anticipate?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How will you know whether the change occurred?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feedback would you like from your supervisor?</a:t>
            </a:r>
          </a:p>
          <a:p>
            <a:pPr rtl="0"/>
            <a:endParaRPr lang="en-CA" dirty="0"/>
          </a:p>
        </p:txBody>
      </p:sp>
      <p:sp>
        <p:nvSpPr>
          <p:cNvPr id="4" name="Slide Number Placeholder 3">
            <a:extLst>
              <a:ext uri="{FF2B5EF4-FFF2-40B4-BE49-F238E27FC236}">
                <a16:creationId xmlns:a16="http://schemas.microsoft.com/office/drawing/2014/main" id="{2D99D736-8634-18D3-09A6-559E692D9388}"/>
              </a:ext>
            </a:extLst>
          </p:cNvPr>
          <p:cNvSpPr>
            <a:spLocks noGrp="1"/>
          </p:cNvSpPr>
          <p:nvPr>
            <p:ph type="sldNum" sz="quarter" idx="5"/>
          </p:nvPr>
        </p:nvSpPr>
        <p:spPr/>
        <p:txBody>
          <a:bodyPr/>
          <a:lstStyle/>
          <a:p>
            <a:fld id="{73AF05C1-B627-7C4F-9DD9-F5F4D48E3474}" type="slidenum">
              <a:rPr lang="en-US" smtClean="0"/>
              <a:pPr/>
              <a:t>49</a:t>
            </a:fld>
            <a:endParaRPr lang="en-US"/>
          </a:p>
        </p:txBody>
      </p:sp>
    </p:spTree>
    <p:extLst>
      <p:ext uri="{BB962C8B-B14F-4D97-AF65-F5344CB8AC3E}">
        <p14:creationId xmlns:p14="http://schemas.microsoft.com/office/powerpoint/2010/main" val="34990787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C3FC3-47A6-1BF9-5F8C-E4CD97900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29747-08E8-A982-AE48-FA3C5260E7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88A45D-C4C4-FD34-0827-228521B90D02}"/>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End by returning to the opening case.</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A caregiver who says, “I don’t have time to read,” may not need a stronger warning. They may need validation, a practical alternative, and access to resources.</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The goal is not to turn every caregiver into a formal reading instructor or every resident into a reading specialist.</a:t>
            </a:r>
            <a:br>
              <a:rPr lang="en-CA" sz="1200" b="0" i="0" u="none" strike="noStrike" kern="1200" dirty="0">
                <a:solidFill>
                  <a:schemeClr val="tx1"/>
                </a:solidFill>
                <a:effectLst/>
                <a:latin typeface="+mn-lt"/>
                <a:ea typeface="+mn-ea"/>
                <a:cs typeface="+mn-cs"/>
              </a:rPr>
            </a:br>
            <a:r>
              <a:rPr lang="en-CA" sz="1200" b="0" i="0" u="none" strike="noStrike" kern="1200" dirty="0">
                <a:solidFill>
                  <a:schemeClr val="tx1"/>
                </a:solidFill>
                <a:effectLst/>
                <a:latin typeface="+mn-lt"/>
                <a:ea typeface="+mn-ea"/>
                <a:cs typeface="+mn-cs"/>
              </a:rPr>
              <a:t>The goal is to make language, stories, books, songs, and responsive interaction a routine part of healthy childhood and to help trainees recognize when a child needs more.</a:t>
            </a:r>
            <a:endParaRPr lang="en-CA" b="0" dirty="0">
              <a:effectLst/>
            </a:endParaRPr>
          </a:p>
          <a:p>
            <a:br>
              <a:rPr lang="en-CA" dirty="0"/>
            </a:br>
            <a:endParaRPr lang="en-CA" b="0" dirty="0">
              <a:effectLst/>
            </a:endParaRPr>
          </a:p>
        </p:txBody>
      </p:sp>
      <p:sp>
        <p:nvSpPr>
          <p:cNvPr id="4" name="Slide Number Placeholder 3">
            <a:extLst>
              <a:ext uri="{FF2B5EF4-FFF2-40B4-BE49-F238E27FC236}">
                <a16:creationId xmlns:a16="http://schemas.microsoft.com/office/drawing/2014/main" id="{0CF1CAB9-7849-2942-7FB5-5AEF2427DB14}"/>
              </a:ext>
            </a:extLst>
          </p:cNvPr>
          <p:cNvSpPr>
            <a:spLocks noGrp="1"/>
          </p:cNvSpPr>
          <p:nvPr>
            <p:ph type="sldNum" sz="quarter" idx="5"/>
          </p:nvPr>
        </p:nvSpPr>
        <p:spPr/>
        <p:txBody>
          <a:bodyPr/>
          <a:lstStyle/>
          <a:p>
            <a:fld id="{73AF05C1-B627-7C4F-9DD9-F5F4D48E3474}" type="slidenum">
              <a:rPr lang="en-US" smtClean="0"/>
              <a:pPr/>
              <a:t>50</a:t>
            </a:fld>
            <a:endParaRPr lang="en-US"/>
          </a:p>
        </p:txBody>
      </p:sp>
    </p:spTree>
    <p:extLst>
      <p:ext uri="{BB962C8B-B14F-4D97-AF65-F5344CB8AC3E}">
        <p14:creationId xmlns:p14="http://schemas.microsoft.com/office/powerpoint/2010/main" val="34528382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0CA41-5FDD-53E8-30A1-A5566C21B2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E9A033-EDB7-2772-720C-144941D9AC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C2AB02-B9C7-29BC-2D6F-CAEAD6557305}"/>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Add QR codes linking to the relevant CCLF and CPS resource pages.</a:t>
            </a:r>
            <a:endParaRPr lang="en-CA" b="0" dirty="0">
              <a:effectLst/>
            </a:endParaRPr>
          </a:p>
          <a:p>
            <a:pPr rtl="0"/>
            <a:r>
              <a:rPr lang="en-CA" sz="1200" b="0" i="0" u="none" strike="noStrike" kern="1200" dirty="0">
                <a:solidFill>
                  <a:schemeClr val="tx1"/>
                </a:solidFill>
                <a:effectLst/>
                <a:latin typeface="+mn-lt"/>
                <a:ea typeface="+mn-ea"/>
                <a:cs typeface="+mn-cs"/>
              </a:rPr>
              <a:t>The CCLF Conversation Guide is described as a five- to ten-minute resource for healthcare professionals that includes ways to introduce early literacy activities, reading ideas, and book recommendations for infants, toddlers, and preschoolers.</a:t>
            </a:r>
            <a:endParaRPr lang="en-CA" b="0" dirty="0">
              <a:effectLst/>
            </a:endParaRPr>
          </a:p>
          <a:p>
            <a:pPr rtl="0"/>
            <a:r>
              <a:rPr lang="en-CA" sz="1200" b="0" i="0" u="none" strike="noStrike" kern="1200" dirty="0">
                <a:solidFill>
                  <a:schemeClr val="tx1"/>
                </a:solidFill>
                <a:effectLst/>
                <a:latin typeface="+mn-lt"/>
                <a:ea typeface="+mn-ea"/>
                <a:cs typeface="+mn-cs"/>
              </a:rPr>
              <a:t>The CPS early literacy hub includes practice tools, a position statement, a clinician guide, caregiver information, bilingualism guidance, and professional education.</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4CB07AE0-DD93-E72A-AA21-DEFF6D3EED27}"/>
              </a:ext>
            </a:extLst>
          </p:cNvPr>
          <p:cNvSpPr>
            <a:spLocks noGrp="1"/>
          </p:cNvSpPr>
          <p:nvPr>
            <p:ph type="sldNum" sz="quarter" idx="5"/>
          </p:nvPr>
        </p:nvSpPr>
        <p:spPr/>
        <p:txBody>
          <a:bodyPr/>
          <a:lstStyle/>
          <a:p>
            <a:fld id="{73AF05C1-B627-7C4F-9DD9-F5F4D48E3474}" type="slidenum">
              <a:rPr lang="en-US" smtClean="0"/>
              <a:pPr/>
              <a:t>51</a:t>
            </a:fld>
            <a:endParaRPr lang="en-US"/>
          </a:p>
        </p:txBody>
      </p:sp>
    </p:spTree>
    <p:extLst>
      <p:ext uri="{BB962C8B-B14F-4D97-AF65-F5344CB8AC3E}">
        <p14:creationId xmlns:p14="http://schemas.microsoft.com/office/powerpoint/2010/main" val="8148586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C3771-BC53-0614-ACD5-4C8D14B583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8C8B0-DFF2-9D8B-9E03-1D1E049AA2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9C9F09-FFE9-01F9-1C7E-3C81ECE6D37D}"/>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The final reference list should be reviewed and formatted according to CCLF’s preferred citation style.</a:t>
            </a:r>
            <a:endParaRPr lang="en-CA" b="0" dirty="0">
              <a:effectLst/>
            </a:endParaRPr>
          </a:p>
          <a:p>
            <a:pPr rtl="0"/>
            <a:r>
              <a:rPr lang="en-CA" sz="1200" b="0" i="0" u="none" strike="noStrike" kern="1200" dirty="0">
                <a:solidFill>
                  <a:schemeClr val="tx1"/>
                </a:solidFill>
                <a:effectLst/>
                <a:latin typeface="+mn-lt"/>
                <a:ea typeface="+mn-ea"/>
                <a:cs typeface="+mn-cs"/>
              </a:rPr>
              <a:t>Any quantitative claims added during graphic development should be supported by a current, traceable source.</a:t>
            </a:r>
            <a:endParaRPr lang="en-CA" b="0" dirty="0">
              <a:effectLst/>
            </a:endParaRPr>
          </a:p>
          <a:p>
            <a:br>
              <a:rPr lang="en-CA" dirty="0"/>
            </a:br>
            <a:endParaRPr lang="en-CA" dirty="0"/>
          </a:p>
        </p:txBody>
      </p:sp>
      <p:sp>
        <p:nvSpPr>
          <p:cNvPr id="4" name="Slide Number Placeholder 3">
            <a:extLst>
              <a:ext uri="{FF2B5EF4-FFF2-40B4-BE49-F238E27FC236}">
                <a16:creationId xmlns:a16="http://schemas.microsoft.com/office/drawing/2014/main" id="{A0E15ACE-8A22-1F18-2D5D-587FCE0D0157}"/>
              </a:ext>
            </a:extLst>
          </p:cNvPr>
          <p:cNvSpPr>
            <a:spLocks noGrp="1"/>
          </p:cNvSpPr>
          <p:nvPr>
            <p:ph type="sldNum" sz="quarter" idx="5"/>
          </p:nvPr>
        </p:nvSpPr>
        <p:spPr/>
        <p:txBody>
          <a:bodyPr/>
          <a:lstStyle/>
          <a:p>
            <a:fld id="{73AF05C1-B627-7C4F-9DD9-F5F4D48E3474}" type="slidenum">
              <a:rPr lang="en-US" smtClean="0"/>
              <a:pPr/>
              <a:t>52</a:t>
            </a:fld>
            <a:endParaRPr lang="en-US"/>
          </a:p>
        </p:txBody>
      </p:sp>
    </p:spTree>
    <p:extLst>
      <p:ext uri="{BB962C8B-B14F-4D97-AF65-F5344CB8AC3E}">
        <p14:creationId xmlns:p14="http://schemas.microsoft.com/office/powerpoint/2010/main" val="2362285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872D3-063A-158D-B21F-3D799FE6F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A6443C-A891-A13B-BCBC-EFA12758BE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71D7EA-27C0-8B9D-6D1B-1DCBBDA3C3AF}"/>
              </a:ext>
            </a:extLst>
          </p:cNvPr>
          <p:cNvSpPr>
            <a:spLocks noGrp="1"/>
          </p:cNvSpPr>
          <p:nvPr>
            <p:ph type="body" idx="1"/>
          </p:nvPr>
        </p:nvSpPr>
        <p:spPr/>
        <p:txBody>
          <a:bodyPr/>
          <a:lstStyle/>
          <a:p>
            <a:pPr rtl="0"/>
            <a:r>
              <a:rPr lang="en-CA" sz="1200" b="0" i="0" u="none" strike="noStrike" kern="1200" dirty="0">
                <a:solidFill>
                  <a:schemeClr val="tx1"/>
                </a:solidFill>
                <a:effectLst/>
                <a:latin typeface="+mn-lt"/>
                <a:ea typeface="+mn-ea"/>
                <a:cs typeface="+mn-cs"/>
              </a:rPr>
              <a:t>Possible closing discussion prompts:</a:t>
            </a:r>
            <a:endParaRPr lang="en-CA" b="0" dirty="0">
              <a:effectLst/>
            </a:endParaRPr>
          </a:p>
          <a:p>
            <a:pPr lvl="0" rtl="0" fontAlgn="base"/>
            <a:r>
              <a:rPr lang="en-CA" sz="1200" b="0" i="0" u="none" strike="noStrike" kern="1200" dirty="0">
                <a:solidFill>
                  <a:schemeClr val="tx1"/>
                </a:solidFill>
                <a:effectLst/>
                <a:latin typeface="+mn-lt"/>
                <a:ea typeface="+mn-ea"/>
                <a:cs typeface="+mn-cs"/>
              </a:rPr>
              <a:t>What is the most significant barrier in your setting?</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Which clinical population is currently being missed?</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role could non-physician team members play?</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Which community partner could strengthen the initiative?</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What resource would you need to begin?</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Which concern would you discuss with a supervisor?</a:t>
            </a:r>
          </a:p>
          <a:p>
            <a:pPr marL="171450" lvl="0" indent="-171450" rtl="0" fontAlgn="base">
              <a:buFont typeface="Arial" panose="020B0604020202020204" pitchFamily="34" charset="0"/>
              <a:buChar char="•"/>
            </a:pPr>
            <a:r>
              <a:rPr lang="en-CA" sz="1200" b="0" i="0" u="none" strike="noStrike" kern="1200" dirty="0">
                <a:solidFill>
                  <a:schemeClr val="tx1"/>
                </a:solidFill>
                <a:effectLst/>
                <a:latin typeface="+mn-lt"/>
                <a:ea typeface="+mn-ea"/>
                <a:cs typeface="+mn-cs"/>
              </a:rPr>
              <a:t>How would you prevent a follow-up recommendation from being lost between services?</a:t>
            </a:r>
          </a:p>
          <a:p>
            <a:br>
              <a:rPr lang="en-CA" dirty="0"/>
            </a:br>
            <a:endParaRPr lang="en-CA" dirty="0"/>
          </a:p>
        </p:txBody>
      </p:sp>
      <p:sp>
        <p:nvSpPr>
          <p:cNvPr id="4" name="Slide Number Placeholder 3">
            <a:extLst>
              <a:ext uri="{FF2B5EF4-FFF2-40B4-BE49-F238E27FC236}">
                <a16:creationId xmlns:a16="http://schemas.microsoft.com/office/drawing/2014/main" id="{E7DC23DA-D172-4A87-75F0-9DD0722014F3}"/>
              </a:ext>
            </a:extLst>
          </p:cNvPr>
          <p:cNvSpPr>
            <a:spLocks noGrp="1"/>
          </p:cNvSpPr>
          <p:nvPr>
            <p:ph type="sldNum" sz="quarter" idx="5"/>
          </p:nvPr>
        </p:nvSpPr>
        <p:spPr/>
        <p:txBody>
          <a:bodyPr/>
          <a:lstStyle/>
          <a:p>
            <a:fld id="{73AF05C1-B627-7C4F-9DD9-F5F4D48E3474}" type="slidenum">
              <a:rPr lang="en-US" smtClean="0"/>
              <a:pPr/>
              <a:t>53</a:t>
            </a:fld>
            <a:endParaRPr lang="en-US"/>
          </a:p>
        </p:txBody>
      </p:sp>
    </p:spTree>
    <p:extLst>
      <p:ext uri="{BB962C8B-B14F-4D97-AF65-F5344CB8AC3E}">
        <p14:creationId xmlns:p14="http://schemas.microsoft.com/office/powerpoint/2010/main" val="11349710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B23F1-A237-5D34-A32B-7ADB4E8684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17C99-9F18-78DA-F23F-B97E21D5A3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7EDE5-DDE5-2001-A81A-46BEB97FE279}"/>
              </a:ext>
            </a:extLst>
          </p:cNvPr>
          <p:cNvSpPr>
            <a:spLocks noGrp="1"/>
          </p:cNvSpPr>
          <p:nvPr>
            <p:ph type="body" idx="1"/>
          </p:nvPr>
        </p:nvSpPr>
        <p:spPr/>
        <p:txBody>
          <a:bodyPr/>
          <a:lstStyle/>
          <a:p>
            <a:pPr rtl="0"/>
            <a:endParaRPr lang="en-CA" dirty="0"/>
          </a:p>
        </p:txBody>
      </p:sp>
      <p:sp>
        <p:nvSpPr>
          <p:cNvPr id="4" name="Slide Number Placeholder 3">
            <a:extLst>
              <a:ext uri="{FF2B5EF4-FFF2-40B4-BE49-F238E27FC236}">
                <a16:creationId xmlns:a16="http://schemas.microsoft.com/office/drawing/2014/main" id="{3ECEB11A-4671-531C-CB71-0A612EA490B4}"/>
              </a:ext>
            </a:extLst>
          </p:cNvPr>
          <p:cNvSpPr>
            <a:spLocks noGrp="1"/>
          </p:cNvSpPr>
          <p:nvPr>
            <p:ph type="sldNum" sz="quarter" idx="5"/>
          </p:nvPr>
        </p:nvSpPr>
        <p:spPr/>
        <p:txBody>
          <a:bodyPr/>
          <a:lstStyle/>
          <a:p>
            <a:fld id="{73AF05C1-B627-7C4F-9DD9-F5F4D48E3474}" type="slidenum">
              <a:rPr lang="en-US" smtClean="0"/>
              <a:pPr/>
              <a:t>54</a:t>
            </a:fld>
            <a:endParaRPr lang="en-US"/>
          </a:p>
        </p:txBody>
      </p:sp>
    </p:spTree>
    <p:extLst>
      <p:ext uri="{BB962C8B-B14F-4D97-AF65-F5344CB8AC3E}">
        <p14:creationId xmlns:p14="http://schemas.microsoft.com/office/powerpoint/2010/main" val="4237164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7B09C-CBFD-FE67-FEC8-004E51FFFC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0BC607E0-4EB6-4291-C54B-14D27C16E8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14C638C1-9B08-CDFD-7FB1-B1A67685BE0C}"/>
              </a:ext>
            </a:extLst>
          </p:cNvPr>
          <p:cNvSpPr>
            <a:spLocks noGrp="1"/>
          </p:cNvSpPr>
          <p:nvPr>
            <p:ph type="dt" sz="half" idx="10"/>
          </p:nvPr>
        </p:nvSpPr>
        <p:spPr/>
        <p:txBody>
          <a:bodyPr/>
          <a:lstStyle/>
          <a:p>
            <a:fld id="{0E3219A6-5BA5-4E2B-AE65-C3A9E4D89CF4}" type="datetimeFigureOut">
              <a:rPr lang="en-CA" smtClean="0"/>
              <a:t>2026-10-16</a:t>
            </a:fld>
            <a:endParaRPr lang="en-CA"/>
          </a:p>
        </p:txBody>
      </p:sp>
      <p:sp>
        <p:nvSpPr>
          <p:cNvPr id="5" name="Footer Placeholder 4">
            <a:extLst>
              <a:ext uri="{FF2B5EF4-FFF2-40B4-BE49-F238E27FC236}">
                <a16:creationId xmlns:a16="http://schemas.microsoft.com/office/drawing/2014/main" id="{E9EBB901-E59A-E281-352B-B2EE9EA8276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FA6593A-CB91-712A-974D-6EEEA2503994}"/>
              </a:ext>
            </a:extLst>
          </p:cNvPr>
          <p:cNvSpPr>
            <a:spLocks noGrp="1"/>
          </p:cNvSpPr>
          <p:nvPr>
            <p:ph type="sldNum" sz="quarter" idx="12"/>
          </p:nvPr>
        </p:nvSpPr>
        <p:spPr/>
        <p:txBody>
          <a:bodyPr/>
          <a:lstStyle/>
          <a:p>
            <a:fld id="{5C33ABE7-C1F4-41F4-B597-5F2A5E46419D}" type="slidenum">
              <a:rPr lang="en-CA" smtClean="0"/>
              <a:t>‹#›</a:t>
            </a:fld>
            <a:endParaRPr lang="en-CA"/>
          </a:p>
        </p:txBody>
      </p:sp>
    </p:spTree>
    <p:extLst>
      <p:ext uri="{BB962C8B-B14F-4D97-AF65-F5344CB8AC3E}">
        <p14:creationId xmlns:p14="http://schemas.microsoft.com/office/powerpoint/2010/main" val="91372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773EE-A11E-02CB-1B12-8277964F34C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E6A975A-0F2A-2F70-440F-0331B1C4BB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95B4036-B267-0C69-824C-428ADB985FFA}"/>
              </a:ext>
            </a:extLst>
          </p:cNvPr>
          <p:cNvSpPr>
            <a:spLocks noGrp="1"/>
          </p:cNvSpPr>
          <p:nvPr>
            <p:ph type="dt" sz="half" idx="10"/>
          </p:nvPr>
        </p:nvSpPr>
        <p:spPr/>
        <p:txBody>
          <a:bodyPr/>
          <a:lstStyle/>
          <a:p>
            <a:fld id="{0E3219A6-5BA5-4E2B-AE65-C3A9E4D89CF4}" type="datetimeFigureOut">
              <a:rPr lang="en-CA" smtClean="0"/>
              <a:t>2026-10-16</a:t>
            </a:fld>
            <a:endParaRPr lang="en-CA"/>
          </a:p>
        </p:txBody>
      </p:sp>
      <p:sp>
        <p:nvSpPr>
          <p:cNvPr id="5" name="Footer Placeholder 4">
            <a:extLst>
              <a:ext uri="{FF2B5EF4-FFF2-40B4-BE49-F238E27FC236}">
                <a16:creationId xmlns:a16="http://schemas.microsoft.com/office/drawing/2014/main" id="{FAABE62E-1528-377D-BA29-19E57836FB0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34193A5-4596-4A82-0EC2-BE920FAA79FF}"/>
              </a:ext>
            </a:extLst>
          </p:cNvPr>
          <p:cNvSpPr>
            <a:spLocks noGrp="1"/>
          </p:cNvSpPr>
          <p:nvPr>
            <p:ph type="sldNum" sz="quarter" idx="12"/>
          </p:nvPr>
        </p:nvSpPr>
        <p:spPr/>
        <p:txBody>
          <a:bodyPr/>
          <a:lstStyle/>
          <a:p>
            <a:fld id="{5C33ABE7-C1F4-41F4-B597-5F2A5E46419D}" type="slidenum">
              <a:rPr lang="en-CA" smtClean="0"/>
              <a:t>‹#›</a:t>
            </a:fld>
            <a:endParaRPr lang="en-CA"/>
          </a:p>
        </p:txBody>
      </p:sp>
    </p:spTree>
    <p:extLst>
      <p:ext uri="{BB962C8B-B14F-4D97-AF65-F5344CB8AC3E}">
        <p14:creationId xmlns:p14="http://schemas.microsoft.com/office/powerpoint/2010/main" val="1219970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C486-8943-FBEB-72D8-B95D9A9370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63C3BD9B-40D0-8B9B-7CFA-F6471D108F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BCDDB2-85DE-4286-716C-2D135E79B948}"/>
              </a:ext>
            </a:extLst>
          </p:cNvPr>
          <p:cNvSpPr>
            <a:spLocks noGrp="1"/>
          </p:cNvSpPr>
          <p:nvPr>
            <p:ph type="dt" sz="half" idx="10"/>
          </p:nvPr>
        </p:nvSpPr>
        <p:spPr/>
        <p:txBody>
          <a:bodyPr/>
          <a:lstStyle/>
          <a:p>
            <a:fld id="{0E3219A6-5BA5-4E2B-AE65-C3A9E4D89CF4}" type="datetimeFigureOut">
              <a:rPr lang="en-CA" smtClean="0"/>
              <a:t>2026-10-16</a:t>
            </a:fld>
            <a:endParaRPr lang="en-CA"/>
          </a:p>
        </p:txBody>
      </p:sp>
      <p:sp>
        <p:nvSpPr>
          <p:cNvPr id="5" name="Footer Placeholder 4">
            <a:extLst>
              <a:ext uri="{FF2B5EF4-FFF2-40B4-BE49-F238E27FC236}">
                <a16:creationId xmlns:a16="http://schemas.microsoft.com/office/drawing/2014/main" id="{3785D578-0205-9F01-75D5-CD031A68708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640B52F-49D7-CACD-9E64-237A3B17CF97}"/>
              </a:ext>
            </a:extLst>
          </p:cNvPr>
          <p:cNvSpPr>
            <a:spLocks noGrp="1"/>
          </p:cNvSpPr>
          <p:nvPr>
            <p:ph type="sldNum" sz="quarter" idx="12"/>
          </p:nvPr>
        </p:nvSpPr>
        <p:spPr/>
        <p:txBody>
          <a:bodyPr/>
          <a:lstStyle/>
          <a:p>
            <a:fld id="{5C33ABE7-C1F4-41F4-B597-5F2A5E46419D}" type="slidenum">
              <a:rPr lang="en-CA" smtClean="0"/>
              <a:t>‹#›</a:t>
            </a:fld>
            <a:endParaRPr lang="en-CA"/>
          </a:p>
        </p:txBody>
      </p:sp>
    </p:spTree>
    <p:extLst>
      <p:ext uri="{BB962C8B-B14F-4D97-AF65-F5344CB8AC3E}">
        <p14:creationId xmlns:p14="http://schemas.microsoft.com/office/powerpoint/2010/main" val="374127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4C57E-FBFA-12D9-64B5-541B9FB36B5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1B685B5-B8E0-C3FE-5C58-BCEE8247D1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5584943-1B1C-91E5-A53C-015CF3325D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3FBD3F62-A8B5-8C1A-4E4C-7CEA565439A6}"/>
              </a:ext>
            </a:extLst>
          </p:cNvPr>
          <p:cNvSpPr>
            <a:spLocks noGrp="1"/>
          </p:cNvSpPr>
          <p:nvPr>
            <p:ph type="dt" sz="half" idx="10"/>
          </p:nvPr>
        </p:nvSpPr>
        <p:spPr/>
        <p:txBody>
          <a:bodyPr/>
          <a:lstStyle/>
          <a:p>
            <a:fld id="{0E3219A6-5BA5-4E2B-AE65-C3A9E4D89CF4}" type="datetimeFigureOut">
              <a:rPr lang="en-CA" smtClean="0"/>
              <a:t>2026-10-16</a:t>
            </a:fld>
            <a:endParaRPr lang="en-CA"/>
          </a:p>
        </p:txBody>
      </p:sp>
      <p:sp>
        <p:nvSpPr>
          <p:cNvPr id="6" name="Footer Placeholder 5">
            <a:extLst>
              <a:ext uri="{FF2B5EF4-FFF2-40B4-BE49-F238E27FC236}">
                <a16:creationId xmlns:a16="http://schemas.microsoft.com/office/drawing/2014/main" id="{333E8485-C493-723E-BE6A-9EFE33F2BC2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1A19AD4-AD8C-5A6F-25D0-5D789994E70F}"/>
              </a:ext>
            </a:extLst>
          </p:cNvPr>
          <p:cNvSpPr>
            <a:spLocks noGrp="1"/>
          </p:cNvSpPr>
          <p:nvPr>
            <p:ph type="sldNum" sz="quarter" idx="12"/>
          </p:nvPr>
        </p:nvSpPr>
        <p:spPr/>
        <p:txBody>
          <a:bodyPr/>
          <a:lstStyle/>
          <a:p>
            <a:fld id="{5C33ABE7-C1F4-41F4-B597-5F2A5E46419D}" type="slidenum">
              <a:rPr lang="en-CA" smtClean="0"/>
              <a:t>‹#›</a:t>
            </a:fld>
            <a:endParaRPr lang="en-CA"/>
          </a:p>
        </p:txBody>
      </p:sp>
    </p:spTree>
    <p:extLst>
      <p:ext uri="{BB962C8B-B14F-4D97-AF65-F5344CB8AC3E}">
        <p14:creationId xmlns:p14="http://schemas.microsoft.com/office/powerpoint/2010/main" val="3514319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CB36A-420F-236D-4920-A55591B6653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3C73510-2EDA-1F22-2F98-EA1E753996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53532E-2202-FCC1-8591-DEAFBB39ED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C4A75FF5-3156-CA1D-FBC7-AB4D33B493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3519AA-0A9E-E525-5433-EE7486898A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282F31EA-BE3F-FED8-E028-C300FD6E0CF6}"/>
              </a:ext>
            </a:extLst>
          </p:cNvPr>
          <p:cNvSpPr>
            <a:spLocks noGrp="1"/>
          </p:cNvSpPr>
          <p:nvPr>
            <p:ph type="dt" sz="half" idx="10"/>
          </p:nvPr>
        </p:nvSpPr>
        <p:spPr/>
        <p:txBody>
          <a:bodyPr/>
          <a:lstStyle/>
          <a:p>
            <a:fld id="{0E3219A6-5BA5-4E2B-AE65-C3A9E4D89CF4}" type="datetimeFigureOut">
              <a:rPr lang="en-CA" smtClean="0"/>
              <a:t>2026-10-16</a:t>
            </a:fld>
            <a:endParaRPr lang="en-CA"/>
          </a:p>
        </p:txBody>
      </p:sp>
      <p:sp>
        <p:nvSpPr>
          <p:cNvPr id="8" name="Footer Placeholder 7">
            <a:extLst>
              <a:ext uri="{FF2B5EF4-FFF2-40B4-BE49-F238E27FC236}">
                <a16:creationId xmlns:a16="http://schemas.microsoft.com/office/drawing/2014/main" id="{62C1E697-F63F-6C57-F582-D5289B67E43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1D556EF7-D9BF-CEB5-457A-3C72CB17F4EE}"/>
              </a:ext>
            </a:extLst>
          </p:cNvPr>
          <p:cNvSpPr>
            <a:spLocks noGrp="1"/>
          </p:cNvSpPr>
          <p:nvPr>
            <p:ph type="sldNum" sz="quarter" idx="12"/>
          </p:nvPr>
        </p:nvSpPr>
        <p:spPr/>
        <p:txBody>
          <a:bodyPr/>
          <a:lstStyle/>
          <a:p>
            <a:fld id="{5C33ABE7-C1F4-41F4-B597-5F2A5E46419D}" type="slidenum">
              <a:rPr lang="en-CA" smtClean="0"/>
              <a:t>‹#›</a:t>
            </a:fld>
            <a:endParaRPr lang="en-CA"/>
          </a:p>
        </p:txBody>
      </p:sp>
    </p:spTree>
    <p:extLst>
      <p:ext uri="{BB962C8B-B14F-4D97-AF65-F5344CB8AC3E}">
        <p14:creationId xmlns:p14="http://schemas.microsoft.com/office/powerpoint/2010/main" val="253133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3FFF4-C240-4CFC-4393-22227B12F111}"/>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68B4ABED-1C07-B30F-3ACB-6C3A0AEE369A}"/>
              </a:ext>
            </a:extLst>
          </p:cNvPr>
          <p:cNvSpPr>
            <a:spLocks noGrp="1"/>
          </p:cNvSpPr>
          <p:nvPr>
            <p:ph type="dt" sz="half" idx="10"/>
          </p:nvPr>
        </p:nvSpPr>
        <p:spPr/>
        <p:txBody>
          <a:bodyPr/>
          <a:lstStyle/>
          <a:p>
            <a:fld id="{0E3219A6-5BA5-4E2B-AE65-C3A9E4D89CF4}" type="datetimeFigureOut">
              <a:rPr lang="en-CA" smtClean="0"/>
              <a:t>2026-10-16</a:t>
            </a:fld>
            <a:endParaRPr lang="en-CA"/>
          </a:p>
        </p:txBody>
      </p:sp>
      <p:sp>
        <p:nvSpPr>
          <p:cNvPr id="4" name="Footer Placeholder 3">
            <a:extLst>
              <a:ext uri="{FF2B5EF4-FFF2-40B4-BE49-F238E27FC236}">
                <a16:creationId xmlns:a16="http://schemas.microsoft.com/office/drawing/2014/main" id="{BFB9B530-4D6B-ECCC-FA02-843D8B407CAD}"/>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E497414-7E04-5D11-B3DA-D73614119540}"/>
              </a:ext>
            </a:extLst>
          </p:cNvPr>
          <p:cNvSpPr>
            <a:spLocks noGrp="1"/>
          </p:cNvSpPr>
          <p:nvPr>
            <p:ph type="sldNum" sz="quarter" idx="12"/>
          </p:nvPr>
        </p:nvSpPr>
        <p:spPr/>
        <p:txBody>
          <a:bodyPr/>
          <a:lstStyle/>
          <a:p>
            <a:fld id="{5C33ABE7-C1F4-41F4-B597-5F2A5E46419D}" type="slidenum">
              <a:rPr lang="en-CA" smtClean="0"/>
              <a:t>‹#›</a:t>
            </a:fld>
            <a:endParaRPr lang="en-CA"/>
          </a:p>
        </p:txBody>
      </p:sp>
    </p:spTree>
    <p:extLst>
      <p:ext uri="{BB962C8B-B14F-4D97-AF65-F5344CB8AC3E}">
        <p14:creationId xmlns:p14="http://schemas.microsoft.com/office/powerpoint/2010/main" val="3367073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E6E7E-A08F-AD5C-6486-78C06B57449B}"/>
              </a:ext>
            </a:extLst>
          </p:cNvPr>
          <p:cNvSpPr>
            <a:spLocks noGrp="1"/>
          </p:cNvSpPr>
          <p:nvPr>
            <p:ph type="dt" sz="half" idx="10"/>
          </p:nvPr>
        </p:nvSpPr>
        <p:spPr/>
        <p:txBody>
          <a:bodyPr/>
          <a:lstStyle/>
          <a:p>
            <a:fld id="{0E3219A6-5BA5-4E2B-AE65-C3A9E4D89CF4}" type="datetimeFigureOut">
              <a:rPr lang="en-CA" smtClean="0"/>
              <a:t>2026-10-16</a:t>
            </a:fld>
            <a:endParaRPr lang="en-CA"/>
          </a:p>
        </p:txBody>
      </p:sp>
      <p:sp>
        <p:nvSpPr>
          <p:cNvPr id="3" name="Footer Placeholder 2">
            <a:extLst>
              <a:ext uri="{FF2B5EF4-FFF2-40B4-BE49-F238E27FC236}">
                <a16:creationId xmlns:a16="http://schemas.microsoft.com/office/drawing/2014/main" id="{AC19EBC2-0772-3F00-2275-16790B5F86AC}"/>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52A9BA4F-FE76-8507-DA53-88A4A702923F}"/>
              </a:ext>
            </a:extLst>
          </p:cNvPr>
          <p:cNvSpPr>
            <a:spLocks noGrp="1"/>
          </p:cNvSpPr>
          <p:nvPr>
            <p:ph type="sldNum" sz="quarter" idx="12"/>
          </p:nvPr>
        </p:nvSpPr>
        <p:spPr/>
        <p:txBody>
          <a:bodyPr/>
          <a:lstStyle/>
          <a:p>
            <a:fld id="{5C33ABE7-C1F4-41F4-B597-5F2A5E46419D}" type="slidenum">
              <a:rPr lang="en-CA" smtClean="0"/>
              <a:t>‹#›</a:t>
            </a:fld>
            <a:endParaRPr lang="en-CA"/>
          </a:p>
        </p:txBody>
      </p:sp>
    </p:spTree>
    <p:extLst>
      <p:ext uri="{BB962C8B-B14F-4D97-AF65-F5344CB8AC3E}">
        <p14:creationId xmlns:p14="http://schemas.microsoft.com/office/powerpoint/2010/main" val="2695391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6B583-F3A9-D122-312A-449862B273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45EC7B99-6847-9EFC-CAB2-A69EFA8F92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DBCE6138-4A5F-9F53-F30C-401195088B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E7D8B8-5C6D-F136-66BE-10F3898A0EC8}"/>
              </a:ext>
            </a:extLst>
          </p:cNvPr>
          <p:cNvSpPr>
            <a:spLocks noGrp="1"/>
          </p:cNvSpPr>
          <p:nvPr>
            <p:ph type="dt" sz="half" idx="10"/>
          </p:nvPr>
        </p:nvSpPr>
        <p:spPr/>
        <p:txBody>
          <a:bodyPr/>
          <a:lstStyle/>
          <a:p>
            <a:fld id="{0E3219A6-5BA5-4E2B-AE65-C3A9E4D89CF4}" type="datetimeFigureOut">
              <a:rPr lang="en-CA" smtClean="0"/>
              <a:t>2026-10-16</a:t>
            </a:fld>
            <a:endParaRPr lang="en-CA"/>
          </a:p>
        </p:txBody>
      </p:sp>
      <p:sp>
        <p:nvSpPr>
          <p:cNvPr id="6" name="Footer Placeholder 5">
            <a:extLst>
              <a:ext uri="{FF2B5EF4-FFF2-40B4-BE49-F238E27FC236}">
                <a16:creationId xmlns:a16="http://schemas.microsoft.com/office/drawing/2014/main" id="{E77ABA62-52DB-C024-6C1B-771A2E14EA2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E7F7565-A455-C0FE-1C55-02408312C749}"/>
              </a:ext>
            </a:extLst>
          </p:cNvPr>
          <p:cNvSpPr>
            <a:spLocks noGrp="1"/>
          </p:cNvSpPr>
          <p:nvPr>
            <p:ph type="sldNum" sz="quarter" idx="12"/>
          </p:nvPr>
        </p:nvSpPr>
        <p:spPr/>
        <p:txBody>
          <a:bodyPr/>
          <a:lstStyle/>
          <a:p>
            <a:fld id="{5C33ABE7-C1F4-41F4-B597-5F2A5E46419D}" type="slidenum">
              <a:rPr lang="en-CA" smtClean="0"/>
              <a:t>‹#›</a:t>
            </a:fld>
            <a:endParaRPr lang="en-CA"/>
          </a:p>
        </p:txBody>
      </p:sp>
    </p:spTree>
    <p:extLst>
      <p:ext uri="{BB962C8B-B14F-4D97-AF65-F5344CB8AC3E}">
        <p14:creationId xmlns:p14="http://schemas.microsoft.com/office/powerpoint/2010/main" val="213380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36520-06D3-1B4F-0C37-D049CC2021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D41852D0-CC28-56E1-45A5-5B4C5675D6C2}"/>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DB4386CB-1803-9D99-322D-3EAE383CCE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4AF409-9123-5765-BCE7-D213E34DB0DA}"/>
              </a:ext>
            </a:extLst>
          </p:cNvPr>
          <p:cNvSpPr>
            <a:spLocks noGrp="1"/>
          </p:cNvSpPr>
          <p:nvPr>
            <p:ph type="dt" sz="half" idx="10"/>
          </p:nvPr>
        </p:nvSpPr>
        <p:spPr/>
        <p:txBody>
          <a:bodyPr/>
          <a:lstStyle/>
          <a:p>
            <a:fld id="{0E3219A6-5BA5-4E2B-AE65-C3A9E4D89CF4}" type="datetimeFigureOut">
              <a:rPr lang="en-CA" smtClean="0"/>
              <a:t>2026-10-16</a:t>
            </a:fld>
            <a:endParaRPr lang="en-CA"/>
          </a:p>
        </p:txBody>
      </p:sp>
      <p:sp>
        <p:nvSpPr>
          <p:cNvPr id="6" name="Footer Placeholder 5">
            <a:extLst>
              <a:ext uri="{FF2B5EF4-FFF2-40B4-BE49-F238E27FC236}">
                <a16:creationId xmlns:a16="http://schemas.microsoft.com/office/drawing/2014/main" id="{326E4DE2-47A4-3C32-84A2-DADC1B65D58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E9C53B6-6ADA-E46B-04AB-8102D22A001B}"/>
              </a:ext>
            </a:extLst>
          </p:cNvPr>
          <p:cNvSpPr>
            <a:spLocks noGrp="1"/>
          </p:cNvSpPr>
          <p:nvPr>
            <p:ph type="sldNum" sz="quarter" idx="12"/>
          </p:nvPr>
        </p:nvSpPr>
        <p:spPr/>
        <p:txBody>
          <a:bodyPr/>
          <a:lstStyle/>
          <a:p>
            <a:fld id="{5C33ABE7-C1F4-41F4-B597-5F2A5E46419D}" type="slidenum">
              <a:rPr lang="en-CA" smtClean="0"/>
              <a:t>‹#›</a:t>
            </a:fld>
            <a:endParaRPr lang="en-CA"/>
          </a:p>
        </p:txBody>
      </p:sp>
    </p:spTree>
    <p:extLst>
      <p:ext uri="{BB962C8B-B14F-4D97-AF65-F5344CB8AC3E}">
        <p14:creationId xmlns:p14="http://schemas.microsoft.com/office/powerpoint/2010/main" val="2496987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6337E-587F-082C-E738-EBFA37735503}"/>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9B4206D-BE5F-B172-13B2-DD51D823BE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0355D08-6432-FC46-687E-E3CC34BDAAAE}"/>
              </a:ext>
            </a:extLst>
          </p:cNvPr>
          <p:cNvSpPr>
            <a:spLocks noGrp="1"/>
          </p:cNvSpPr>
          <p:nvPr>
            <p:ph type="dt" sz="half" idx="10"/>
          </p:nvPr>
        </p:nvSpPr>
        <p:spPr/>
        <p:txBody>
          <a:bodyPr/>
          <a:lstStyle/>
          <a:p>
            <a:fld id="{0E3219A6-5BA5-4E2B-AE65-C3A9E4D89CF4}" type="datetimeFigureOut">
              <a:rPr lang="en-CA" smtClean="0"/>
              <a:t>2026-10-16</a:t>
            </a:fld>
            <a:endParaRPr lang="en-CA"/>
          </a:p>
        </p:txBody>
      </p:sp>
      <p:sp>
        <p:nvSpPr>
          <p:cNvPr id="5" name="Footer Placeholder 4">
            <a:extLst>
              <a:ext uri="{FF2B5EF4-FFF2-40B4-BE49-F238E27FC236}">
                <a16:creationId xmlns:a16="http://schemas.microsoft.com/office/drawing/2014/main" id="{A7D7DA70-4D8D-14AE-4393-E0F89EBE964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5FDED42-E42C-0CF5-4C5A-59FB9D2575F9}"/>
              </a:ext>
            </a:extLst>
          </p:cNvPr>
          <p:cNvSpPr>
            <a:spLocks noGrp="1"/>
          </p:cNvSpPr>
          <p:nvPr>
            <p:ph type="sldNum" sz="quarter" idx="12"/>
          </p:nvPr>
        </p:nvSpPr>
        <p:spPr/>
        <p:txBody>
          <a:bodyPr/>
          <a:lstStyle/>
          <a:p>
            <a:fld id="{5C33ABE7-C1F4-41F4-B597-5F2A5E46419D}" type="slidenum">
              <a:rPr lang="en-CA" smtClean="0"/>
              <a:t>‹#›</a:t>
            </a:fld>
            <a:endParaRPr lang="en-CA"/>
          </a:p>
        </p:txBody>
      </p:sp>
    </p:spTree>
    <p:extLst>
      <p:ext uri="{BB962C8B-B14F-4D97-AF65-F5344CB8AC3E}">
        <p14:creationId xmlns:p14="http://schemas.microsoft.com/office/powerpoint/2010/main" val="2012207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DB1C26-F5CE-E322-7F91-8AFB75C0849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5ED1D4E-CD55-DBCC-9D1A-FFA5DFC96E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1945D31-D9E4-E112-7124-C3BE36A93D36}"/>
              </a:ext>
            </a:extLst>
          </p:cNvPr>
          <p:cNvSpPr>
            <a:spLocks noGrp="1"/>
          </p:cNvSpPr>
          <p:nvPr>
            <p:ph type="dt" sz="half" idx="10"/>
          </p:nvPr>
        </p:nvSpPr>
        <p:spPr/>
        <p:txBody>
          <a:bodyPr/>
          <a:lstStyle/>
          <a:p>
            <a:fld id="{0E3219A6-5BA5-4E2B-AE65-C3A9E4D89CF4}" type="datetimeFigureOut">
              <a:rPr lang="en-CA" smtClean="0"/>
              <a:t>2026-10-16</a:t>
            </a:fld>
            <a:endParaRPr lang="en-CA"/>
          </a:p>
        </p:txBody>
      </p:sp>
      <p:sp>
        <p:nvSpPr>
          <p:cNvPr id="5" name="Footer Placeholder 4">
            <a:extLst>
              <a:ext uri="{FF2B5EF4-FFF2-40B4-BE49-F238E27FC236}">
                <a16:creationId xmlns:a16="http://schemas.microsoft.com/office/drawing/2014/main" id="{6784365B-8E04-E546-8250-A1AB3F293D3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7381782-21A0-4F92-FEA6-E996728A6B47}"/>
              </a:ext>
            </a:extLst>
          </p:cNvPr>
          <p:cNvSpPr>
            <a:spLocks noGrp="1"/>
          </p:cNvSpPr>
          <p:nvPr>
            <p:ph type="sldNum" sz="quarter" idx="12"/>
          </p:nvPr>
        </p:nvSpPr>
        <p:spPr/>
        <p:txBody>
          <a:bodyPr/>
          <a:lstStyle/>
          <a:p>
            <a:fld id="{5C33ABE7-C1F4-41F4-B597-5F2A5E46419D}" type="slidenum">
              <a:rPr lang="en-CA" smtClean="0"/>
              <a:t>‹#›</a:t>
            </a:fld>
            <a:endParaRPr lang="en-CA"/>
          </a:p>
        </p:txBody>
      </p:sp>
    </p:spTree>
    <p:extLst>
      <p:ext uri="{BB962C8B-B14F-4D97-AF65-F5344CB8AC3E}">
        <p14:creationId xmlns:p14="http://schemas.microsoft.com/office/powerpoint/2010/main" val="996888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CF7CA4-35C4-E2BD-5A16-E2C1914E4D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64A2FF4-60ED-53B7-CDB9-D3CFB248AB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E0770B5-74E8-BAC4-6960-81DCBB2D4A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E3219A6-5BA5-4E2B-AE65-C3A9E4D89CF4}" type="datetimeFigureOut">
              <a:rPr lang="en-CA" smtClean="0"/>
              <a:t>2026-10-16</a:t>
            </a:fld>
            <a:endParaRPr lang="en-CA"/>
          </a:p>
        </p:txBody>
      </p:sp>
      <p:sp>
        <p:nvSpPr>
          <p:cNvPr id="5" name="Footer Placeholder 4">
            <a:extLst>
              <a:ext uri="{FF2B5EF4-FFF2-40B4-BE49-F238E27FC236}">
                <a16:creationId xmlns:a16="http://schemas.microsoft.com/office/drawing/2014/main" id="{33A67442-7DBF-AB1C-F6C0-1CB464EC25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C91479AB-B230-C2B4-FE84-48E13402EB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C33ABE7-C1F4-41F4-B597-5F2A5E46419D}" type="slidenum">
              <a:rPr lang="en-CA" smtClean="0"/>
              <a:t>‹#›</a:t>
            </a:fld>
            <a:endParaRPr lang="en-CA"/>
          </a:p>
        </p:txBody>
      </p:sp>
    </p:spTree>
    <p:extLst>
      <p:ext uri="{BB962C8B-B14F-4D97-AF65-F5344CB8AC3E}">
        <p14:creationId xmlns:p14="http://schemas.microsoft.com/office/powerpoint/2010/main" val="1538657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1.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B873E2F-C4CD-491A-DAA6-C3DA363F5C54}"/>
              </a:ext>
            </a:extLst>
          </p:cNvPr>
          <p:cNvSpPr txBox="1">
            <a:spLocks/>
          </p:cNvSpPr>
          <p:nvPr/>
        </p:nvSpPr>
        <p:spPr>
          <a:xfrm>
            <a:off x="384051" y="1619043"/>
            <a:ext cx="4471412" cy="3623861"/>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latin typeface="Nunito ExtraBold" pitchFamily="2" charset="77"/>
              </a:rPr>
              <a:t>The Literacy Prescription:</a:t>
            </a:r>
            <a:br>
              <a:rPr lang="en-CA" sz="5400" b="1" dirty="0">
                <a:latin typeface="Nunito ExtraBold" pitchFamily="2" charset="77"/>
              </a:rPr>
            </a:br>
            <a:r>
              <a:rPr lang="en-US" sz="3700" dirty="0">
                <a:solidFill>
                  <a:srgbClr val="009999"/>
                </a:solidFill>
                <a:latin typeface="Nunito Medium"/>
              </a:rPr>
              <a:t>A Medical Student’s Guide to Early Literacy </a:t>
            </a:r>
          </a:p>
          <a:p>
            <a:endParaRPr lang="en-US" sz="3700" dirty="0">
              <a:solidFill>
                <a:srgbClr val="009999"/>
              </a:solidFill>
              <a:latin typeface="Nunito Medium"/>
            </a:endParaRPr>
          </a:p>
        </p:txBody>
      </p:sp>
      <p:sp>
        <p:nvSpPr>
          <p:cNvPr id="9" name="TextBox 1">
            <a:extLst>
              <a:ext uri="{FF2B5EF4-FFF2-40B4-BE49-F238E27FC236}">
                <a16:creationId xmlns:a16="http://schemas.microsoft.com/office/drawing/2014/main" id="{228EA25F-A74F-7682-9EEA-FB6196D20C67}"/>
              </a:ext>
            </a:extLst>
          </p:cNvPr>
          <p:cNvSpPr txBox="1"/>
          <p:nvPr/>
        </p:nvSpPr>
        <p:spPr>
          <a:xfrm>
            <a:off x="384051" y="440641"/>
            <a:ext cx="4072389" cy="1624650"/>
          </a:xfrm>
          <a:prstGeom prst="rect">
            <a:avLst/>
          </a:prstGeom>
          <a:ln>
            <a:noFill/>
          </a:ln>
        </p:spPr>
        <p:txBody>
          <a:bodyPr vert="horz" wrap="square" lIns="91440" tIns="45720" rIns="91440" bIns="4572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latin typeface="Nunito Sans Light"/>
              <a:cs typeface="Calibri"/>
            </a:endParaRPr>
          </a:p>
          <a:p>
            <a:r>
              <a:rPr lang="en-US" b="1" dirty="0">
                <a:latin typeface="Nunito Sans Light"/>
                <a:cs typeface="Calibri"/>
              </a:rPr>
              <a:t>PGME Level Guide</a:t>
            </a:r>
            <a:endParaRPr lang="en-US" dirty="0"/>
          </a:p>
        </p:txBody>
      </p:sp>
      <p:cxnSp>
        <p:nvCxnSpPr>
          <p:cNvPr id="10" name="Straight Connector 9">
            <a:extLst>
              <a:ext uri="{FF2B5EF4-FFF2-40B4-BE49-F238E27FC236}">
                <a16:creationId xmlns:a16="http://schemas.microsoft.com/office/drawing/2014/main" id="{4E695E82-B37A-9C9C-E843-C7338CCFB464}"/>
              </a:ext>
            </a:extLst>
          </p:cNvPr>
          <p:cNvCxnSpPr>
            <a:cxnSpLocks/>
          </p:cNvCxnSpPr>
          <p:nvPr/>
        </p:nvCxnSpPr>
        <p:spPr>
          <a:xfrm>
            <a:off x="4190187" y="5082844"/>
            <a:ext cx="0" cy="1213347"/>
          </a:xfrm>
          <a:prstGeom prst="line">
            <a:avLst/>
          </a:prstGeom>
          <a:ln w="12700">
            <a:solidFill>
              <a:srgbClr val="009999"/>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16C38E9A-197F-3AD1-A855-525F0290965E}"/>
              </a:ext>
            </a:extLst>
          </p:cNvPr>
          <p:cNvPicPr>
            <a:picLocks noChangeAspect="1"/>
          </p:cNvPicPr>
          <p:nvPr/>
        </p:nvPicPr>
        <p:blipFill>
          <a:blip r:embed="rId3"/>
          <a:stretch>
            <a:fillRect/>
          </a:stretch>
        </p:blipFill>
        <p:spPr>
          <a:xfrm>
            <a:off x="480522" y="5066361"/>
            <a:ext cx="3324996" cy="1350998"/>
          </a:xfrm>
          <a:prstGeom prst="rect">
            <a:avLst/>
          </a:prstGeom>
        </p:spPr>
      </p:pic>
      <p:pic>
        <p:nvPicPr>
          <p:cNvPr id="14" name="Picture 13" descr="CCLF_Full_Identity_English_colour_RGB.png">
            <a:extLst>
              <a:ext uri="{FF2B5EF4-FFF2-40B4-BE49-F238E27FC236}">
                <a16:creationId xmlns:a16="http://schemas.microsoft.com/office/drawing/2014/main" id="{8B400139-DA6A-1BC0-2245-E62162F5AE4A}"/>
              </a:ext>
            </a:extLst>
          </p:cNvPr>
          <p:cNvPicPr>
            <a:picLocks noChangeAspect="1"/>
          </p:cNvPicPr>
          <p:nvPr/>
        </p:nvPicPr>
        <p:blipFill>
          <a:blip r:embed="rId4"/>
          <a:stretch>
            <a:fillRect/>
          </a:stretch>
        </p:blipFill>
        <p:spPr>
          <a:xfrm>
            <a:off x="8323486" y="5215234"/>
            <a:ext cx="3245723" cy="927991"/>
          </a:xfrm>
          <a:prstGeom prst="rect">
            <a:avLst/>
          </a:prstGeom>
        </p:spPr>
      </p:pic>
      <p:cxnSp>
        <p:nvCxnSpPr>
          <p:cNvPr id="15" name="Straight Connector 14">
            <a:extLst>
              <a:ext uri="{FF2B5EF4-FFF2-40B4-BE49-F238E27FC236}">
                <a16:creationId xmlns:a16="http://schemas.microsoft.com/office/drawing/2014/main" id="{18A87F55-D898-87BC-840B-071FCF5EF65A}"/>
              </a:ext>
            </a:extLst>
          </p:cNvPr>
          <p:cNvCxnSpPr>
            <a:cxnSpLocks/>
          </p:cNvCxnSpPr>
          <p:nvPr/>
        </p:nvCxnSpPr>
        <p:spPr>
          <a:xfrm>
            <a:off x="8072248" y="5082844"/>
            <a:ext cx="0" cy="1213347"/>
          </a:xfrm>
          <a:prstGeom prst="line">
            <a:avLst/>
          </a:prstGeom>
          <a:ln w="12700">
            <a:solidFill>
              <a:srgbClr val="009999"/>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83947B05-FB94-B754-E92A-F5A2AD900F72}"/>
              </a:ext>
            </a:extLst>
          </p:cNvPr>
          <p:cNvPicPr>
            <a:picLocks noChangeAspect="1"/>
          </p:cNvPicPr>
          <p:nvPr/>
        </p:nvPicPr>
        <p:blipFill>
          <a:blip r:embed="rId5"/>
          <a:stretch>
            <a:fillRect/>
          </a:stretch>
        </p:blipFill>
        <p:spPr>
          <a:xfrm>
            <a:off x="5087420" y="712085"/>
            <a:ext cx="6472131" cy="4193402"/>
          </a:xfrm>
          <a:prstGeom prst="rect">
            <a:avLst/>
          </a:prstGeom>
        </p:spPr>
      </p:pic>
      <p:sp>
        <p:nvSpPr>
          <p:cNvPr id="5" name="TextBox 4">
            <a:extLst>
              <a:ext uri="{FF2B5EF4-FFF2-40B4-BE49-F238E27FC236}">
                <a16:creationId xmlns:a16="http://schemas.microsoft.com/office/drawing/2014/main" id="{C2EE9855-C084-BB5E-F57A-1F2F6D7472F5}"/>
              </a:ext>
            </a:extLst>
          </p:cNvPr>
          <p:cNvSpPr txBox="1"/>
          <p:nvPr/>
        </p:nvSpPr>
        <p:spPr>
          <a:xfrm>
            <a:off x="384051" y="330753"/>
            <a:ext cx="6094476" cy="276999"/>
          </a:xfrm>
          <a:prstGeom prst="rect">
            <a:avLst/>
          </a:prstGeom>
          <a:noFill/>
        </p:spPr>
        <p:txBody>
          <a:bodyPr wrap="square">
            <a:spAutoFit/>
          </a:bodyPr>
          <a:lstStyle/>
          <a:p>
            <a:r>
              <a:rPr lang="en-CA" sz="1800" b="1" i="0" u="none" strike="noStrike" dirty="0">
                <a:solidFill>
                  <a:schemeClr val="tx1"/>
                </a:solidFill>
                <a:effectLst/>
                <a:latin typeface="+mn-lt"/>
              </a:rPr>
              <a:t>Literacy as a Vital Sign</a:t>
            </a:r>
            <a:endParaRPr lang="en-CA" dirty="0"/>
          </a:p>
        </p:txBody>
      </p:sp>
      <p:sp>
        <p:nvSpPr>
          <p:cNvPr id="8" name="TextBox 7">
            <a:extLst>
              <a:ext uri="{FF2B5EF4-FFF2-40B4-BE49-F238E27FC236}">
                <a16:creationId xmlns:a16="http://schemas.microsoft.com/office/drawing/2014/main" id="{699A287B-1520-63B2-16E4-ABF72E88D411}"/>
              </a:ext>
            </a:extLst>
          </p:cNvPr>
          <p:cNvSpPr txBox="1"/>
          <p:nvPr/>
        </p:nvSpPr>
        <p:spPr>
          <a:xfrm>
            <a:off x="4354830" y="5366351"/>
            <a:ext cx="6094476" cy="646331"/>
          </a:xfrm>
          <a:prstGeom prst="rect">
            <a:avLst/>
          </a:prstGeom>
          <a:noFill/>
        </p:spPr>
        <p:txBody>
          <a:bodyPr wrap="square">
            <a:spAutoFit/>
          </a:bodyPr>
          <a:lstStyle/>
          <a:p>
            <a:r>
              <a:rPr lang="en-US" dirty="0"/>
              <a:t>[Presenter name and credentials]</a:t>
            </a:r>
          </a:p>
          <a:p>
            <a:r>
              <a:rPr lang="en-US" dirty="0"/>
              <a:t>[Institution or organization]</a:t>
            </a:r>
          </a:p>
        </p:txBody>
      </p:sp>
    </p:spTree>
  </p:cSld>
  <p:clrMapOvr>
    <a:masterClrMapping/>
  </p:clrMapOvr>
  <mc:AlternateContent xmlns:mc="http://schemas.openxmlformats.org/markup-compatibility/2006" xmlns:p14="http://schemas.microsoft.com/office/powerpoint/2010/main">
    <mc:Choice Requires="p14">
      <p:transition spd="slow" p14:dur="2000" advTm="11425"/>
    </mc:Choice>
    <mc:Fallback xmlns="">
      <p:transition spd="slow" advTm="1142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0A061CB-4606-936F-DF6D-FF0ED05D1CCA}"/>
              </a:ext>
            </a:extLst>
          </p:cNvPr>
          <p:cNvSpPr txBox="1">
            <a:spLocks/>
          </p:cNvSpPr>
          <p:nvPr/>
        </p:nvSpPr>
        <p:spPr>
          <a:xfrm>
            <a:off x="685800" y="911086"/>
            <a:ext cx="6804025" cy="882650"/>
          </a:xfrm>
          <a:prstGeom prst="rect">
            <a:avLst/>
          </a:prstGeom>
        </p:spPr>
        <p:txBody>
          <a:bodyPr lIns="0" tIns="0" rIns="0" bIns="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CA49A"/>
                </a:solidFill>
                <a:latin typeface="Nunito" pitchFamily="2" charset="77"/>
              </a:rPr>
              <a:t>Faculty Disclosure</a:t>
            </a:r>
            <a:endParaRPr lang="en-CA" b="1" dirty="0">
              <a:solidFill>
                <a:srgbClr val="0CA49A"/>
              </a:solidFill>
              <a:latin typeface="Nunito" pitchFamily="2" charset="77"/>
            </a:endParaRPr>
          </a:p>
        </p:txBody>
      </p:sp>
      <p:sp>
        <p:nvSpPr>
          <p:cNvPr id="13" name="Slide Number Placeholder 3">
            <a:extLst>
              <a:ext uri="{FF2B5EF4-FFF2-40B4-BE49-F238E27FC236}">
                <a16:creationId xmlns:a16="http://schemas.microsoft.com/office/drawing/2014/main" id="{D8646AB8-F449-795E-F060-D58ACB92DFD3}"/>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2</a:t>
            </a:fld>
            <a:endParaRPr lang="en-US" sz="1400">
              <a:latin typeface="Nunito Sans" pitchFamily="2" charset="77"/>
            </a:endParaRPr>
          </a:p>
        </p:txBody>
      </p:sp>
      <p:sp>
        <p:nvSpPr>
          <p:cNvPr id="3" name="TextBox 2">
            <a:extLst>
              <a:ext uri="{FF2B5EF4-FFF2-40B4-BE49-F238E27FC236}">
                <a16:creationId xmlns:a16="http://schemas.microsoft.com/office/drawing/2014/main" id="{BE782835-A329-F7D9-D971-904871271CAD}"/>
              </a:ext>
            </a:extLst>
          </p:cNvPr>
          <p:cNvSpPr txBox="1"/>
          <p:nvPr/>
        </p:nvSpPr>
        <p:spPr>
          <a:xfrm>
            <a:off x="685800" y="1793736"/>
            <a:ext cx="10820400" cy="1754326"/>
          </a:xfrm>
          <a:prstGeom prst="rect">
            <a:avLst/>
          </a:prstGeom>
          <a:noFill/>
        </p:spPr>
        <p:txBody>
          <a:bodyPr wrap="square">
            <a:spAutoFit/>
          </a:bodyPr>
          <a:lstStyle/>
          <a:p>
            <a:r>
              <a:rPr lang="en-US" dirty="0"/>
              <a:t>Faculty disclosure</a:t>
            </a:r>
          </a:p>
          <a:p>
            <a:r>
              <a:rPr lang="en-US" dirty="0"/>
              <a:t>Presenter: [Name]</a:t>
            </a:r>
          </a:p>
          <a:p>
            <a:r>
              <a:rPr lang="en-US" dirty="0"/>
              <a:t>Relationships with commercial interests: [Insert]</a:t>
            </a:r>
          </a:p>
          <a:p>
            <a:r>
              <a:rPr lang="en-US" dirty="0"/>
              <a:t>Financial or in-kind support: [Insert]</a:t>
            </a:r>
          </a:p>
          <a:p>
            <a:r>
              <a:rPr lang="en-US" dirty="0"/>
              <a:t>Mitigation of potential bias: [Insert]</a:t>
            </a:r>
          </a:p>
          <a:p>
            <a:r>
              <a:rPr lang="en-US" dirty="0"/>
              <a:t>This presentation includes discussion of publicly available literacy resources.</a:t>
            </a:r>
          </a:p>
        </p:txBody>
      </p:sp>
    </p:spTree>
    <p:extLst>
      <p:ext uri="{BB962C8B-B14F-4D97-AF65-F5344CB8AC3E}">
        <p14:creationId xmlns:p14="http://schemas.microsoft.com/office/powerpoint/2010/main" val="2128663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2DF778C-232C-A435-6F51-C0474FE94FFB}"/>
              </a:ext>
            </a:extLst>
          </p:cNvPr>
          <p:cNvSpPr txBox="1"/>
          <p:nvPr/>
        </p:nvSpPr>
        <p:spPr>
          <a:xfrm>
            <a:off x="1705977" y="1638074"/>
            <a:ext cx="5220266" cy="768583"/>
          </a:xfrm>
          <a:prstGeom prst="rect">
            <a:avLst/>
          </a:prstGeom>
        </p:spPr>
        <p:txBody>
          <a:bodyPr vert="horz" wrap="square" lIns="91440" tIns="45720" rIns="91440" bIns="45720" rtlCol="0" anchor="ctr">
            <a:normAutofit fontScale="70000" lnSpcReduction="20000"/>
          </a:bodyPr>
          <a:lstStyle/>
          <a:p>
            <a:r>
              <a:rPr lang="en-US" sz="2400" dirty="0">
                <a:latin typeface="Nunito" pitchFamily="2" charset="0"/>
              </a:rPr>
              <a:t>Explain how early language and literacy relate to child development, relational health, and health equity.</a:t>
            </a:r>
            <a:endParaRPr lang="en-CA" sz="4000" dirty="0">
              <a:latin typeface="Nunito" pitchFamily="2" charset="0"/>
            </a:endParaRPr>
          </a:p>
        </p:txBody>
      </p:sp>
      <p:sp>
        <p:nvSpPr>
          <p:cNvPr id="9" name="TextBox 8">
            <a:extLst>
              <a:ext uri="{FF2B5EF4-FFF2-40B4-BE49-F238E27FC236}">
                <a16:creationId xmlns:a16="http://schemas.microsoft.com/office/drawing/2014/main" id="{24A8B8F3-63DF-980C-5E17-93E984A80A7C}"/>
              </a:ext>
            </a:extLst>
          </p:cNvPr>
          <p:cNvSpPr txBox="1"/>
          <p:nvPr/>
        </p:nvSpPr>
        <p:spPr>
          <a:xfrm>
            <a:off x="1705977" y="2406657"/>
            <a:ext cx="5088015" cy="1343392"/>
          </a:xfrm>
          <a:prstGeom prst="rect">
            <a:avLst/>
          </a:prstGeom>
        </p:spPr>
        <p:txBody>
          <a:bodyPr vert="horz" wrap="square" lIns="91440" tIns="45720" rIns="91440" bIns="45720" rtlCol="0" anchor="ctr">
            <a:normAutofit/>
          </a:bodyPr>
          <a:lstStyle/>
          <a:p>
            <a:r>
              <a:rPr lang="en-US" sz="1700" dirty="0">
                <a:latin typeface="Nunito" pitchFamily="2" charset="0"/>
              </a:rPr>
              <a:t>Incorporate a brief early literacy history, observation, and counselling intervention into common pediatric rotations.</a:t>
            </a:r>
          </a:p>
        </p:txBody>
      </p:sp>
      <p:sp>
        <p:nvSpPr>
          <p:cNvPr id="10" name="TextBox 9">
            <a:extLst>
              <a:ext uri="{FF2B5EF4-FFF2-40B4-BE49-F238E27FC236}">
                <a16:creationId xmlns:a16="http://schemas.microsoft.com/office/drawing/2014/main" id="{3F62D24C-0321-1E2A-E37F-2FB7325D5A52}"/>
              </a:ext>
            </a:extLst>
          </p:cNvPr>
          <p:cNvSpPr txBox="1"/>
          <p:nvPr/>
        </p:nvSpPr>
        <p:spPr>
          <a:xfrm>
            <a:off x="1705977" y="3469125"/>
            <a:ext cx="5255643" cy="1213143"/>
          </a:xfrm>
          <a:prstGeom prst="rect">
            <a:avLst/>
          </a:prstGeom>
        </p:spPr>
        <p:txBody>
          <a:bodyPr vert="horz" wrap="square" lIns="91440" tIns="45720" rIns="91440" bIns="45720" rtlCol="0" anchor="ctr">
            <a:normAutofit/>
          </a:bodyPr>
          <a:lstStyle/>
          <a:p>
            <a:r>
              <a:rPr lang="en-US" sz="1700" dirty="0">
                <a:latin typeface="Nunito" pitchFamily="2" charset="0"/>
              </a:rPr>
              <a:t>Distinguish routine literacy promotion from findings that require developmental, hearing, language, learning, or school-based assessment.</a:t>
            </a:r>
          </a:p>
        </p:txBody>
      </p:sp>
      <p:sp>
        <p:nvSpPr>
          <p:cNvPr id="11" name="Oval 10">
            <a:extLst>
              <a:ext uri="{FF2B5EF4-FFF2-40B4-BE49-F238E27FC236}">
                <a16:creationId xmlns:a16="http://schemas.microsoft.com/office/drawing/2014/main" id="{ABA4171D-E8C2-30AE-4FF9-73E4ED86786E}"/>
              </a:ext>
            </a:extLst>
          </p:cNvPr>
          <p:cNvSpPr>
            <a:spLocks noChangeAspect="1"/>
          </p:cNvSpPr>
          <p:nvPr/>
        </p:nvSpPr>
        <p:spPr>
          <a:xfrm>
            <a:off x="684968" y="1686657"/>
            <a:ext cx="720000" cy="720000"/>
          </a:xfrm>
          <a:prstGeom prst="ellipse">
            <a:avLst/>
          </a:prstGeom>
          <a:solidFill>
            <a:srgbClr val="005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a:solidFill>
                  <a:schemeClr val="bg1"/>
                </a:solidFill>
                <a:latin typeface="Nunito Sans" pitchFamily="2" charset="77"/>
              </a:rPr>
              <a:t>1</a:t>
            </a:r>
            <a:endParaRPr lang="en-US" sz="3200" b="1">
              <a:solidFill>
                <a:schemeClr val="bg1"/>
              </a:solidFill>
              <a:latin typeface="Nunito Sans" pitchFamily="2" charset="77"/>
            </a:endParaRPr>
          </a:p>
        </p:txBody>
      </p:sp>
      <p:sp>
        <p:nvSpPr>
          <p:cNvPr id="17" name="Oval 16">
            <a:extLst>
              <a:ext uri="{FF2B5EF4-FFF2-40B4-BE49-F238E27FC236}">
                <a16:creationId xmlns:a16="http://schemas.microsoft.com/office/drawing/2014/main" id="{56A6ECE8-B3A3-CF24-55A1-74F47218F060}"/>
              </a:ext>
            </a:extLst>
          </p:cNvPr>
          <p:cNvSpPr>
            <a:spLocks noChangeAspect="1"/>
          </p:cNvSpPr>
          <p:nvPr/>
        </p:nvSpPr>
        <p:spPr>
          <a:xfrm>
            <a:off x="684968" y="2706739"/>
            <a:ext cx="720000" cy="720000"/>
          </a:xfrm>
          <a:prstGeom prst="ellipse">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bg1"/>
                </a:solidFill>
                <a:latin typeface="Nunito Sans" pitchFamily="2" charset="77"/>
              </a:rPr>
              <a:t>2</a:t>
            </a:r>
            <a:endParaRPr lang="en-US" sz="3200" b="1" dirty="0">
              <a:solidFill>
                <a:schemeClr val="bg1"/>
              </a:solidFill>
              <a:latin typeface="Nunito Sans" pitchFamily="2" charset="77"/>
            </a:endParaRPr>
          </a:p>
        </p:txBody>
      </p:sp>
      <p:sp>
        <p:nvSpPr>
          <p:cNvPr id="18" name="Oval 17">
            <a:extLst>
              <a:ext uri="{FF2B5EF4-FFF2-40B4-BE49-F238E27FC236}">
                <a16:creationId xmlns:a16="http://schemas.microsoft.com/office/drawing/2014/main" id="{5E5690D6-D309-9C72-7C7E-EF5298962C02}"/>
              </a:ext>
            </a:extLst>
          </p:cNvPr>
          <p:cNvSpPr>
            <a:spLocks noChangeAspect="1"/>
          </p:cNvSpPr>
          <p:nvPr/>
        </p:nvSpPr>
        <p:spPr>
          <a:xfrm>
            <a:off x="684968" y="3726821"/>
            <a:ext cx="720000" cy="720000"/>
          </a:xfrm>
          <a:prstGeom prst="ellipse">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bg1"/>
                </a:solidFill>
                <a:latin typeface="Nunito Sans" pitchFamily="2" charset="77"/>
              </a:rPr>
              <a:t>3</a:t>
            </a:r>
            <a:endParaRPr lang="en-US" sz="3200" b="1" dirty="0">
              <a:solidFill>
                <a:schemeClr val="bg1"/>
              </a:solidFill>
              <a:latin typeface="Nunito Sans" pitchFamily="2" charset="77"/>
            </a:endParaRPr>
          </a:p>
        </p:txBody>
      </p:sp>
      <p:sp>
        <p:nvSpPr>
          <p:cNvPr id="19" name="Title 5">
            <a:extLst>
              <a:ext uri="{FF2B5EF4-FFF2-40B4-BE49-F238E27FC236}">
                <a16:creationId xmlns:a16="http://schemas.microsoft.com/office/drawing/2014/main" id="{19049265-AD5F-1F7C-0F2B-4DE8A3051CB8}"/>
              </a:ext>
            </a:extLst>
          </p:cNvPr>
          <p:cNvSpPr txBox="1">
            <a:spLocks/>
          </p:cNvSpPr>
          <p:nvPr/>
        </p:nvSpPr>
        <p:spPr>
          <a:xfrm>
            <a:off x="511543" y="620183"/>
            <a:ext cx="7449116" cy="8540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0" i="0" kern="1200">
                <a:solidFill>
                  <a:schemeClr val="tx1"/>
                </a:solidFill>
                <a:latin typeface="Nunito Sans ExtraLight" pitchFamily="2" charset="77"/>
                <a:ea typeface="+mj-ea"/>
                <a:cs typeface="Calibri Light" panose="020F0302020204030204" pitchFamily="34" charset="0"/>
              </a:defRPr>
            </a:lvl1pPr>
          </a:lstStyle>
          <a:p>
            <a:r>
              <a:rPr lang="en-CA" sz="4400" b="1" dirty="0">
                <a:solidFill>
                  <a:srgbClr val="00A499"/>
                </a:solidFill>
                <a:latin typeface="Nunito ExtraBold" pitchFamily="2" charset="77"/>
              </a:rPr>
              <a:t>Learning Objectives</a:t>
            </a:r>
            <a:endParaRPr lang="en-US" sz="4400" b="1" dirty="0">
              <a:solidFill>
                <a:srgbClr val="00A499"/>
              </a:solidFill>
              <a:latin typeface="Nunito ExtraBold" pitchFamily="2" charset="77"/>
            </a:endParaRPr>
          </a:p>
        </p:txBody>
      </p:sp>
      <p:sp>
        <p:nvSpPr>
          <p:cNvPr id="20" name="Slide Number Placeholder 3">
            <a:extLst>
              <a:ext uri="{FF2B5EF4-FFF2-40B4-BE49-F238E27FC236}">
                <a16:creationId xmlns:a16="http://schemas.microsoft.com/office/drawing/2014/main" id="{49FC0C3B-8AE4-6316-593C-48744741C191}"/>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3</a:t>
            </a:fld>
            <a:endParaRPr lang="en-US" sz="1400">
              <a:latin typeface="Nunito Sans" pitchFamily="2" charset="77"/>
            </a:endParaRPr>
          </a:p>
        </p:txBody>
      </p:sp>
      <p:pic>
        <p:nvPicPr>
          <p:cNvPr id="21" name="Picture 20">
            <a:extLst>
              <a:ext uri="{FF2B5EF4-FFF2-40B4-BE49-F238E27FC236}">
                <a16:creationId xmlns:a16="http://schemas.microsoft.com/office/drawing/2014/main" id="{E862650C-9B75-1211-831B-0469B63981D0}"/>
              </a:ext>
            </a:extLst>
          </p:cNvPr>
          <p:cNvPicPr>
            <a:picLocks noChangeAspect="1"/>
          </p:cNvPicPr>
          <p:nvPr/>
        </p:nvPicPr>
        <p:blipFill>
          <a:blip r:embed="rId4"/>
          <a:stretch>
            <a:fillRect/>
          </a:stretch>
        </p:blipFill>
        <p:spPr>
          <a:xfrm flipH="1">
            <a:off x="6926243" y="929570"/>
            <a:ext cx="4754214" cy="5291986"/>
          </a:xfrm>
          <a:prstGeom prst="rect">
            <a:avLst/>
          </a:prstGeom>
        </p:spPr>
      </p:pic>
      <p:grpSp>
        <p:nvGrpSpPr>
          <p:cNvPr id="22" name="Group 21">
            <a:extLst>
              <a:ext uri="{FF2B5EF4-FFF2-40B4-BE49-F238E27FC236}">
                <a16:creationId xmlns:a16="http://schemas.microsoft.com/office/drawing/2014/main" id="{05855A03-897A-78C4-DB06-BFD8386A7873}"/>
              </a:ext>
            </a:extLst>
          </p:cNvPr>
          <p:cNvGrpSpPr/>
          <p:nvPr/>
        </p:nvGrpSpPr>
        <p:grpSpPr>
          <a:xfrm>
            <a:off x="1762" y="-21401"/>
            <a:ext cx="12192000" cy="157925"/>
            <a:chOff x="0" y="-46609"/>
            <a:chExt cx="9144000" cy="137782"/>
          </a:xfrm>
        </p:grpSpPr>
        <p:sp>
          <p:nvSpPr>
            <p:cNvPr id="23" name="Rounded Rectangle 22">
              <a:extLst>
                <a:ext uri="{FF2B5EF4-FFF2-40B4-BE49-F238E27FC236}">
                  <a16:creationId xmlns:a16="http://schemas.microsoft.com/office/drawing/2014/main" id="{06FF8618-E999-8414-6C32-C21A54C359C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24" name="Rounded Rectangle 23">
              <a:extLst>
                <a:ext uri="{FF2B5EF4-FFF2-40B4-BE49-F238E27FC236}">
                  <a16:creationId xmlns:a16="http://schemas.microsoft.com/office/drawing/2014/main" id="{E33BE3AF-8CC3-1CB5-39FF-100492B69649}"/>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25" name="Rounded Rectangle 24">
              <a:extLst>
                <a:ext uri="{FF2B5EF4-FFF2-40B4-BE49-F238E27FC236}">
                  <a16:creationId xmlns:a16="http://schemas.microsoft.com/office/drawing/2014/main" id="{FC3E62F5-7164-1DEB-C193-CA157345604A}"/>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26" name="Rounded Rectangle 25">
              <a:extLst>
                <a:ext uri="{FF2B5EF4-FFF2-40B4-BE49-F238E27FC236}">
                  <a16:creationId xmlns:a16="http://schemas.microsoft.com/office/drawing/2014/main" id="{D3A2411B-3D59-588E-BFBE-F4B0303B497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Oval 2">
            <a:extLst>
              <a:ext uri="{FF2B5EF4-FFF2-40B4-BE49-F238E27FC236}">
                <a16:creationId xmlns:a16="http://schemas.microsoft.com/office/drawing/2014/main" id="{F5BE169A-F216-2783-1CD1-493BBC5CFE55}"/>
              </a:ext>
            </a:extLst>
          </p:cNvPr>
          <p:cNvSpPr>
            <a:spLocks noChangeAspect="1"/>
          </p:cNvSpPr>
          <p:nvPr/>
        </p:nvSpPr>
        <p:spPr>
          <a:xfrm>
            <a:off x="684968" y="4746903"/>
            <a:ext cx="720000" cy="720000"/>
          </a:xfrm>
          <a:prstGeom prst="ellipse">
            <a:avLst/>
          </a:prstGeom>
          <a:solidFill>
            <a:srgbClr val="FF8B21"/>
          </a:solidFill>
          <a:ln>
            <a:solidFill>
              <a:srgbClr val="FF8B2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bg1"/>
                </a:solidFill>
                <a:latin typeface="Nunito Sans" pitchFamily="2" charset="77"/>
              </a:rPr>
              <a:t>4</a:t>
            </a:r>
            <a:endParaRPr lang="en-US" sz="3200" b="1" dirty="0">
              <a:solidFill>
                <a:schemeClr val="bg1"/>
              </a:solidFill>
              <a:latin typeface="Nunito Sans" pitchFamily="2" charset="77"/>
            </a:endParaRPr>
          </a:p>
        </p:txBody>
      </p:sp>
      <p:sp>
        <p:nvSpPr>
          <p:cNvPr id="7" name="Oval 6">
            <a:extLst>
              <a:ext uri="{FF2B5EF4-FFF2-40B4-BE49-F238E27FC236}">
                <a16:creationId xmlns:a16="http://schemas.microsoft.com/office/drawing/2014/main" id="{0D27860C-7B3E-8699-56A0-56027A499945}"/>
              </a:ext>
            </a:extLst>
          </p:cNvPr>
          <p:cNvSpPr>
            <a:spLocks noChangeAspect="1"/>
          </p:cNvSpPr>
          <p:nvPr/>
        </p:nvSpPr>
        <p:spPr>
          <a:xfrm>
            <a:off x="684968" y="5766985"/>
            <a:ext cx="720000" cy="720000"/>
          </a:xfrm>
          <a:prstGeom prst="ellipse">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bg1"/>
                </a:solidFill>
                <a:latin typeface="Nunito Sans" pitchFamily="2" charset="77"/>
              </a:rPr>
              <a:t>5</a:t>
            </a:r>
            <a:endParaRPr lang="en-US" sz="3200" b="1" dirty="0">
              <a:solidFill>
                <a:schemeClr val="bg1"/>
              </a:solidFill>
              <a:latin typeface="Nunito Sans" pitchFamily="2" charset="77"/>
            </a:endParaRPr>
          </a:p>
        </p:txBody>
      </p:sp>
      <p:sp>
        <p:nvSpPr>
          <p:cNvPr id="13" name="TextBox 12">
            <a:extLst>
              <a:ext uri="{FF2B5EF4-FFF2-40B4-BE49-F238E27FC236}">
                <a16:creationId xmlns:a16="http://schemas.microsoft.com/office/drawing/2014/main" id="{4D6459C8-ABE4-AD3A-416B-5FFD5DB8BB65}"/>
              </a:ext>
            </a:extLst>
          </p:cNvPr>
          <p:cNvSpPr txBox="1"/>
          <p:nvPr/>
        </p:nvSpPr>
        <p:spPr>
          <a:xfrm>
            <a:off x="1705977" y="4722611"/>
            <a:ext cx="5088015" cy="768583"/>
          </a:xfrm>
          <a:prstGeom prst="rect">
            <a:avLst/>
          </a:prstGeom>
        </p:spPr>
        <p:txBody>
          <a:bodyPr vert="horz" wrap="square" lIns="91440" tIns="45720" rIns="91440" bIns="45720" rtlCol="0" anchor="ctr">
            <a:noAutofit/>
          </a:bodyPr>
          <a:lstStyle/>
          <a:p>
            <a:r>
              <a:rPr lang="en-US" sz="1700" dirty="0">
                <a:latin typeface="Nunito" pitchFamily="2" charset="0"/>
              </a:rPr>
              <a:t>Formulate a culturally responsive plan that supports multilingual families and caregivers facing access or print-literacy barriers.</a:t>
            </a:r>
            <a:endParaRPr lang="en-CA" sz="1700" dirty="0">
              <a:latin typeface="Nunito" pitchFamily="2" charset="0"/>
            </a:endParaRPr>
          </a:p>
        </p:txBody>
      </p:sp>
      <p:sp>
        <p:nvSpPr>
          <p:cNvPr id="15" name="TextBox 14">
            <a:extLst>
              <a:ext uri="{FF2B5EF4-FFF2-40B4-BE49-F238E27FC236}">
                <a16:creationId xmlns:a16="http://schemas.microsoft.com/office/drawing/2014/main" id="{D675BA18-C1B3-DD69-F5F7-73246CCB1C49}"/>
              </a:ext>
            </a:extLst>
          </p:cNvPr>
          <p:cNvSpPr txBox="1"/>
          <p:nvPr/>
        </p:nvSpPr>
        <p:spPr>
          <a:xfrm>
            <a:off x="1705977" y="5718402"/>
            <a:ext cx="4390023" cy="768583"/>
          </a:xfrm>
          <a:prstGeom prst="rect">
            <a:avLst/>
          </a:prstGeom>
        </p:spPr>
        <p:txBody>
          <a:bodyPr vert="horz" wrap="square" lIns="91440" tIns="45720" rIns="91440" bIns="45720" rtlCol="0" anchor="ctr">
            <a:noAutofit/>
          </a:bodyPr>
          <a:lstStyle/>
          <a:p>
            <a:r>
              <a:rPr lang="en-US" sz="1700" dirty="0">
                <a:latin typeface="Nunito" pitchFamily="2" charset="0"/>
              </a:rPr>
              <a:t>Communicate and document an initial assessment, then identify when to involve a supervisor or interprofessional service.</a:t>
            </a:r>
            <a:endParaRPr lang="en-CA" sz="1700" dirty="0">
              <a:latin typeface="Nunito" pitchFamily="2"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5239"/>
    </mc:Choice>
    <mc:Fallback xmlns="">
      <p:transition spd="slow" advTm="3523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AF624-0AC1-93F9-D95A-AC33CEC88E20}"/>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ACF5B212-B6D0-F7FF-4E50-6A7123EAC2CE}"/>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3751506E-B9A4-E1EF-8685-40FA64929D6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5DAEF37-D4B5-04D0-AA11-91E9B365242C}"/>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272A821E-600B-987C-E45B-D946D668E04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913B6C3D-868E-7B6C-C26A-FED37E6389D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961C4E02-530A-287E-529C-1DF9714E0E00}"/>
              </a:ext>
            </a:extLst>
          </p:cNvPr>
          <p:cNvSpPr txBox="1"/>
          <p:nvPr/>
        </p:nvSpPr>
        <p:spPr>
          <a:xfrm>
            <a:off x="567558" y="1831439"/>
            <a:ext cx="11056883" cy="4524315"/>
          </a:xfrm>
          <a:prstGeom prst="rect">
            <a:avLst/>
          </a:prstGeom>
          <a:noFill/>
        </p:spPr>
        <p:txBody>
          <a:bodyPr wrap="square">
            <a:spAutoFit/>
          </a:bodyPr>
          <a:lstStyle/>
          <a:p>
            <a:r>
              <a:rPr lang="en-US" sz="2800" b="1" dirty="0">
                <a:latin typeface="Nunito" pitchFamily="2" charset="0"/>
              </a:rPr>
              <a:t>You have 60 seconds before discharge</a:t>
            </a:r>
          </a:p>
          <a:p>
            <a:endParaRPr lang="en-US" sz="2800" b="1" dirty="0">
              <a:latin typeface="Nunito" pitchFamily="2" charset="0"/>
            </a:endParaRPr>
          </a:p>
          <a:p>
            <a:r>
              <a:rPr lang="en-US" sz="2800" dirty="0">
                <a:latin typeface="Nunito" pitchFamily="2" charset="0"/>
              </a:rPr>
              <a:t>You are the junior resident discharging a healthy term newborn. You have reviewed feeding, jaundice, safe sleep, follow-up, and return precautions. The parent asks:</a:t>
            </a:r>
          </a:p>
          <a:p>
            <a:r>
              <a:rPr lang="en-US" sz="2800" dirty="0">
                <a:latin typeface="Nunito" pitchFamily="2" charset="0"/>
              </a:rPr>
              <a:t>“Is there anything we should be doing now to help her learn?”</a:t>
            </a:r>
          </a:p>
          <a:p>
            <a:endParaRPr lang="en-US" sz="2800" dirty="0">
              <a:latin typeface="Nunito" pitchFamily="2" charset="0"/>
            </a:endParaRPr>
          </a:p>
          <a:p>
            <a:r>
              <a:rPr lang="en-US" sz="2800" b="1" dirty="0">
                <a:latin typeface="Nunito" pitchFamily="2" charset="0"/>
              </a:rPr>
              <a:t>What would you say, and what would you leave for primary care follow-up?</a:t>
            </a:r>
          </a:p>
          <a:p>
            <a:br>
              <a:rPr lang="en-CA" dirty="0"/>
            </a:br>
            <a:endParaRPr lang="en-CA" dirty="0"/>
          </a:p>
        </p:txBody>
      </p:sp>
      <p:sp>
        <p:nvSpPr>
          <p:cNvPr id="5" name="TextBox 4">
            <a:extLst>
              <a:ext uri="{FF2B5EF4-FFF2-40B4-BE49-F238E27FC236}">
                <a16:creationId xmlns:a16="http://schemas.microsoft.com/office/drawing/2014/main" id="{CA764463-8A17-32A8-3E10-E7AE9F10CA83}"/>
              </a:ext>
            </a:extLst>
          </p:cNvPr>
          <p:cNvSpPr txBox="1"/>
          <p:nvPr/>
        </p:nvSpPr>
        <p:spPr>
          <a:xfrm>
            <a:off x="520286" y="609124"/>
            <a:ext cx="9233313" cy="584775"/>
          </a:xfrm>
          <a:prstGeom prst="rect">
            <a:avLst/>
          </a:prstGeom>
          <a:noFill/>
        </p:spPr>
        <p:txBody>
          <a:bodyPr wrap="square">
            <a:spAutoFit/>
          </a:bodyPr>
          <a:lstStyle/>
          <a:p>
            <a:r>
              <a:rPr lang="en-CA" sz="3200" b="1" dirty="0">
                <a:solidFill>
                  <a:srgbClr val="0057B8"/>
                </a:solidFill>
                <a:latin typeface="Nunito Black" pitchFamily="2" charset="0"/>
              </a:rPr>
              <a:t>Opening Case: Newborn Discharge</a:t>
            </a:r>
            <a:endParaRPr lang="en-CA" sz="3200" dirty="0">
              <a:solidFill>
                <a:srgbClr val="0057B8"/>
              </a:solidFill>
              <a:latin typeface="Nunito Black" pitchFamily="2" charset="0"/>
            </a:endParaRPr>
          </a:p>
        </p:txBody>
      </p:sp>
    </p:spTree>
    <p:extLst>
      <p:ext uri="{BB962C8B-B14F-4D97-AF65-F5344CB8AC3E}">
        <p14:creationId xmlns:p14="http://schemas.microsoft.com/office/powerpoint/2010/main" val="2637942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E3103-17C7-E571-DEF2-1E235DBE5208}"/>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51916D7F-CFCA-4E6F-716E-CCA54FC91C1B}"/>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9EDA775C-223B-4BA3-D86B-F06CDE6DB722}"/>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7A4E9BA-FDBA-8289-5A58-F297B530DF8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94E6088D-33EC-4300-D3AD-7581DB079A2D}"/>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0EDE446F-95A7-5729-1C3C-48268622992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4C488F78-CA09-87C9-DE56-C1C3AD5430DA}"/>
              </a:ext>
            </a:extLst>
          </p:cNvPr>
          <p:cNvSpPr txBox="1"/>
          <p:nvPr/>
        </p:nvSpPr>
        <p:spPr>
          <a:xfrm>
            <a:off x="520287" y="1338366"/>
            <a:ext cx="10624705" cy="5355312"/>
          </a:xfrm>
          <a:prstGeom prst="rect">
            <a:avLst/>
          </a:prstGeom>
          <a:noFill/>
        </p:spPr>
        <p:txBody>
          <a:bodyPr wrap="square">
            <a:spAutoFit/>
          </a:bodyPr>
          <a:lstStyle/>
          <a:p>
            <a:r>
              <a:rPr lang="en-CA" sz="3600" b="1" dirty="0">
                <a:latin typeface="Nunito" pitchFamily="2" charset="0"/>
              </a:rPr>
              <a:t>Early literacy is not an extra task.</a:t>
            </a:r>
          </a:p>
          <a:p>
            <a:endParaRPr lang="en-CA" sz="3600" b="1" dirty="0">
              <a:effectLst/>
              <a:latin typeface="Nunito" pitchFamily="2" charset="0"/>
            </a:endParaRPr>
          </a:p>
          <a:p>
            <a:r>
              <a:rPr lang="en-CA" sz="3600" b="1" dirty="0">
                <a:latin typeface="Nunito" pitchFamily="2" charset="0"/>
              </a:rPr>
              <a:t>It is part of:</a:t>
            </a:r>
            <a:endParaRPr lang="en-CA" sz="3600" b="1" dirty="0">
              <a:effectLst/>
              <a:latin typeface="Nunito" pitchFamily="2" charset="0"/>
            </a:endParaRPr>
          </a:p>
          <a:p>
            <a:pPr marL="1485900" lvl="2" indent="-571500" fontAlgn="base">
              <a:buFont typeface="Arial" panose="020B0604020202020204" pitchFamily="34" charset="0"/>
              <a:buChar char="•"/>
            </a:pPr>
            <a:r>
              <a:rPr lang="en-CA" sz="3600" dirty="0">
                <a:latin typeface="Nunito" pitchFamily="2" charset="0"/>
              </a:rPr>
              <a:t>Developmental surveillance</a:t>
            </a:r>
          </a:p>
          <a:p>
            <a:pPr marL="1485900" lvl="2" indent="-571500" fontAlgn="base">
              <a:buFont typeface="Arial" panose="020B0604020202020204" pitchFamily="34" charset="0"/>
              <a:buChar char="•"/>
            </a:pPr>
            <a:r>
              <a:rPr lang="en-CA" sz="3600" dirty="0">
                <a:latin typeface="Nunito" pitchFamily="2" charset="0"/>
              </a:rPr>
              <a:t>Relational health</a:t>
            </a:r>
          </a:p>
          <a:p>
            <a:pPr marL="1485900" lvl="2" indent="-571500" fontAlgn="base">
              <a:buFont typeface="Arial" panose="020B0604020202020204" pitchFamily="34" charset="0"/>
              <a:buChar char="•"/>
            </a:pPr>
            <a:r>
              <a:rPr lang="en-CA" sz="3600" dirty="0">
                <a:latin typeface="Nunito" pitchFamily="2" charset="0"/>
              </a:rPr>
              <a:t>Anticipatory guidance</a:t>
            </a:r>
          </a:p>
          <a:p>
            <a:pPr marL="1485900" lvl="2" indent="-571500" fontAlgn="base">
              <a:buFont typeface="Arial" panose="020B0604020202020204" pitchFamily="34" charset="0"/>
              <a:buChar char="•"/>
            </a:pPr>
            <a:r>
              <a:rPr lang="en-CA" sz="3600" dirty="0">
                <a:latin typeface="Nunito" pitchFamily="2" charset="0"/>
              </a:rPr>
              <a:t>School readiness</a:t>
            </a:r>
          </a:p>
          <a:p>
            <a:pPr marL="1485900" lvl="2" indent="-571500" fontAlgn="base">
              <a:buFont typeface="Arial" panose="020B0604020202020204" pitchFamily="34" charset="0"/>
              <a:buChar char="•"/>
            </a:pPr>
            <a:r>
              <a:rPr lang="en-CA" sz="3600" dirty="0">
                <a:latin typeface="Nunito" pitchFamily="2" charset="0"/>
              </a:rPr>
              <a:t>Health equity</a:t>
            </a:r>
          </a:p>
          <a:p>
            <a:pPr marL="1485900" lvl="2" indent="-571500" fontAlgn="base">
              <a:buFont typeface="Arial" panose="020B0604020202020204" pitchFamily="34" charset="0"/>
              <a:buChar char="•"/>
            </a:pPr>
            <a:r>
              <a:rPr lang="en-CA" sz="3600" dirty="0">
                <a:latin typeface="Nunito" pitchFamily="2" charset="0"/>
              </a:rPr>
              <a:t>Lifelong health</a:t>
            </a:r>
            <a:br>
              <a:rPr lang="en-CA" dirty="0"/>
            </a:br>
            <a:endParaRPr lang="en-CA" dirty="0"/>
          </a:p>
        </p:txBody>
      </p:sp>
      <p:sp>
        <p:nvSpPr>
          <p:cNvPr id="5" name="TextBox 4">
            <a:extLst>
              <a:ext uri="{FF2B5EF4-FFF2-40B4-BE49-F238E27FC236}">
                <a16:creationId xmlns:a16="http://schemas.microsoft.com/office/drawing/2014/main" id="{CA7D53E8-770A-38A2-4709-ACF7FC37EA66}"/>
              </a:ext>
            </a:extLst>
          </p:cNvPr>
          <p:cNvSpPr txBox="1"/>
          <p:nvPr/>
        </p:nvSpPr>
        <p:spPr>
          <a:xfrm>
            <a:off x="520287" y="609124"/>
            <a:ext cx="6101442" cy="584775"/>
          </a:xfrm>
          <a:prstGeom prst="rect">
            <a:avLst/>
          </a:prstGeom>
          <a:noFill/>
        </p:spPr>
        <p:txBody>
          <a:bodyPr wrap="square">
            <a:spAutoFit/>
          </a:bodyPr>
          <a:lstStyle/>
          <a:p>
            <a:r>
              <a:rPr lang="en-CA" sz="3200" b="1" dirty="0">
                <a:solidFill>
                  <a:srgbClr val="0057B8"/>
                </a:solidFill>
                <a:latin typeface="Nunito Black" pitchFamily="2" charset="0"/>
              </a:rPr>
              <a:t>The Central Message</a:t>
            </a:r>
            <a:endParaRPr lang="en-CA" sz="3200" dirty="0">
              <a:solidFill>
                <a:srgbClr val="0057B8"/>
              </a:solidFill>
              <a:latin typeface="Nunito Black" pitchFamily="2" charset="0"/>
            </a:endParaRPr>
          </a:p>
        </p:txBody>
      </p:sp>
    </p:spTree>
    <p:extLst>
      <p:ext uri="{BB962C8B-B14F-4D97-AF65-F5344CB8AC3E}">
        <p14:creationId xmlns:p14="http://schemas.microsoft.com/office/powerpoint/2010/main" val="3914420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68F1A-0A32-1FF1-103C-DF587903640A}"/>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D68A7933-9510-C6D8-7723-E73F793DE97C}"/>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220D7763-4642-87BA-B4CF-D292E583924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D36890C6-2A85-54A7-A850-A8377D15A709}"/>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0DDEF56E-9CD4-E829-2CA2-8EEFC39DCC8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423F680A-2055-ACC0-60A5-06C770AB58F7}"/>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904D1E3B-E59A-9A15-B1C2-D77ABE4F58FF}"/>
              </a:ext>
            </a:extLst>
          </p:cNvPr>
          <p:cNvSpPr txBox="1"/>
          <p:nvPr/>
        </p:nvSpPr>
        <p:spPr>
          <a:xfrm>
            <a:off x="520287" y="1516496"/>
            <a:ext cx="10624705" cy="4924425"/>
          </a:xfrm>
          <a:prstGeom prst="rect">
            <a:avLst/>
          </a:prstGeom>
          <a:noFill/>
        </p:spPr>
        <p:txBody>
          <a:bodyPr wrap="square">
            <a:spAutoFit/>
          </a:bodyPr>
          <a:lstStyle/>
          <a:p>
            <a:r>
              <a:rPr lang="en-US" sz="2800" b="1" dirty="0">
                <a:latin typeface="Nunito" pitchFamily="2" charset="0"/>
              </a:rPr>
              <a:t>Trainees have frequent, varied opportunities</a:t>
            </a:r>
          </a:p>
          <a:p>
            <a:endParaRPr lang="en-US" sz="2800" b="1" dirty="0">
              <a:latin typeface="Nunito" pitchFamily="2" charset="0"/>
            </a:endParaRPr>
          </a:p>
          <a:p>
            <a:pPr marL="342900" indent="-342900">
              <a:buFont typeface="Arial" panose="020B0604020202020204" pitchFamily="34" charset="0"/>
              <a:buChar char="•"/>
            </a:pPr>
            <a:r>
              <a:rPr lang="en-US" sz="2400" dirty="0">
                <a:latin typeface="Nunito" pitchFamily="2" charset="0"/>
              </a:rPr>
              <a:t>We see children across developmental stages and clinical settings.</a:t>
            </a:r>
          </a:p>
          <a:p>
            <a:pPr marL="342900" indent="-342900">
              <a:buFont typeface="Arial" panose="020B0604020202020204" pitchFamily="34" charset="0"/>
              <a:buChar char="•"/>
            </a:pPr>
            <a:r>
              <a:rPr lang="en-US" sz="2400" dirty="0">
                <a:latin typeface="Nunito" pitchFamily="2" charset="0"/>
              </a:rPr>
              <a:t>A developmental observation can occur while we take the history or examine the child.</a:t>
            </a:r>
          </a:p>
          <a:p>
            <a:pPr marL="342900" indent="-342900">
              <a:buFont typeface="Arial" panose="020B0604020202020204" pitchFamily="34" charset="0"/>
              <a:buChar char="•"/>
            </a:pPr>
            <a:r>
              <a:rPr lang="en-US" sz="2400" dirty="0">
                <a:latin typeface="Nunito" pitchFamily="2" charset="0"/>
              </a:rPr>
              <a:t>Continuity clinics create repeated opportunities for anticipatory guidance.</a:t>
            </a:r>
          </a:p>
          <a:p>
            <a:pPr marL="342900" indent="-342900">
              <a:buFont typeface="Arial" panose="020B0604020202020204" pitchFamily="34" charset="0"/>
              <a:buChar char="•"/>
            </a:pPr>
            <a:r>
              <a:rPr lang="en-US" sz="2400" dirty="0">
                <a:latin typeface="Nunito" pitchFamily="2" charset="0"/>
              </a:rPr>
              <a:t>Acute and subspecialty visits can still support a brief message or resource.</a:t>
            </a:r>
          </a:p>
          <a:p>
            <a:pPr marL="342900" indent="-342900">
              <a:buFont typeface="Arial" panose="020B0604020202020204" pitchFamily="34" charset="0"/>
              <a:buChar char="•"/>
            </a:pPr>
            <a:r>
              <a:rPr lang="en-US" sz="2400" dirty="0">
                <a:latin typeface="Nunito" pitchFamily="2" charset="0"/>
              </a:rPr>
              <a:t>We can recognize concerns, gather relevant data, and propose next steps to a supervisor.</a:t>
            </a:r>
          </a:p>
          <a:p>
            <a:pPr marL="342900" indent="-342900">
              <a:buFont typeface="Arial" panose="020B0604020202020204" pitchFamily="34" charset="0"/>
              <a:buChar char="•"/>
            </a:pPr>
            <a:r>
              <a:rPr lang="en-US" sz="2400" dirty="0">
                <a:latin typeface="Nunito" pitchFamily="2" charset="0"/>
              </a:rPr>
              <a:t>Early literacy offers a concrete way to </a:t>
            </a:r>
            <a:r>
              <a:rPr lang="en-US" sz="2400" dirty="0" err="1">
                <a:latin typeface="Nunito" pitchFamily="2" charset="0"/>
              </a:rPr>
              <a:t>practise</a:t>
            </a:r>
            <a:r>
              <a:rPr lang="en-US" sz="2400" dirty="0">
                <a:latin typeface="Nunito" pitchFamily="2" charset="0"/>
              </a:rPr>
              <a:t> health advocacy and equity-oriented care.</a:t>
            </a:r>
            <a:br>
              <a:rPr lang="en-CA" dirty="0"/>
            </a:br>
            <a:endParaRPr lang="en-CA" dirty="0"/>
          </a:p>
        </p:txBody>
      </p:sp>
      <p:sp>
        <p:nvSpPr>
          <p:cNvPr id="5" name="TextBox 4">
            <a:extLst>
              <a:ext uri="{FF2B5EF4-FFF2-40B4-BE49-F238E27FC236}">
                <a16:creationId xmlns:a16="http://schemas.microsoft.com/office/drawing/2014/main" id="{90570483-4362-2C98-0C71-3FE9DE4D50C6}"/>
              </a:ext>
            </a:extLst>
          </p:cNvPr>
          <p:cNvSpPr txBox="1"/>
          <p:nvPr/>
        </p:nvSpPr>
        <p:spPr>
          <a:xfrm>
            <a:off x="520287" y="609124"/>
            <a:ext cx="6101442" cy="584775"/>
          </a:xfrm>
          <a:prstGeom prst="rect">
            <a:avLst/>
          </a:prstGeom>
          <a:noFill/>
        </p:spPr>
        <p:txBody>
          <a:bodyPr wrap="square">
            <a:spAutoFit/>
          </a:bodyPr>
          <a:lstStyle/>
          <a:p>
            <a:r>
              <a:rPr lang="en-CA" sz="3200" b="1" dirty="0">
                <a:solidFill>
                  <a:srgbClr val="0057B8"/>
                </a:solidFill>
                <a:latin typeface="Nunito Black" pitchFamily="2" charset="0"/>
              </a:rPr>
              <a:t>Why Residents and Fellows?</a:t>
            </a:r>
            <a:endParaRPr lang="en-CA" sz="3200" dirty="0">
              <a:solidFill>
                <a:srgbClr val="0057B8"/>
              </a:solidFill>
              <a:latin typeface="Nunito Black" pitchFamily="2" charset="0"/>
            </a:endParaRPr>
          </a:p>
        </p:txBody>
      </p:sp>
    </p:spTree>
    <p:extLst>
      <p:ext uri="{BB962C8B-B14F-4D97-AF65-F5344CB8AC3E}">
        <p14:creationId xmlns:p14="http://schemas.microsoft.com/office/powerpoint/2010/main" val="794696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A22D0-2F87-1C21-BF3A-0753AAB724E9}"/>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C4A6E044-6E3A-C4F4-35E6-49590DD937D8}"/>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E51ABDF8-A6D3-859F-D5E8-87CD42A2687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D8FADE0B-87C8-366E-8335-70E473D52478}"/>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51FB8D79-FC5D-A3BC-F3CA-DCB0B0A12A4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73B8D4BC-F53B-0A53-DE44-C1FB19BE9CAD}"/>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99D1BBE5-BC70-5DC6-4A28-71913657B12D}"/>
              </a:ext>
            </a:extLst>
          </p:cNvPr>
          <p:cNvSpPr txBox="1"/>
          <p:nvPr/>
        </p:nvSpPr>
        <p:spPr>
          <a:xfrm>
            <a:off x="483145" y="554595"/>
            <a:ext cx="11200658" cy="6173293"/>
          </a:xfrm>
          <a:prstGeom prst="rect">
            <a:avLst/>
          </a:prstGeom>
          <a:noFill/>
        </p:spPr>
        <p:txBody>
          <a:bodyPr wrap="square">
            <a:spAutoFit/>
          </a:bodyPr>
          <a:lstStyle/>
          <a:p>
            <a:r>
              <a:rPr lang="en-CA" sz="2800" b="1" dirty="0">
                <a:solidFill>
                  <a:srgbClr val="0057B9"/>
                </a:solidFill>
                <a:latin typeface="Nunito ExtraBold" pitchFamily="2" charset="0"/>
              </a:rPr>
              <a:t>Where could you address early literacy on your current rotation?</a:t>
            </a:r>
          </a:p>
          <a:p>
            <a:pPr>
              <a:lnSpc>
                <a:spcPct val="200000"/>
              </a:lnSpc>
            </a:pPr>
            <a:br>
              <a:rPr lang="en-CA" sz="2800" b="1" dirty="0">
                <a:latin typeface="Nunito" pitchFamily="2" charset="0"/>
              </a:rPr>
            </a:br>
            <a:r>
              <a:rPr lang="en-US" sz="2800" dirty="0">
                <a:latin typeface="Nunito" pitchFamily="2" charset="0"/>
              </a:rPr>
              <a:t>A. At most well-child visits</a:t>
            </a:r>
          </a:p>
          <a:p>
            <a:pPr>
              <a:lnSpc>
                <a:spcPct val="200000"/>
              </a:lnSpc>
            </a:pPr>
            <a:r>
              <a:rPr lang="en-US" sz="2800" dirty="0">
                <a:latin typeface="Nunito" pitchFamily="2" charset="0"/>
              </a:rPr>
              <a:t>B. Only when language development is a concern</a:t>
            </a:r>
          </a:p>
          <a:p>
            <a:pPr>
              <a:lnSpc>
                <a:spcPct val="200000"/>
              </a:lnSpc>
            </a:pPr>
            <a:r>
              <a:rPr lang="en-US" sz="2800" dirty="0">
                <a:latin typeface="Nunito" pitchFamily="2" charset="0"/>
              </a:rPr>
              <a:t>C. Only when families raise the subject</a:t>
            </a:r>
          </a:p>
          <a:p>
            <a:pPr>
              <a:lnSpc>
                <a:spcPct val="200000"/>
              </a:lnSpc>
            </a:pPr>
            <a:r>
              <a:rPr lang="en-US" sz="2800" dirty="0">
                <a:latin typeface="Nunito" pitchFamily="2" charset="0"/>
              </a:rPr>
              <a:t>D. Rarely or never</a:t>
            </a:r>
          </a:p>
          <a:p>
            <a:pPr>
              <a:lnSpc>
                <a:spcPct val="200000"/>
              </a:lnSpc>
            </a:pPr>
            <a:r>
              <a:rPr lang="en-US" sz="2800" dirty="0">
                <a:latin typeface="Nunito" pitchFamily="2" charset="0"/>
              </a:rPr>
              <a:t>E. It varies considerably between clinicians</a:t>
            </a:r>
            <a:br>
              <a:rPr lang="en-CA" dirty="0"/>
            </a:br>
            <a:endParaRPr lang="en-CA" dirty="0"/>
          </a:p>
        </p:txBody>
      </p:sp>
      <p:pic>
        <p:nvPicPr>
          <p:cNvPr id="4" name="Picture 3">
            <a:extLst>
              <a:ext uri="{FF2B5EF4-FFF2-40B4-BE49-F238E27FC236}">
                <a16:creationId xmlns:a16="http://schemas.microsoft.com/office/drawing/2014/main" id="{4ECAE25A-BFE1-5DEB-3A2B-E1E5C8858020}"/>
              </a:ext>
            </a:extLst>
          </p:cNvPr>
          <p:cNvPicPr>
            <a:picLocks noChangeAspect="1"/>
          </p:cNvPicPr>
          <p:nvPr/>
        </p:nvPicPr>
        <p:blipFill>
          <a:blip r:embed="rId3"/>
          <a:stretch>
            <a:fillRect/>
          </a:stretch>
        </p:blipFill>
        <p:spPr>
          <a:xfrm>
            <a:off x="6822724" y="3144076"/>
            <a:ext cx="5052602" cy="3268401"/>
          </a:xfrm>
          <a:prstGeom prst="rect">
            <a:avLst/>
          </a:prstGeom>
        </p:spPr>
      </p:pic>
    </p:spTree>
    <p:extLst>
      <p:ext uri="{BB962C8B-B14F-4D97-AF65-F5344CB8AC3E}">
        <p14:creationId xmlns:p14="http://schemas.microsoft.com/office/powerpoint/2010/main" val="173947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A5E8B-730C-E8B0-656D-B19634F869B7}"/>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46B496AB-5C28-5A72-0C02-984311BE62B9}"/>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5709FAEF-3938-1A5D-DC67-C18EA90E8548}"/>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3C533435-E1E3-1E5B-AA1D-7061C62E1D4D}"/>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7FA7208D-07C7-572A-ECB7-CEDD49D2DEC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3CCF5485-8A69-87A8-4CCE-DB46BDB6DDB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E145B22E-66C7-0246-7B23-28DF9A82FF66}"/>
              </a:ext>
            </a:extLst>
          </p:cNvPr>
          <p:cNvSpPr txBox="1"/>
          <p:nvPr/>
        </p:nvSpPr>
        <p:spPr>
          <a:xfrm>
            <a:off x="188784" y="613971"/>
            <a:ext cx="11814432" cy="6863417"/>
          </a:xfrm>
          <a:prstGeom prst="rect">
            <a:avLst/>
          </a:prstGeom>
          <a:noFill/>
        </p:spPr>
        <p:txBody>
          <a:bodyPr wrap="square">
            <a:spAutoFit/>
          </a:bodyPr>
          <a:lstStyle/>
          <a:p>
            <a:r>
              <a:rPr lang="en-CA" sz="4800" b="1" dirty="0">
                <a:solidFill>
                  <a:srgbClr val="0057B9"/>
                </a:solidFill>
                <a:latin typeface="Nunito ExtraBold" pitchFamily="2" charset="0"/>
              </a:rPr>
              <a:t>The clinical science</a:t>
            </a:r>
            <a:endParaRPr lang="en-CA" sz="4800" b="1" dirty="0">
              <a:solidFill>
                <a:srgbClr val="0057B9"/>
              </a:solidFill>
              <a:effectLst/>
              <a:latin typeface="Nunito ExtraBold" pitchFamily="2" charset="0"/>
            </a:endParaRPr>
          </a:p>
          <a:p>
            <a:endParaRPr lang="en-CA" sz="3200" b="1" dirty="0">
              <a:solidFill>
                <a:srgbClr val="0057B9"/>
              </a:solidFill>
              <a:latin typeface="Nunito ExtraBold" pitchFamily="2" charset="0"/>
            </a:endParaRPr>
          </a:p>
          <a:p>
            <a:endParaRPr lang="en-CA" sz="3200" b="1" dirty="0">
              <a:solidFill>
                <a:srgbClr val="0057B9"/>
              </a:solidFill>
              <a:latin typeface="Nunito ExtraBold" pitchFamily="2" charset="0"/>
            </a:endParaRPr>
          </a:p>
          <a:p>
            <a:endParaRPr lang="en-CA" sz="3200" b="1" dirty="0">
              <a:solidFill>
                <a:srgbClr val="0057B9"/>
              </a:solidFill>
              <a:latin typeface="Nunito ExtraBold" pitchFamily="2" charset="0"/>
            </a:endParaRPr>
          </a:p>
          <a:p>
            <a:endParaRPr lang="en-CA" sz="3200" b="1" dirty="0">
              <a:solidFill>
                <a:srgbClr val="0057B9"/>
              </a:solidFill>
              <a:latin typeface="Nunito ExtraBold" pitchFamily="2" charset="0"/>
            </a:endParaRPr>
          </a:p>
          <a:p>
            <a:endParaRPr lang="en-CA" sz="3200" b="1" dirty="0">
              <a:solidFill>
                <a:srgbClr val="0057B9"/>
              </a:solidFill>
              <a:latin typeface="Nunito ExtraBold" pitchFamily="2" charset="0"/>
            </a:endParaRPr>
          </a:p>
          <a:p>
            <a:endParaRPr lang="en-CA" sz="3200" b="1" dirty="0">
              <a:solidFill>
                <a:srgbClr val="0057B9"/>
              </a:solidFill>
              <a:latin typeface="Nunito ExtraBold" pitchFamily="2" charset="0"/>
            </a:endParaRPr>
          </a:p>
          <a:p>
            <a:endParaRPr lang="en-CA" sz="3200" b="1" dirty="0">
              <a:solidFill>
                <a:srgbClr val="0057B9"/>
              </a:solidFill>
              <a:latin typeface="Nunito ExtraBold" pitchFamily="2" charset="0"/>
            </a:endParaRPr>
          </a:p>
          <a:p>
            <a:endParaRPr lang="en-CA" sz="3200" b="1" dirty="0">
              <a:solidFill>
                <a:srgbClr val="0057B9"/>
              </a:solidFill>
              <a:latin typeface="Nunito ExtraBold" pitchFamily="2" charset="0"/>
            </a:endParaRPr>
          </a:p>
          <a:p>
            <a:endParaRPr lang="en-CA" sz="3200" b="1" dirty="0">
              <a:solidFill>
                <a:srgbClr val="0057B9"/>
              </a:solidFill>
              <a:latin typeface="Nunito ExtraBold" pitchFamily="2" charset="0"/>
            </a:endParaRPr>
          </a:p>
          <a:p>
            <a:r>
              <a:rPr lang="en-CA" sz="3200" b="1" dirty="0">
                <a:solidFill>
                  <a:srgbClr val="FF8B21"/>
                </a:solidFill>
                <a:latin typeface="Nunito ExtraBold" pitchFamily="2" charset="0"/>
              </a:rPr>
              <a:t>Language, relationships, development, and later reading</a:t>
            </a:r>
            <a:endParaRPr lang="en-CA" sz="3200" b="1" dirty="0">
              <a:solidFill>
                <a:srgbClr val="FF8B21"/>
              </a:solidFill>
              <a:effectLst/>
              <a:latin typeface="Nunito ExtraBold" pitchFamily="2" charset="0"/>
            </a:endParaRPr>
          </a:p>
          <a:p>
            <a:br>
              <a:rPr lang="en-CA" sz="3600" dirty="0">
                <a:solidFill>
                  <a:srgbClr val="0057B9"/>
                </a:solidFill>
                <a:latin typeface="Nunito ExtraBold" pitchFamily="2" charset="0"/>
              </a:rPr>
            </a:br>
            <a:endParaRPr lang="en-CA" sz="3600" dirty="0">
              <a:solidFill>
                <a:srgbClr val="0057B9"/>
              </a:solidFill>
              <a:latin typeface="Nunito ExtraBold" pitchFamily="2" charset="0"/>
            </a:endParaRPr>
          </a:p>
        </p:txBody>
      </p:sp>
      <p:pic>
        <p:nvPicPr>
          <p:cNvPr id="4" name="Picture 3" descr="A person sitting with a doctor and children&#10;&#10;AI-generated content may be incorrect.">
            <a:extLst>
              <a:ext uri="{FF2B5EF4-FFF2-40B4-BE49-F238E27FC236}">
                <a16:creationId xmlns:a16="http://schemas.microsoft.com/office/drawing/2014/main" id="{E2F88F9A-3E15-77CF-A053-DD121623F6A0}"/>
              </a:ext>
            </a:extLst>
          </p:cNvPr>
          <p:cNvPicPr>
            <a:picLocks noChangeAspect="1"/>
          </p:cNvPicPr>
          <p:nvPr/>
        </p:nvPicPr>
        <p:blipFill>
          <a:blip r:embed="rId3"/>
          <a:stretch>
            <a:fillRect/>
          </a:stretch>
        </p:blipFill>
        <p:spPr>
          <a:xfrm>
            <a:off x="4928259" y="366320"/>
            <a:ext cx="6610087" cy="5358856"/>
          </a:xfrm>
          <a:prstGeom prst="rect">
            <a:avLst/>
          </a:prstGeom>
        </p:spPr>
      </p:pic>
    </p:spTree>
    <p:extLst>
      <p:ext uri="{BB962C8B-B14F-4D97-AF65-F5344CB8AC3E}">
        <p14:creationId xmlns:p14="http://schemas.microsoft.com/office/powerpoint/2010/main" val="3982107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FEA1C-D629-30B4-6F1A-F651251A7B07}"/>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2AEC29B5-6099-8276-5FF4-888F356C5A05}"/>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7969633B-5765-FE08-4130-651AC2857863}"/>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8F389584-17C8-0294-99ED-4CA783A2CF7D}"/>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B746F89C-CAD3-018E-01ED-124D93898481}"/>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AA8E2F3A-E81E-5E35-F301-98D9AC6CE0BF}"/>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C9797EDD-04C4-0A71-06DB-1EE75065DDB8}"/>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9</a:t>
            </a:fld>
            <a:endParaRPr lang="en-US" sz="1400">
              <a:latin typeface="Nunito Sans" pitchFamily="2" charset="77"/>
            </a:endParaRPr>
          </a:p>
        </p:txBody>
      </p:sp>
      <p:sp>
        <p:nvSpPr>
          <p:cNvPr id="4" name="TextBox 3">
            <a:extLst>
              <a:ext uri="{FF2B5EF4-FFF2-40B4-BE49-F238E27FC236}">
                <a16:creationId xmlns:a16="http://schemas.microsoft.com/office/drawing/2014/main" id="{67FAFA04-2E23-53C2-F51E-9F1647AE2194}"/>
              </a:ext>
            </a:extLst>
          </p:cNvPr>
          <p:cNvSpPr txBox="1"/>
          <p:nvPr/>
        </p:nvSpPr>
        <p:spPr>
          <a:xfrm>
            <a:off x="692728" y="374317"/>
            <a:ext cx="6705600" cy="6109365"/>
          </a:xfrm>
          <a:prstGeom prst="rect">
            <a:avLst/>
          </a:prstGeom>
          <a:noFill/>
        </p:spPr>
        <p:txBody>
          <a:bodyPr wrap="square">
            <a:spAutoFit/>
          </a:bodyPr>
          <a:lstStyle/>
          <a:p>
            <a:pPr rtl="0">
              <a:spcBef>
                <a:spcPts val="1200"/>
              </a:spcBef>
              <a:spcAft>
                <a:spcPts val="1200"/>
              </a:spcAft>
              <a:buNone/>
            </a:pPr>
            <a:r>
              <a:rPr lang="en-CA" sz="2400" b="1" i="0" u="none" strike="noStrike" dirty="0">
                <a:solidFill>
                  <a:schemeClr val="tx1"/>
                </a:solidFill>
                <a:effectLst/>
                <a:latin typeface="+mn-lt"/>
              </a:rPr>
              <a:t>Young children learn language through responsive interaction.</a:t>
            </a:r>
            <a:endParaRPr lang="en-CA" sz="2400" b="0" dirty="0">
              <a:effectLst/>
            </a:endParaRPr>
          </a:p>
          <a:p>
            <a:pPr marL="342900" lvl="0" indent="-342900" rtl="0" fontAlgn="base">
              <a:spcBef>
                <a:spcPts val="1200"/>
              </a:spcBef>
              <a:buFont typeface="+mj-lt"/>
              <a:buAutoNum type="arabicPeriod"/>
            </a:pPr>
            <a:r>
              <a:rPr lang="en-CA" sz="2400" b="0" i="0" u="none" strike="noStrike" dirty="0">
                <a:solidFill>
                  <a:schemeClr val="tx1"/>
                </a:solidFill>
                <a:effectLst/>
                <a:latin typeface="+mn-lt"/>
              </a:rPr>
              <a:t>The child looks, gestures, vocalizes, or speaks.</a:t>
            </a:r>
          </a:p>
          <a:p>
            <a:pPr marL="342900" lvl="0" indent="-342900" rtl="0" fontAlgn="base">
              <a:buFont typeface="+mj-lt"/>
              <a:buAutoNum type="arabicPeriod"/>
            </a:pPr>
            <a:r>
              <a:rPr lang="en-CA" sz="2400" b="0" i="0" u="none" strike="noStrike" dirty="0">
                <a:solidFill>
                  <a:schemeClr val="tx1"/>
                </a:solidFill>
                <a:effectLst/>
                <a:latin typeface="+mn-lt"/>
              </a:rPr>
              <a:t>The adult notices and responds.</a:t>
            </a:r>
          </a:p>
          <a:p>
            <a:pPr marL="342900" lvl="0" indent="-342900" rtl="0" fontAlgn="base">
              <a:buFont typeface="+mj-lt"/>
              <a:buAutoNum type="arabicPeriod"/>
            </a:pPr>
            <a:r>
              <a:rPr lang="en-CA" sz="2400" b="0" i="0" u="none" strike="noStrike" dirty="0">
                <a:solidFill>
                  <a:schemeClr val="tx1"/>
                </a:solidFill>
                <a:effectLst/>
                <a:latin typeface="+mn-lt"/>
              </a:rPr>
              <a:t>The child receives language connected to their attention.</a:t>
            </a:r>
          </a:p>
          <a:p>
            <a:pPr marL="342900" lvl="0" indent="-342900" rtl="0" fontAlgn="base">
              <a:spcAft>
                <a:spcPts val="1200"/>
              </a:spcAft>
              <a:buFont typeface="+mj-lt"/>
              <a:buAutoNum type="arabicPeriod"/>
            </a:pPr>
            <a:r>
              <a:rPr lang="en-CA" sz="2400" b="0" i="0" u="none" strike="noStrike" dirty="0">
                <a:solidFill>
                  <a:schemeClr val="tx1"/>
                </a:solidFill>
                <a:effectLst/>
                <a:latin typeface="+mn-lt"/>
              </a:rPr>
              <a:t>The interaction continues.</a:t>
            </a:r>
          </a:p>
          <a:p>
            <a:pPr rtl="0">
              <a:spcBef>
                <a:spcPts val="1400"/>
              </a:spcBef>
              <a:spcAft>
                <a:spcPts val="400"/>
              </a:spcAft>
              <a:buNone/>
            </a:pPr>
            <a:r>
              <a:rPr lang="en-CA" sz="2400" b="1" i="0" u="none" strike="noStrike" dirty="0">
                <a:solidFill>
                  <a:schemeClr val="tx1"/>
                </a:solidFill>
                <a:effectLst/>
                <a:latin typeface="+mn-lt"/>
              </a:rPr>
              <a:t>These repeated exchanges build:</a:t>
            </a:r>
            <a:endParaRPr lang="en-CA" sz="2400" b="1" dirty="0">
              <a:effectLst/>
            </a:endParaRPr>
          </a:p>
          <a:p>
            <a:pPr marL="342900" lvl="0" indent="-342900" rtl="0" fontAlgn="base">
              <a:spcBef>
                <a:spcPts val="1200"/>
              </a:spcBef>
              <a:buFont typeface="Arial" panose="020B0604020202020204" pitchFamily="34" charset="0"/>
              <a:buChar char="•"/>
            </a:pPr>
            <a:r>
              <a:rPr lang="en-CA" sz="2400" b="0" i="0" u="none" strike="noStrike" dirty="0">
                <a:solidFill>
                  <a:schemeClr val="tx1"/>
                </a:solidFill>
                <a:effectLst/>
                <a:latin typeface="+mn-lt"/>
              </a:rPr>
              <a:t>Communication</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Vocabulary</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Attention</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Social connection</a:t>
            </a:r>
          </a:p>
          <a:p>
            <a:pPr marL="342900" lvl="0" indent="-342900" rtl="0" fontAlgn="base">
              <a:buFont typeface="Arial" panose="020B0604020202020204" pitchFamily="34" charset="0"/>
              <a:buChar char="•"/>
            </a:pPr>
            <a:r>
              <a:rPr lang="en-CA" sz="2400" b="0" i="0" u="none" strike="noStrike" dirty="0">
                <a:solidFill>
                  <a:schemeClr val="tx1"/>
                </a:solidFill>
                <a:effectLst/>
                <a:latin typeface="+mn-lt"/>
              </a:rPr>
              <a:t>Emotional regulation</a:t>
            </a:r>
          </a:p>
          <a:p>
            <a:pPr marL="342900" lvl="0" indent="-342900" rtl="0" fontAlgn="base">
              <a:spcAft>
                <a:spcPts val="1200"/>
              </a:spcAft>
              <a:buFont typeface="Arial" panose="020B0604020202020204" pitchFamily="34" charset="0"/>
              <a:buChar char="•"/>
            </a:pPr>
            <a:r>
              <a:rPr lang="en-CA" sz="2400" b="0" i="0" u="none" strike="noStrike" dirty="0">
                <a:solidFill>
                  <a:schemeClr val="tx1"/>
                </a:solidFill>
                <a:effectLst/>
                <a:latin typeface="+mn-lt"/>
              </a:rPr>
              <a:t>Foundations for later learning</a:t>
            </a:r>
            <a:endParaRPr lang="en-CA" sz="1600" b="0" i="0" u="none" strike="noStrike" dirty="0">
              <a:solidFill>
                <a:srgbClr val="000000"/>
              </a:solidFill>
              <a:effectLst/>
              <a:latin typeface="Arial" panose="020B0604020202020204" pitchFamily="34" charset="0"/>
            </a:endParaRPr>
          </a:p>
        </p:txBody>
      </p:sp>
      <p:pic>
        <p:nvPicPr>
          <p:cNvPr id="7" name="Picture 6">
            <a:extLst>
              <a:ext uri="{FF2B5EF4-FFF2-40B4-BE49-F238E27FC236}">
                <a16:creationId xmlns:a16="http://schemas.microsoft.com/office/drawing/2014/main" id="{8F9F558E-FD95-E552-AA12-94DD11C8DFAB}"/>
              </a:ext>
            </a:extLst>
          </p:cNvPr>
          <p:cNvPicPr>
            <a:picLocks noChangeAspect="1"/>
          </p:cNvPicPr>
          <p:nvPr/>
        </p:nvPicPr>
        <p:blipFill>
          <a:blip r:embed="rId3"/>
          <a:stretch>
            <a:fillRect/>
          </a:stretch>
        </p:blipFill>
        <p:spPr>
          <a:xfrm>
            <a:off x="7398328" y="1814945"/>
            <a:ext cx="3870166" cy="2947914"/>
          </a:xfrm>
          <a:prstGeom prst="rect">
            <a:avLst/>
          </a:prstGeom>
        </p:spPr>
      </p:pic>
    </p:spTree>
    <p:extLst>
      <p:ext uri="{BB962C8B-B14F-4D97-AF65-F5344CB8AC3E}">
        <p14:creationId xmlns:p14="http://schemas.microsoft.com/office/powerpoint/2010/main" val="3234332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1B4AE-F7A6-4F63-A647-1AD9B210714F}"/>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7DD1C299-BF2E-2611-DC02-FAF4B6886A0D}"/>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37F74FC3-8B6F-8307-D61F-F54E34C58B9C}"/>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492D6823-FA79-CE95-EE2F-B20C158C983C}"/>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E8B43B51-53A1-0C3D-A857-2A4E41081CB1}"/>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C2D3923C-5FA0-531D-7DAE-534F9F948CED}"/>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248BD6E4-5CA0-AC9E-B7A2-3C58FA4DE361}"/>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10</a:t>
            </a:fld>
            <a:endParaRPr lang="en-US" sz="1400">
              <a:latin typeface="Nunito Sans" pitchFamily="2" charset="77"/>
            </a:endParaRPr>
          </a:p>
        </p:txBody>
      </p:sp>
      <p:sp>
        <p:nvSpPr>
          <p:cNvPr id="3" name="TextBox 2">
            <a:extLst>
              <a:ext uri="{FF2B5EF4-FFF2-40B4-BE49-F238E27FC236}">
                <a16:creationId xmlns:a16="http://schemas.microsoft.com/office/drawing/2014/main" id="{8035CA82-2BD4-D520-475D-ED0C6D43B1FF}"/>
              </a:ext>
            </a:extLst>
          </p:cNvPr>
          <p:cNvSpPr txBox="1"/>
          <p:nvPr/>
        </p:nvSpPr>
        <p:spPr>
          <a:xfrm>
            <a:off x="741867" y="672950"/>
            <a:ext cx="8720787" cy="5345053"/>
          </a:xfrm>
          <a:prstGeom prst="rect">
            <a:avLst/>
          </a:prstGeom>
          <a:noFill/>
        </p:spPr>
        <p:txBody>
          <a:bodyPr wrap="square">
            <a:spAutoFit/>
          </a:bodyPr>
          <a:lstStyle/>
          <a:p>
            <a:pPr rtl="0">
              <a:spcBef>
                <a:spcPts val="2400"/>
              </a:spcBef>
              <a:spcAft>
                <a:spcPts val="600"/>
              </a:spcAft>
              <a:buNone/>
            </a:pPr>
            <a:r>
              <a:rPr lang="en-CA" sz="2800" b="1" i="0" u="none" strike="noStrike" dirty="0">
                <a:solidFill>
                  <a:srgbClr val="0057B9"/>
                </a:solidFill>
                <a:effectLst/>
                <a:latin typeface="Nunito Black" pitchFamily="2" charset="0"/>
              </a:rPr>
              <a:t>The goal is not finishing the book.</a:t>
            </a:r>
            <a:endParaRPr lang="en-CA" sz="2800" b="1" dirty="0">
              <a:solidFill>
                <a:srgbClr val="0057B9"/>
              </a:solidFill>
              <a:effectLst/>
              <a:latin typeface="Nunito Black" pitchFamily="2" charset="0"/>
            </a:endParaRPr>
          </a:p>
          <a:p>
            <a:pPr rtl="0">
              <a:spcBef>
                <a:spcPts val="1800"/>
              </a:spcBef>
              <a:spcAft>
                <a:spcPts val="400"/>
              </a:spcAft>
              <a:buNone/>
            </a:pPr>
            <a:r>
              <a:rPr lang="en-CA" sz="2400" b="1" i="0" u="none" strike="noStrike" dirty="0">
                <a:solidFill>
                  <a:schemeClr val="tx1"/>
                </a:solidFill>
                <a:effectLst/>
                <a:latin typeface="Nunito" pitchFamily="2" charset="0"/>
              </a:rPr>
              <a:t>The goal is the interaction.</a:t>
            </a:r>
            <a:endParaRPr lang="en-CA" sz="2400" b="1" dirty="0">
              <a:effectLst/>
              <a:latin typeface="Nunito" pitchFamily="2" charset="0"/>
            </a:endParaRPr>
          </a:p>
          <a:p>
            <a:pPr rtl="0">
              <a:spcBef>
                <a:spcPts val="1200"/>
              </a:spcBef>
              <a:spcAft>
                <a:spcPts val="1200"/>
              </a:spcAft>
              <a:buNone/>
            </a:pPr>
            <a:r>
              <a:rPr lang="en-CA" sz="2400" b="0" i="0" u="none" strike="noStrike" dirty="0">
                <a:solidFill>
                  <a:schemeClr val="tx1"/>
                </a:solidFill>
                <a:effectLst/>
                <a:latin typeface="Nunito" pitchFamily="2" charset="0"/>
              </a:rPr>
              <a:t>Shared reading can include:</a:t>
            </a:r>
            <a:endParaRPr lang="en-CA" sz="2400" b="0" dirty="0">
              <a:effectLst/>
              <a:latin typeface="Nunito" pitchFamily="2" charset="0"/>
            </a:endParaRPr>
          </a:p>
          <a:p>
            <a:pPr marL="342900" lvl="0" indent="-342900" rtl="0" fontAlgn="base">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Looking at one picture</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Naming what the child notices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Asking and answering questions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Making sounds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Connecting the story to the child’s life</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Letting the child turn pages</a:t>
            </a:r>
          </a:p>
          <a:p>
            <a:pPr marL="342900" lvl="0" indent="-342900" rtl="0" fontAlgn="base">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Repeating a favourite book</a:t>
            </a:r>
          </a:p>
          <a:p>
            <a:pPr marL="342900" lvl="0" indent="-342900" rtl="0" fontAlgn="base">
              <a:spcBef>
                <a:spcPts val="1200"/>
              </a:spcBef>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Stopping when the child is finished</a:t>
            </a:r>
            <a:endParaRPr lang="en-CA" sz="1200" b="0" i="0" u="none" strike="noStrike" dirty="0">
              <a:solidFill>
                <a:srgbClr val="000000"/>
              </a:solidFill>
              <a:effectLst/>
              <a:latin typeface="Nunito" pitchFamily="2" charset="0"/>
            </a:endParaRPr>
          </a:p>
        </p:txBody>
      </p:sp>
      <p:pic>
        <p:nvPicPr>
          <p:cNvPr id="6" name="Picture 5">
            <a:extLst>
              <a:ext uri="{FF2B5EF4-FFF2-40B4-BE49-F238E27FC236}">
                <a16:creationId xmlns:a16="http://schemas.microsoft.com/office/drawing/2014/main" id="{129091A1-8CDE-832D-0198-D2DFB0D38C57}"/>
              </a:ext>
            </a:extLst>
          </p:cNvPr>
          <p:cNvPicPr>
            <a:picLocks noChangeAspect="1"/>
          </p:cNvPicPr>
          <p:nvPr/>
        </p:nvPicPr>
        <p:blipFill>
          <a:blip r:embed="rId3"/>
          <a:stretch>
            <a:fillRect/>
          </a:stretch>
        </p:blipFill>
        <p:spPr>
          <a:xfrm>
            <a:off x="5640128" y="1634837"/>
            <a:ext cx="6086303" cy="2526450"/>
          </a:xfrm>
          <a:prstGeom prst="rect">
            <a:avLst/>
          </a:prstGeom>
        </p:spPr>
      </p:pic>
    </p:spTree>
    <p:extLst>
      <p:ext uri="{BB962C8B-B14F-4D97-AF65-F5344CB8AC3E}">
        <p14:creationId xmlns:p14="http://schemas.microsoft.com/office/powerpoint/2010/main" val="716454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C9E69-CCFA-887C-9671-38E4A98E486E}"/>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9009A813-6FE2-0617-4B85-EFA51EFF902E}"/>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8B266657-C877-AED5-DA9C-F10DF2930F69}"/>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728AC81F-1AAB-0D63-326C-A0DEA4FAE32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05298003-39C9-A1B2-8593-E2CEEBFEC5D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6E5CE3C7-7FD6-93FF-AE6B-FCAFDB6E7478}"/>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E9DE02AD-8766-B0A6-2DF0-379BF368F43E}"/>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11</a:t>
            </a:fld>
            <a:endParaRPr lang="en-US" sz="1400">
              <a:latin typeface="Nunito Sans" pitchFamily="2" charset="77"/>
            </a:endParaRPr>
          </a:p>
        </p:txBody>
      </p:sp>
      <p:sp>
        <p:nvSpPr>
          <p:cNvPr id="3" name="TextBox 2">
            <a:extLst>
              <a:ext uri="{FF2B5EF4-FFF2-40B4-BE49-F238E27FC236}">
                <a16:creationId xmlns:a16="http://schemas.microsoft.com/office/drawing/2014/main" id="{C96D14F5-20C6-CCC3-8ADC-3C0C68CC1572}"/>
              </a:ext>
            </a:extLst>
          </p:cNvPr>
          <p:cNvSpPr txBox="1"/>
          <p:nvPr/>
        </p:nvSpPr>
        <p:spPr>
          <a:xfrm>
            <a:off x="467096" y="335845"/>
            <a:ext cx="11257807" cy="6186309"/>
          </a:xfrm>
          <a:prstGeom prst="rect">
            <a:avLst/>
          </a:prstGeom>
          <a:noFill/>
        </p:spPr>
        <p:txBody>
          <a:bodyPr wrap="square">
            <a:spAutoFit/>
          </a:bodyPr>
          <a:lstStyle/>
          <a:p>
            <a:r>
              <a:rPr lang="en-CA" sz="2400" b="1" dirty="0">
                <a:solidFill>
                  <a:srgbClr val="DA291C"/>
                </a:solidFill>
                <a:latin typeface="Nunito ExtraBold" pitchFamily="2" charset="0"/>
              </a:rPr>
              <a:t>Later reading comprehension depends on more than recognizing words</a:t>
            </a:r>
          </a:p>
          <a:p>
            <a:endParaRPr lang="en-CA" sz="3600" b="0" dirty="0">
              <a:effectLst/>
              <a:latin typeface="Nunito" pitchFamily="2" charset="0"/>
            </a:endParaRPr>
          </a:p>
          <a:p>
            <a:r>
              <a:rPr lang="en-CA" sz="2400" b="1" dirty="0">
                <a:latin typeface="Nunito" pitchFamily="2" charset="0"/>
              </a:rPr>
              <a:t>Word recognition</a:t>
            </a:r>
            <a:endParaRPr lang="en-CA" sz="3600" b="1" dirty="0">
              <a:effectLst/>
              <a:latin typeface="Nunito" pitchFamily="2" charset="0"/>
            </a:endParaRPr>
          </a:p>
          <a:p>
            <a:pPr marL="342900" lvl="0" indent="-342900" fontAlgn="base">
              <a:buFont typeface="Arial" panose="020B0604020202020204" pitchFamily="34" charset="0"/>
              <a:buChar char="•"/>
            </a:pPr>
            <a:r>
              <a:rPr lang="en-CA" sz="2400" dirty="0">
                <a:latin typeface="Nunito" pitchFamily="2" charset="0"/>
              </a:rPr>
              <a:t>Phonological awareness</a:t>
            </a:r>
          </a:p>
          <a:p>
            <a:pPr marL="342900" lvl="0" indent="-342900" fontAlgn="base">
              <a:buFont typeface="Arial" panose="020B0604020202020204" pitchFamily="34" charset="0"/>
              <a:buChar char="•"/>
            </a:pPr>
            <a:r>
              <a:rPr lang="en-CA" sz="2400" dirty="0">
                <a:latin typeface="Nunito" pitchFamily="2" charset="0"/>
              </a:rPr>
              <a:t>Letter-sound knowledge</a:t>
            </a:r>
          </a:p>
          <a:p>
            <a:pPr marL="342900" lvl="0" indent="-342900" fontAlgn="base">
              <a:buFont typeface="Arial" panose="020B0604020202020204" pitchFamily="34" charset="0"/>
              <a:buChar char="•"/>
            </a:pPr>
            <a:r>
              <a:rPr lang="en-CA" sz="2400" dirty="0">
                <a:latin typeface="Nunito" pitchFamily="2" charset="0"/>
              </a:rPr>
              <a:t>Decoding</a:t>
            </a:r>
          </a:p>
          <a:p>
            <a:pPr marL="342900" lvl="0" indent="-342900" fontAlgn="base">
              <a:buFont typeface="Arial" panose="020B0604020202020204" pitchFamily="34" charset="0"/>
              <a:buChar char="•"/>
            </a:pPr>
            <a:r>
              <a:rPr lang="en-CA" sz="2400" dirty="0">
                <a:latin typeface="Nunito" pitchFamily="2" charset="0"/>
              </a:rPr>
              <a:t>Reading fluency</a:t>
            </a:r>
          </a:p>
          <a:p>
            <a:pPr marL="342900" lvl="0" indent="-342900" fontAlgn="base">
              <a:buFont typeface="Arial" panose="020B0604020202020204" pitchFamily="34" charset="0"/>
              <a:buChar char="•"/>
            </a:pPr>
            <a:endParaRPr lang="en-CA" sz="2400" dirty="0">
              <a:latin typeface="Nunito" pitchFamily="2" charset="0"/>
            </a:endParaRPr>
          </a:p>
          <a:p>
            <a:r>
              <a:rPr lang="en-CA" sz="2400" b="1" dirty="0">
                <a:latin typeface="Nunito" pitchFamily="2" charset="0"/>
              </a:rPr>
              <a:t>Language comprehension</a:t>
            </a:r>
            <a:endParaRPr lang="en-CA" sz="3600" b="1" dirty="0">
              <a:effectLst/>
              <a:latin typeface="Nunito" pitchFamily="2" charset="0"/>
            </a:endParaRPr>
          </a:p>
          <a:p>
            <a:pPr marL="342900" lvl="0" indent="-342900" fontAlgn="base">
              <a:buFont typeface="Arial" panose="020B0604020202020204" pitchFamily="34" charset="0"/>
              <a:buChar char="•"/>
            </a:pPr>
            <a:r>
              <a:rPr lang="en-CA" sz="2400" dirty="0">
                <a:latin typeface="Nunito" pitchFamily="2" charset="0"/>
              </a:rPr>
              <a:t>Vocabulary</a:t>
            </a:r>
          </a:p>
          <a:p>
            <a:pPr marL="342900" lvl="0" indent="-342900" fontAlgn="base">
              <a:buFont typeface="Arial" panose="020B0604020202020204" pitchFamily="34" charset="0"/>
              <a:buChar char="•"/>
            </a:pPr>
            <a:r>
              <a:rPr lang="en-CA" sz="2400" dirty="0">
                <a:latin typeface="Nunito" pitchFamily="2" charset="0"/>
              </a:rPr>
              <a:t>Sentence structure</a:t>
            </a:r>
          </a:p>
          <a:p>
            <a:pPr marL="342900" lvl="0" indent="-342900" fontAlgn="base">
              <a:buFont typeface="Arial" panose="020B0604020202020204" pitchFamily="34" charset="0"/>
              <a:buChar char="•"/>
            </a:pPr>
            <a:r>
              <a:rPr lang="en-CA" sz="2400" dirty="0">
                <a:latin typeface="Nunito" pitchFamily="2" charset="0"/>
              </a:rPr>
              <a:t>Background knowledge</a:t>
            </a:r>
          </a:p>
          <a:p>
            <a:pPr marL="342900" lvl="0" indent="-342900" fontAlgn="base">
              <a:buFont typeface="Arial" panose="020B0604020202020204" pitchFamily="34" charset="0"/>
              <a:buChar char="•"/>
            </a:pPr>
            <a:r>
              <a:rPr lang="en-CA" sz="2400" dirty="0">
                <a:latin typeface="Nunito" pitchFamily="2" charset="0"/>
              </a:rPr>
              <a:t>Verbal reasoning</a:t>
            </a:r>
          </a:p>
          <a:p>
            <a:pPr marL="342900" lvl="0" indent="-342900" fontAlgn="base">
              <a:buFont typeface="Arial" panose="020B0604020202020204" pitchFamily="34" charset="0"/>
              <a:buChar char="•"/>
            </a:pPr>
            <a:r>
              <a:rPr lang="en-CA" sz="2400" dirty="0">
                <a:latin typeface="Nunito" pitchFamily="2" charset="0"/>
              </a:rPr>
              <a:t>Understanding stories and concepts</a:t>
            </a:r>
          </a:p>
          <a:p>
            <a:pPr marL="342900" lvl="0" indent="-342900" fontAlgn="base">
              <a:buFont typeface="Arial" panose="020B0604020202020204" pitchFamily="34" charset="0"/>
              <a:buChar char="•"/>
            </a:pPr>
            <a:endParaRPr lang="en-CA" sz="2400" dirty="0">
              <a:latin typeface="Nunito" pitchFamily="2" charset="0"/>
            </a:endParaRPr>
          </a:p>
          <a:p>
            <a:r>
              <a:rPr lang="en-CA" sz="2400" b="1" dirty="0">
                <a:latin typeface="Nunito" pitchFamily="2" charset="0"/>
              </a:rPr>
              <a:t>Decoding × language comprehension = reading comprehension</a:t>
            </a:r>
            <a:endParaRPr lang="en-CA" sz="3600" b="1" dirty="0">
              <a:effectLst/>
              <a:latin typeface="Nunito" pitchFamily="2" charset="0"/>
            </a:endParaRPr>
          </a:p>
        </p:txBody>
      </p:sp>
      <p:pic>
        <p:nvPicPr>
          <p:cNvPr id="7" name="Picture 6">
            <a:extLst>
              <a:ext uri="{FF2B5EF4-FFF2-40B4-BE49-F238E27FC236}">
                <a16:creationId xmlns:a16="http://schemas.microsoft.com/office/drawing/2014/main" id="{08300F3F-75B1-6738-488C-846C9946FC2A}"/>
              </a:ext>
            </a:extLst>
          </p:cNvPr>
          <p:cNvPicPr>
            <a:picLocks noChangeAspect="1"/>
          </p:cNvPicPr>
          <p:nvPr/>
        </p:nvPicPr>
        <p:blipFill>
          <a:blip r:embed="rId3"/>
          <a:stretch>
            <a:fillRect/>
          </a:stretch>
        </p:blipFill>
        <p:spPr>
          <a:xfrm>
            <a:off x="5883120" y="1607710"/>
            <a:ext cx="4614668" cy="3171921"/>
          </a:xfrm>
          <a:prstGeom prst="rect">
            <a:avLst/>
          </a:prstGeom>
        </p:spPr>
      </p:pic>
    </p:spTree>
    <p:extLst>
      <p:ext uri="{BB962C8B-B14F-4D97-AF65-F5344CB8AC3E}">
        <p14:creationId xmlns:p14="http://schemas.microsoft.com/office/powerpoint/2010/main" val="1052672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B2A30-0810-8482-88FB-87622BE8507D}"/>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F1A1756-2CC9-D4AA-91EE-65EDC9C8970E}"/>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176D8424-50D8-37B2-14D9-8D967F4CF4E7}"/>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AD24CF7A-F74A-15C0-92BF-24A1796F258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506AE393-0B07-335D-E608-E52D6DC5134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D9A4953C-3D9F-1A13-1B81-743FBAD6636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5A8EDF19-650A-90E7-A295-A6ECEADEA95E}"/>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12</a:t>
            </a:fld>
            <a:endParaRPr lang="en-US" sz="1400">
              <a:latin typeface="Nunito Sans" pitchFamily="2" charset="77"/>
            </a:endParaRPr>
          </a:p>
        </p:txBody>
      </p:sp>
      <p:sp>
        <p:nvSpPr>
          <p:cNvPr id="4" name="TextBox 3">
            <a:extLst>
              <a:ext uri="{FF2B5EF4-FFF2-40B4-BE49-F238E27FC236}">
                <a16:creationId xmlns:a16="http://schemas.microsoft.com/office/drawing/2014/main" id="{E7329BA9-90A8-D28A-4768-5AABA769444E}"/>
              </a:ext>
            </a:extLst>
          </p:cNvPr>
          <p:cNvSpPr txBox="1"/>
          <p:nvPr/>
        </p:nvSpPr>
        <p:spPr>
          <a:xfrm>
            <a:off x="110836" y="329267"/>
            <a:ext cx="11925201" cy="6155531"/>
          </a:xfrm>
          <a:prstGeom prst="rect">
            <a:avLst/>
          </a:prstGeom>
          <a:noFill/>
        </p:spPr>
        <p:txBody>
          <a:bodyPr wrap="square">
            <a:spAutoFit/>
          </a:bodyPr>
          <a:lstStyle/>
          <a:p>
            <a:pPr algn="ctr" rtl="0">
              <a:spcBef>
                <a:spcPts val="1200"/>
              </a:spcBef>
              <a:spcAft>
                <a:spcPts val="1200"/>
              </a:spcAft>
              <a:buNone/>
            </a:pPr>
            <a:r>
              <a:rPr lang="en-CA" sz="2800" b="1" i="0" u="none" strike="noStrike" dirty="0">
                <a:solidFill>
                  <a:srgbClr val="0057B8"/>
                </a:solidFill>
                <a:effectLst/>
                <a:latin typeface="Nunito ExtraBold" pitchFamily="2" charset="0"/>
              </a:rPr>
              <a:t>Early literacy can influence health through multiple pathways</a:t>
            </a:r>
          </a:p>
          <a:p>
            <a:pPr algn="ctr" rtl="0">
              <a:spcBef>
                <a:spcPts val="1200"/>
              </a:spcBef>
              <a:spcAft>
                <a:spcPts val="1200"/>
              </a:spcAft>
              <a:buNone/>
            </a:pPr>
            <a:endParaRPr lang="en-CA" sz="2800" b="0" dirty="0">
              <a:solidFill>
                <a:srgbClr val="0057B8"/>
              </a:solidFill>
              <a:effectLst/>
              <a:latin typeface="Nunito ExtraBold" pitchFamily="2" charset="0"/>
            </a:endParaRPr>
          </a:p>
          <a:p>
            <a:pPr algn="ctr" rtl="0">
              <a:spcBef>
                <a:spcPts val="1200"/>
              </a:spcBef>
              <a:spcAft>
                <a:spcPts val="1200"/>
              </a:spcAft>
              <a:buNone/>
            </a:pPr>
            <a:r>
              <a:rPr lang="en-CA" sz="2800" b="0" i="0" u="none" strike="noStrike" dirty="0">
                <a:solidFill>
                  <a:schemeClr val="tx1"/>
                </a:solidFill>
                <a:effectLst/>
                <a:latin typeface="Nunito ExtraBold" pitchFamily="2" charset="0"/>
              </a:rPr>
              <a:t>Early language and literacy</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School engagement and achievement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Educational and employment opportunities</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Ability to access and use information</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a:t>
            </a:r>
            <a:br>
              <a:rPr lang="en-CA" sz="2800" b="0" i="0" u="none" strike="noStrike" dirty="0">
                <a:solidFill>
                  <a:schemeClr val="tx1"/>
                </a:solidFill>
                <a:effectLst/>
                <a:latin typeface="Nunito ExtraBold" pitchFamily="2" charset="0"/>
              </a:rPr>
            </a:br>
            <a:r>
              <a:rPr lang="en-CA" sz="2800" b="0" i="0" u="none" strike="noStrike" dirty="0">
                <a:solidFill>
                  <a:schemeClr val="tx1"/>
                </a:solidFill>
                <a:effectLst/>
                <a:latin typeface="Nunito ExtraBold" pitchFamily="2" charset="0"/>
              </a:rPr>
              <a:t>Health literacy, healthcare navigation, and health outcomes</a:t>
            </a:r>
            <a:endParaRPr lang="en-CA" sz="2800" b="0" dirty="0">
              <a:effectLst/>
              <a:latin typeface="Nunito ExtraBold" pitchFamily="2" charset="0"/>
            </a:endParaRPr>
          </a:p>
          <a:p>
            <a:pPr>
              <a:buNone/>
            </a:pPr>
            <a:br>
              <a:rPr lang="en-CA" dirty="0"/>
            </a:br>
            <a:endParaRPr lang="en-CA" dirty="0"/>
          </a:p>
        </p:txBody>
      </p:sp>
    </p:spTree>
    <p:extLst>
      <p:ext uri="{BB962C8B-B14F-4D97-AF65-F5344CB8AC3E}">
        <p14:creationId xmlns:p14="http://schemas.microsoft.com/office/powerpoint/2010/main" val="893506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49196-47CF-FB85-481E-449F320481DB}"/>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DDF3DE10-E51B-BAA9-34D1-C72B951D5D27}"/>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5F6AB208-C151-E333-2B2E-766712A76FB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8400281B-370E-347C-9745-DC8782AA9EA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B167604C-F1FE-ACF7-0421-D4362ABAF16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1A1840F5-70BF-CE36-B37A-4420128E6458}"/>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328B1F7B-B65D-B2CF-BBEE-4B858533A15E}"/>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13</a:t>
            </a:fld>
            <a:endParaRPr lang="en-US" sz="1400">
              <a:latin typeface="Nunito Sans" pitchFamily="2" charset="77"/>
            </a:endParaRPr>
          </a:p>
        </p:txBody>
      </p:sp>
      <p:sp>
        <p:nvSpPr>
          <p:cNvPr id="3" name="TextBox 2">
            <a:extLst>
              <a:ext uri="{FF2B5EF4-FFF2-40B4-BE49-F238E27FC236}">
                <a16:creationId xmlns:a16="http://schemas.microsoft.com/office/drawing/2014/main" id="{444AB753-0F77-D964-BEC5-5F235E7A671F}"/>
              </a:ext>
            </a:extLst>
          </p:cNvPr>
          <p:cNvSpPr txBox="1"/>
          <p:nvPr/>
        </p:nvSpPr>
        <p:spPr>
          <a:xfrm>
            <a:off x="467096" y="608978"/>
            <a:ext cx="11257807" cy="5201424"/>
          </a:xfrm>
          <a:prstGeom prst="rect">
            <a:avLst/>
          </a:prstGeom>
          <a:noFill/>
        </p:spPr>
        <p:txBody>
          <a:bodyPr wrap="square">
            <a:spAutoFit/>
          </a:bodyPr>
          <a:lstStyle/>
          <a:p>
            <a:r>
              <a:rPr lang="en-CA" sz="2400" b="1" dirty="0">
                <a:solidFill>
                  <a:srgbClr val="DA291C"/>
                </a:solidFill>
                <a:latin typeface="Nunito ExtraBold" pitchFamily="2" charset="0"/>
              </a:rPr>
              <a:t>Opportunities for early language and literacy are not distributed equally</a:t>
            </a:r>
          </a:p>
          <a:p>
            <a:br>
              <a:rPr lang="en-CA" sz="2400" b="1" dirty="0">
                <a:latin typeface="Nunito" pitchFamily="2" charset="0"/>
              </a:rPr>
            </a:br>
            <a:r>
              <a:rPr lang="en-CA" sz="2400" dirty="0">
                <a:latin typeface="Nunito" pitchFamily="2" charset="0"/>
              </a:rPr>
              <a:t>Barriers may include:</a:t>
            </a:r>
          </a:p>
          <a:p>
            <a:endParaRPr lang="en-CA" sz="2000" b="0" dirty="0">
              <a:effectLst/>
              <a:latin typeface="Nunito" pitchFamily="2" charset="0"/>
            </a:endParaRPr>
          </a:p>
          <a:p>
            <a:pPr marL="742950" lvl="1" indent="-285750" fontAlgn="base">
              <a:buFont typeface="Arial" panose="020B0604020202020204" pitchFamily="34" charset="0"/>
              <a:buChar char="•"/>
            </a:pPr>
            <a:r>
              <a:rPr lang="en-CA" sz="2400" dirty="0">
                <a:latin typeface="Nunito" pitchFamily="2" charset="0"/>
              </a:rPr>
              <a:t>Cost and availability of books</a:t>
            </a:r>
          </a:p>
          <a:p>
            <a:pPr marL="742950" lvl="1" indent="-285750" fontAlgn="base">
              <a:buFont typeface="Arial" panose="020B0604020202020204" pitchFamily="34" charset="0"/>
              <a:buChar char="•"/>
            </a:pPr>
            <a:r>
              <a:rPr lang="en-CA" sz="2400" dirty="0">
                <a:latin typeface="Nunito" pitchFamily="2" charset="0"/>
              </a:rPr>
              <a:t>Limited library or transportation access</a:t>
            </a:r>
          </a:p>
          <a:p>
            <a:pPr marL="742950" lvl="1" indent="-285750" fontAlgn="base">
              <a:buFont typeface="Arial" panose="020B0604020202020204" pitchFamily="34" charset="0"/>
              <a:buChar char="•"/>
            </a:pPr>
            <a:r>
              <a:rPr lang="en-CA" sz="2400" dirty="0">
                <a:latin typeface="Nunito" pitchFamily="2" charset="0"/>
              </a:rPr>
              <a:t>Caregiver work schedules</a:t>
            </a:r>
          </a:p>
          <a:p>
            <a:pPr marL="742950" lvl="1" indent="-285750" fontAlgn="base">
              <a:buFont typeface="Arial" panose="020B0604020202020204" pitchFamily="34" charset="0"/>
              <a:buChar char="•"/>
            </a:pPr>
            <a:r>
              <a:rPr lang="en-CA" sz="2400" dirty="0">
                <a:latin typeface="Nunito" pitchFamily="2" charset="0"/>
              </a:rPr>
              <a:t>Housing instability</a:t>
            </a:r>
          </a:p>
          <a:p>
            <a:pPr marL="742950" lvl="1" indent="-285750" fontAlgn="base">
              <a:buFont typeface="Arial" panose="020B0604020202020204" pitchFamily="34" charset="0"/>
              <a:buChar char="•"/>
            </a:pPr>
            <a:r>
              <a:rPr lang="en-CA" sz="2400" dirty="0">
                <a:latin typeface="Nunito" pitchFamily="2" charset="0"/>
              </a:rPr>
              <a:t>Disability or chronic illness</a:t>
            </a:r>
          </a:p>
          <a:p>
            <a:pPr marL="742950" lvl="1" indent="-285750" fontAlgn="base">
              <a:buFont typeface="Arial" panose="020B0604020202020204" pitchFamily="34" charset="0"/>
              <a:buChar char="•"/>
            </a:pPr>
            <a:r>
              <a:rPr lang="en-CA" sz="2400" dirty="0">
                <a:latin typeface="Nunito" pitchFamily="2" charset="0"/>
              </a:rPr>
              <a:t>Racism and social exclusion</a:t>
            </a:r>
          </a:p>
          <a:p>
            <a:pPr marL="742950" lvl="1" indent="-285750" fontAlgn="base">
              <a:buFont typeface="Arial" panose="020B0604020202020204" pitchFamily="34" charset="0"/>
              <a:buChar char="•"/>
            </a:pPr>
            <a:r>
              <a:rPr lang="en-CA" sz="2400" dirty="0">
                <a:latin typeface="Nunito" pitchFamily="2" charset="0"/>
              </a:rPr>
              <a:t>Lack of culturally relevant materials</a:t>
            </a:r>
          </a:p>
          <a:p>
            <a:pPr marL="742950" lvl="1" indent="-285750" fontAlgn="base">
              <a:buFont typeface="Arial" panose="020B0604020202020204" pitchFamily="34" charset="0"/>
              <a:buChar char="•"/>
            </a:pPr>
            <a:r>
              <a:rPr lang="en-CA" sz="2400" dirty="0">
                <a:latin typeface="Nunito" pitchFamily="2" charset="0"/>
              </a:rPr>
              <a:t>Limited materials in the family’s language</a:t>
            </a:r>
          </a:p>
          <a:p>
            <a:pPr marL="742950" lvl="1" indent="-285750" fontAlgn="base">
              <a:buFont typeface="Arial" panose="020B0604020202020204" pitchFamily="34" charset="0"/>
              <a:buChar char="•"/>
            </a:pPr>
            <a:r>
              <a:rPr lang="en-CA" sz="2400" dirty="0">
                <a:latin typeface="Nunito" pitchFamily="2" charset="0"/>
              </a:rPr>
              <a:t>Caregiver experiences of school-related shame</a:t>
            </a:r>
          </a:p>
          <a:p>
            <a:pPr marL="742950" lvl="1" indent="-285750" fontAlgn="base">
              <a:buFont typeface="Arial" panose="020B0604020202020204" pitchFamily="34" charset="0"/>
              <a:buChar char="•"/>
            </a:pPr>
            <a:r>
              <a:rPr lang="en-CA" sz="2400" dirty="0">
                <a:latin typeface="Nunito" pitchFamily="2" charset="0"/>
              </a:rPr>
              <a:t>Digital and information inequities</a:t>
            </a:r>
          </a:p>
        </p:txBody>
      </p:sp>
    </p:spTree>
    <p:extLst>
      <p:ext uri="{BB962C8B-B14F-4D97-AF65-F5344CB8AC3E}">
        <p14:creationId xmlns:p14="http://schemas.microsoft.com/office/powerpoint/2010/main" val="698290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BDFC9-8B23-73AD-6921-C665402B68E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1059D9A5-CEFC-D3A8-BA17-242A3F631623}"/>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22E6E4E5-BA5A-D055-AF82-33885CB1BDFE}"/>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20BA3ECE-6C7E-6E33-CD88-C86C2168871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59F30B2C-4C3B-DA17-D0D2-232CEBDD1DC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748583AE-B4B5-D80F-2C59-8B5ECB01F8EC}"/>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930B7DFF-3AA7-D914-6678-549982FDE427}"/>
              </a:ext>
            </a:extLst>
          </p:cNvPr>
          <p:cNvSpPr txBox="1"/>
          <p:nvPr/>
        </p:nvSpPr>
        <p:spPr>
          <a:xfrm>
            <a:off x="154379" y="840403"/>
            <a:ext cx="12037621" cy="5509200"/>
          </a:xfrm>
          <a:prstGeom prst="rect">
            <a:avLst/>
          </a:prstGeom>
          <a:noFill/>
        </p:spPr>
        <p:txBody>
          <a:bodyPr wrap="square" rtlCol="0">
            <a:spAutoFit/>
          </a:bodyPr>
          <a:lstStyle/>
          <a:p>
            <a:r>
              <a:rPr lang="en-CA" sz="3600" dirty="0">
                <a:solidFill>
                  <a:srgbClr val="DA291C"/>
                </a:solidFill>
                <a:latin typeface="Nunito Black" pitchFamily="2" charset="0"/>
              </a:rPr>
              <a:t>What Can residents Do?</a:t>
            </a: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DA291C"/>
              </a:solidFill>
              <a:latin typeface="Nunito Black" pitchFamily="2" charset="0"/>
            </a:endParaRPr>
          </a:p>
          <a:p>
            <a:endParaRPr lang="en-CA" sz="3600" dirty="0">
              <a:solidFill>
                <a:srgbClr val="0057B8"/>
              </a:solidFill>
              <a:latin typeface="Nunito Black" pitchFamily="2" charset="0"/>
            </a:endParaRPr>
          </a:p>
          <a:p>
            <a:endParaRPr lang="en-US" sz="3600" dirty="0">
              <a:solidFill>
                <a:srgbClr val="0057B8"/>
              </a:solidFill>
              <a:latin typeface="Nunito Black" pitchFamily="2" charset="0"/>
            </a:endParaRPr>
          </a:p>
          <a:p>
            <a:r>
              <a:rPr lang="en-US" sz="2800" dirty="0">
                <a:solidFill>
                  <a:srgbClr val="0057B8"/>
                </a:solidFill>
                <a:latin typeface="Nunito Black" pitchFamily="2" charset="0"/>
              </a:rPr>
              <a:t>Ask. Observe. Encourage. Model. Connect. Discuss when needed.</a:t>
            </a:r>
            <a:endParaRPr lang="en-CA" sz="2800" dirty="0">
              <a:solidFill>
                <a:srgbClr val="0057B8"/>
              </a:solidFill>
              <a:latin typeface="Nunito Black" pitchFamily="2" charset="0"/>
            </a:endParaRPr>
          </a:p>
        </p:txBody>
      </p:sp>
      <p:pic>
        <p:nvPicPr>
          <p:cNvPr id="10" name="Picture 9">
            <a:extLst>
              <a:ext uri="{FF2B5EF4-FFF2-40B4-BE49-F238E27FC236}">
                <a16:creationId xmlns:a16="http://schemas.microsoft.com/office/drawing/2014/main" id="{975EE8A4-6662-E7B8-90FA-ACDED351623B}"/>
              </a:ext>
            </a:extLst>
          </p:cNvPr>
          <p:cNvPicPr>
            <a:picLocks noChangeAspect="1"/>
          </p:cNvPicPr>
          <p:nvPr/>
        </p:nvPicPr>
        <p:blipFill>
          <a:blip r:embed="rId3"/>
          <a:stretch>
            <a:fillRect/>
          </a:stretch>
        </p:blipFill>
        <p:spPr>
          <a:xfrm>
            <a:off x="373391" y="1499332"/>
            <a:ext cx="3558701" cy="3760831"/>
          </a:xfrm>
          <a:prstGeom prst="rect">
            <a:avLst/>
          </a:prstGeom>
        </p:spPr>
      </p:pic>
      <p:pic>
        <p:nvPicPr>
          <p:cNvPr id="12" name="Picture 11">
            <a:extLst>
              <a:ext uri="{FF2B5EF4-FFF2-40B4-BE49-F238E27FC236}">
                <a16:creationId xmlns:a16="http://schemas.microsoft.com/office/drawing/2014/main" id="{A60F9ACA-AFB7-1773-562C-9986EBAD687E}"/>
              </a:ext>
            </a:extLst>
          </p:cNvPr>
          <p:cNvPicPr>
            <a:picLocks noChangeAspect="1"/>
          </p:cNvPicPr>
          <p:nvPr/>
        </p:nvPicPr>
        <p:blipFill>
          <a:blip r:embed="rId4"/>
          <a:stretch>
            <a:fillRect/>
          </a:stretch>
        </p:blipFill>
        <p:spPr>
          <a:xfrm>
            <a:off x="8055314" y="1646901"/>
            <a:ext cx="3520497" cy="3560695"/>
          </a:xfrm>
          <a:prstGeom prst="rect">
            <a:avLst/>
          </a:prstGeom>
        </p:spPr>
      </p:pic>
      <p:pic>
        <p:nvPicPr>
          <p:cNvPr id="14" name="Picture 13">
            <a:extLst>
              <a:ext uri="{FF2B5EF4-FFF2-40B4-BE49-F238E27FC236}">
                <a16:creationId xmlns:a16="http://schemas.microsoft.com/office/drawing/2014/main" id="{B4A57347-A2D7-EF6F-36B2-1301BD605E48}"/>
              </a:ext>
            </a:extLst>
          </p:cNvPr>
          <p:cNvPicPr>
            <a:picLocks noChangeAspect="1"/>
          </p:cNvPicPr>
          <p:nvPr/>
        </p:nvPicPr>
        <p:blipFill>
          <a:blip r:embed="rId5"/>
          <a:stretch>
            <a:fillRect/>
          </a:stretch>
        </p:blipFill>
        <p:spPr>
          <a:xfrm>
            <a:off x="3573571" y="1678693"/>
            <a:ext cx="4686339" cy="3569595"/>
          </a:xfrm>
          <a:prstGeom prst="rect">
            <a:avLst/>
          </a:prstGeom>
        </p:spPr>
      </p:pic>
    </p:spTree>
    <p:extLst>
      <p:ext uri="{BB962C8B-B14F-4D97-AF65-F5344CB8AC3E}">
        <p14:creationId xmlns:p14="http://schemas.microsoft.com/office/powerpoint/2010/main" val="1355404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CC67F-F3C0-D039-A3DC-FEF1ABD31F97}"/>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FD0108A-3FBF-E225-1702-5CF9DF0BC135}"/>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07932A91-69A9-183C-48F0-52F4909B0B2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253FD0C1-8FB0-EAB3-40AD-7A90E8448B9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8ACA09A8-4E8C-D933-9933-959762E4B3C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B3763ED9-F578-3D1F-A6BA-815E3DCDAF4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A25CB2A2-5224-9DFB-8A37-7EF73FFC884D}"/>
              </a:ext>
            </a:extLst>
          </p:cNvPr>
          <p:cNvSpPr txBox="1"/>
          <p:nvPr/>
        </p:nvSpPr>
        <p:spPr>
          <a:xfrm>
            <a:off x="411677" y="1456927"/>
            <a:ext cx="11780323" cy="5855449"/>
          </a:xfrm>
          <a:prstGeom prst="rect">
            <a:avLst/>
          </a:prstGeom>
          <a:noFill/>
        </p:spPr>
        <p:txBody>
          <a:bodyPr wrap="square" rtlCol="0">
            <a:spAutoFit/>
          </a:bodyPr>
          <a:lstStyle/>
          <a:p>
            <a:pPr>
              <a:lnSpc>
                <a:spcPct val="150000"/>
              </a:lnSpc>
            </a:pPr>
            <a:r>
              <a:rPr lang="en-US" sz="2800" dirty="0">
                <a:latin typeface="Nunito Black" pitchFamily="2" charset="0"/>
              </a:rPr>
              <a:t>Ask </a:t>
            </a:r>
            <a:r>
              <a:rPr lang="en-US" sz="2800" dirty="0">
                <a:latin typeface="Nunito" pitchFamily="2" charset="0"/>
              </a:rPr>
              <a:t>- about language, stories, books, songs, and screens.</a:t>
            </a:r>
          </a:p>
          <a:p>
            <a:pPr>
              <a:lnSpc>
                <a:spcPct val="150000"/>
              </a:lnSpc>
            </a:pPr>
            <a:r>
              <a:rPr lang="en-US" sz="2800" dirty="0">
                <a:latin typeface="Nunito Black" pitchFamily="2" charset="0"/>
              </a:rPr>
              <a:t>Observe</a:t>
            </a:r>
            <a:r>
              <a:rPr lang="en-US" sz="2800" dirty="0">
                <a:latin typeface="Nunito" pitchFamily="2" charset="0"/>
              </a:rPr>
              <a:t> - the child’s communication and interaction.</a:t>
            </a:r>
          </a:p>
          <a:p>
            <a:pPr>
              <a:lnSpc>
                <a:spcPct val="150000"/>
              </a:lnSpc>
            </a:pPr>
            <a:r>
              <a:rPr lang="en-US" sz="2800" dirty="0">
                <a:latin typeface="Nunito Black" pitchFamily="2" charset="0"/>
              </a:rPr>
              <a:t>Encourage</a:t>
            </a:r>
            <a:r>
              <a:rPr lang="en-US" sz="2800" dirty="0">
                <a:latin typeface="Nunito" pitchFamily="2" charset="0"/>
              </a:rPr>
              <a:t> - simple, enjoyable, language-rich routines.</a:t>
            </a:r>
          </a:p>
          <a:p>
            <a:pPr>
              <a:lnSpc>
                <a:spcPct val="150000"/>
              </a:lnSpc>
            </a:pPr>
            <a:r>
              <a:rPr lang="en-US" sz="2800" dirty="0">
                <a:latin typeface="Nunito Black" pitchFamily="2" charset="0"/>
              </a:rPr>
              <a:t>Model</a:t>
            </a:r>
            <a:r>
              <a:rPr lang="en-US" sz="2800" dirty="0">
                <a:latin typeface="Nunito" pitchFamily="2" charset="0"/>
              </a:rPr>
              <a:t> - one developmentally appropriate activity.</a:t>
            </a:r>
          </a:p>
          <a:p>
            <a:pPr>
              <a:lnSpc>
                <a:spcPct val="150000"/>
              </a:lnSpc>
            </a:pPr>
            <a:r>
              <a:rPr lang="en-US" sz="2800" dirty="0">
                <a:latin typeface="Nunito Black" pitchFamily="2" charset="0"/>
              </a:rPr>
              <a:t>Connect</a:t>
            </a:r>
            <a:r>
              <a:rPr lang="en-US" sz="2800" dirty="0">
                <a:latin typeface="Nunito" pitchFamily="2" charset="0"/>
              </a:rPr>
              <a:t> - families with books, libraries, programs, and assessment when needed.</a:t>
            </a:r>
          </a:p>
          <a:p>
            <a:pPr>
              <a:lnSpc>
                <a:spcPct val="150000"/>
              </a:lnSpc>
            </a:pPr>
            <a:r>
              <a:rPr lang="en-US" sz="2800" dirty="0">
                <a:latin typeface="Nunito Black" pitchFamily="2" charset="0"/>
              </a:rPr>
              <a:t>Discuss</a:t>
            </a:r>
            <a:r>
              <a:rPr lang="en-US" sz="2800" dirty="0">
                <a:latin typeface="Nunito" pitchFamily="2" charset="0"/>
              </a:rPr>
              <a:t> - significant findings, uncertainty, or barriers with the supervising physician and team.</a:t>
            </a:r>
          </a:p>
          <a:p>
            <a:pPr>
              <a:lnSpc>
                <a:spcPct val="150000"/>
              </a:lnSpc>
            </a:pPr>
            <a:endParaRPr lang="en-US" sz="2800" dirty="0">
              <a:latin typeface="Nunito" pitchFamily="2" charset="0"/>
            </a:endParaRPr>
          </a:p>
        </p:txBody>
      </p:sp>
      <p:sp>
        <p:nvSpPr>
          <p:cNvPr id="3" name="TextBox 2">
            <a:extLst>
              <a:ext uri="{FF2B5EF4-FFF2-40B4-BE49-F238E27FC236}">
                <a16:creationId xmlns:a16="http://schemas.microsoft.com/office/drawing/2014/main" id="{5AFFAEB7-FAB0-648C-78B0-A4DF7667DDF3}"/>
              </a:ext>
            </a:extLst>
          </p:cNvPr>
          <p:cNvSpPr txBox="1"/>
          <p:nvPr/>
        </p:nvSpPr>
        <p:spPr>
          <a:xfrm>
            <a:off x="1626919" y="447876"/>
            <a:ext cx="9144000" cy="923330"/>
          </a:xfrm>
          <a:prstGeom prst="rect">
            <a:avLst/>
          </a:prstGeom>
          <a:noFill/>
        </p:spPr>
        <p:txBody>
          <a:bodyPr wrap="square">
            <a:spAutoFit/>
          </a:bodyPr>
          <a:lstStyle/>
          <a:p>
            <a:r>
              <a:rPr lang="en-CA" sz="5400" b="1" dirty="0">
                <a:solidFill>
                  <a:srgbClr val="0057B8"/>
                </a:solidFill>
                <a:latin typeface="Nunito Black" pitchFamily="2" charset="0"/>
              </a:rPr>
              <a:t>A – O – E – M – C + Discuss</a:t>
            </a:r>
          </a:p>
        </p:txBody>
      </p:sp>
    </p:spTree>
    <p:extLst>
      <p:ext uri="{BB962C8B-B14F-4D97-AF65-F5344CB8AC3E}">
        <p14:creationId xmlns:p14="http://schemas.microsoft.com/office/powerpoint/2010/main" val="1053123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B9002-E46E-A8C2-3817-BAD36A9A2CB2}"/>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FA653247-F444-6C5A-6F3F-EB714CCDEB72}"/>
              </a:ext>
            </a:extLst>
          </p:cNvPr>
          <p:cNvGrpSpPr/>
          <p:nvPr/>
        </p:nvGrpSpPr>
        <p:grpSpPr>
          <a:xfrm>
            <a:off x="-12526" y="-21401"/>
            <a:ext cx="12192000" cy="157925"/>
            <a:chOff x="0" y="-46609"/>
            <a:chExt cx="9144000" cy="137782"/>
          </a:xfrm>
        </p:grpSpPr>
        <p:sp>
          <p:nvSpPr>
            <p:cNvPr id="10" name="Rounded Rectangle 9">
              <a:extLst>
                <a:ext uri="{FF2B5EF4-FFF2-40B4-BE49-F238E27FC236}">
                  <a16:creationId xmlns:a16="http://schemas.microsoft.com/office/drawing/2014/main" id="{ABE3A7A1-D2D8-560A-97DE-064F285DDC1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0">
              <a:extLst>
                <a:ext uri="{FF2B5EF4-FFF2-40B4-BE49-F238E27FC236}">
                  <a16:creationId xmlns:a16="http://schemas.microsoft.com/office/drawing/2014/main" id="{317078D7-B888-765B-C9E0-4605C5477B2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2" name="Rounded Rectangle 11">
              <a:extLst>
                <a:ext uri="{FF2B5EF4-FFF2-40B4-BE49-F238E27FC236}">
                  <a16:creationId xmlns:a16="http://schemas.microsoft.com/office/drawing/2014/main" id="{75218F71-007D-E507-B6B3-7F3ECBA5F8BD}"/>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3" name="Rounded Rectangle 12">
              <a:extLst>
                <a:ext uri="{FF2B5EF4-FFF2-40B4-BE49-F238E27FC236}">
                  <a16:creationId xmlns:a16="http://schemas.microsoft.com/office/drawing/2014/main" id="{2930A69E-BFEE-630F-F11E-635B9C206B18}"/>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14" name="Slide Number Placeholder 3">
            <a:extLst>
              <a:ext uri="{FF2B5EF4-FFF2-40B4-BE49-F238E27FC236}">
                <a16:creationId xmlns:a16="http://schemas.microsoft.com/office/drawing/2014/main" id="{0323EC27-A523-97C0-B7CE-6CCF50B7DB72}"/>
              </a:ext>
            </a:extLst>
          </p:cNvPr>
          <p:cNvSpPr txBox="1">
            <a:spLocks/>
          </p:cNvSpPr>
          <p:nvPr/>
        </p:nvSpPr>
        <p:spPr>
          <a:xfrm>
            <a:off x="9292838"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A1F09EC9-510A-E14B-B3BC-4F738A8FAB41}" type="slidenum">
              <a:rPr lang="en-US" sz="1400" smtClean="0">
                <a:latin typeface="Nunito Sans" pitchFamily="2" charset="77"/>
              </a:rPr>
              <a:pPr algn="r"/>
              <a:t>16</a:t>
            </a:fld>
            <a:endParaRPr lang="en-US" sz="1400">
              <a:latin typeface="Nunito Sans" pitchFamily="2" charset="77"/>
            </a:endParaRPr>
          </a:p>
        </p:txBody>
      </p:sp>
      <p:sp>
        <p:nvSpPr>
          <p:cNvPr id="3" name="TextBox 2">
            <a:extLst>
              <a:ext uri="{FF2B5EF4-FFF2-40B4-BE49-F238E27FC236}">
                <a16:creationId xmlns:a16="http://schemas.microsoft.com/office/drawing/2014/main" id="{7B92E73D-2ACB-F9AF-C004-3E9595508D8F}"/>
              </a:ext>
            </a:extLst>
          </p:cNvPr>
          <p:cNvSpPr txBox="1"/>
          <p:nvPr/>
        </p:nvSpPr>
        <p:spPr>
          <a:xfrm>
            <a:off x="502722" y="543594"/>
            <a:ext cx="10956966" cy="5770811"/>
          </a:xfrm>
          <a:prstGeom prst="rect">
            <a:avLst/>
          </a:prstGeom>
          <a:noFill/>
        </p:spPr>
        <p:txBody>
          <a:bodyPr wrap="square">
            <a:spAutoFit/>
          </a:bodyPr>
          <a:lstStyle/>
          <a:p>
            <a:pPr>
              <a:lnSpc>
                <a:spcPct val="150000"/>
              </a:lnSpc>
            </a:pPr>
            <a:r>
              <a:rPr lang="en-CA" sz="3200" b="1" dirty="0">
                <a:solidFill>
                  <a:srgbClr val="DA291C"/>
                </a:solidFill>
                <a:latin typeface="Nunito Black" pitchFamily="2" charset="0"/>
              </a:rPr>
              <a:t>Try asking:</a:t>
            </a:r>
            <a:endParaRPr lang="en-CA" sz="2000" b="0" dirty="0">
              <a:effectLst/>
              <a:latin typeface="Nunito Black" pitchFamily="2" charset="0"/>
            </a:endParaRPr>
          </a:p>
          <a:p>
            <a:pPr marL="742950" lvl="1" indent="-285750" fontAlgn="base">
              <a:lnSpc>
                <a:spcPct val="150000"/>
              </a:lnSpc>
              <a:buFont typeface="Arial" panose="020B0604020202020204" pitchFamily="34" charset="0"/>
              <a:buChar char="•"/>
            </a:pPr>
            <a:r>
              <a:rPr lang="en-US" sz="2400" dirty="0">
                <a:latin typeface="Nunito" pitchFamily="2" charset="0"/>
              </a:rPr>
              <a:t>“What songs or stories does your child enjoy?”</a:t>
            </a:r>
          </a:p>
          <a:p>
            <a:pPr marL="742950" lvl="1" indent="-285750" fontAlgn="base">
              <a:lnSpc>
                <a:spcPct val="150000"/>
              </a:lnSpc>
              <a:buFont typeface="Arial" panose="020B0604020202020204" pitchFamily="34" charset="0"/>
              <a:buChar char="•"/>
            </a:pPr>
            <a:r>
              <a:rPr lang="en-US" sz="2400" dirty="0">
                <a:latin typeface="Nunito" pitchFamily="2" charset="0"/>
              </a:rPr>
              <a:t>“What does your child do when you look at a book together?”</a:t>
            </a:r>
          </a:p>
          <a:p>
            <a:pPr marL="742950" lvl="1" indent="-285750" fontAlgn="base">
              <a:lnSpc>
                <a:spcPct val="150000"/>
              </a:lnSpc>
              <a:buFont typeface="Arial" panose="020B0604020202020204" pitchFamily="34" charset="0"/>
              <a:buChar char="•"/>
            </a:pPr>
            <a:r>
              <a:rPr lang="en-US" sz="2400" dirty="0">
                <a:latin typeface="Nunito" pitchFamily="2" charset="0"/>
              </a:rPr>
              <a:t>“Who tells stories or sings with your child?”</a:t>
            </a:r>
          </a:p>
          <a:p>
            <a:pPr marL="742950" lvl="1" indent="-285750" fontAlgn="base">
              <a:lnSpc>
                <a:spcPct val="150000"/>
              </a:lnSpc>
              <a:buFont typeface="Arial" panose="020B0604020202020204" pitchFamily="34" charset="0"/>
              <a:buChar char="•"/>
            </a:pPr>
            <a:r>
              <a:rPr lang="en-US" sz="2400" dirty="0">
                <a:latin typeface="Nunito" pitchFamily="2" charset="0"/>
              </a:rPr>
              <a:t>“Which languages does your family use at home?”</a:t>
            </a:r>
          </a:p>
          <a:p>
            <a:pPr marL="742950" lvl="1" indent="-285750" fontAlgn="base">
              <a:lnSpc>
                <a:spcPct val="150000"/>
              </a:lnSpc>
              <a:buFont typeface="Arial" panose="020B0604020202020204" pitchFamily="34" charset="0"/>
              <a:buChar char="•"/>
            </a:pPr>
            <a:r>
              <a:rPr lang="en-US" sz="2400" dirty="0">
                <a:latin typeface="Nunito" pitchFamily="2" charset="0"/>
              </a:rPr>
              <a:t>“What does your child like to point to or talk about?”</a:t>
            </a:r>
          </a:p>
          <a:p>
            <a:pPr marL="742950" lvl="1" indent="-285750" fontAlgn="base">
              <a:lnSpc>
                <a:spcPct val="150000"/>
              </a:lnSpc>
              <a:buFont typeface="Arial" panose="020B0604020202020204" pitchFamily="34" charset="0"/>
              <a:buChar char="•"/>
            </a:pPr>
            <a:r>
              <a:rPr lang="en-US" sz="2400" dirty="0">
                <a:latin typeface="Nunito" pitchFamily="2" charset="0"/>
              </a:rPr>
              <a:t>“Are there any concerns about hearing, speech, language, or learning?”</a:t>
            </a:r>
          </a:p>
          <a:p>
            <a:pPr marL="742950" lvl="1" indent="-285750" fontAlgn="base">
              <a:lnSpc>
                <a:spcPct val="150000"/>
              </a:lnSpc>
              <a:buFont typeface="Arial" panose="020B0604020202020204" pitchFamily="34" charset="0"/>
              <a:buChar char="•"/>
            </a:pPr>
            <a:r>
              <a:rPr lang="en-US" sz="2400" dirty="0">
                <a:latin typeface="Nunito" pitchFamily="2" charset="0"/>
              </a:rPr>
              <a:t>“What gets in the way of sharing books or stories?”</a:t>
            </a:r>
          </a:p>
          <a:p>
            <a:pPr marL="742950" lvl="1" indent="-285750" fontAlgn="base">
              <a:lnSpc>
                <a:spcPct val="150000"/>
              </a:lnSpc>
              <a:buFont typeface="Arial" panose="020B0604020202020204" pitchFamily="34" charset="0"/>
              <a:buChar char="•"/>
            </a:pPr>
            <a:r>
              <a:rPr lang="en-US" sz="2400" dirty="0">
                <a:latin typeface="Nunito" pitchFamily="2" charset="0"/>
              </a:rPr>
              <a:t>“Some caregivers prefer telling stories or talking about pictures rather than reading the words. What feels most comfortable for you?”</a:t>
            </a:r>
          </a:p>
        </p:txBody>
      </p:sp>
    </p:spTree>
    <p:extLst>
      <p:ext uri="{BB962C8B-B14F-4D97-AF65-F5344CB8AC3E}">
        <p14:creationId xmlns:p14="http://schemas.microsoft.com/office/powerpoint/2010/main" val="2575163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74923-D6F6-92FB-D271-6893BCF1E318}"/>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90A4DB15-B72F-910B-7E17-29E2601BB752}"/>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C6042A9B-4138-B455-72A1-80ACE00D199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B49D64AB-E596-10F3-217B-5554B30BD5D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28AE64D8-AAF2-01E5-9440-2FD809A4352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C0CBAAB7-F070-5A40-D874-67A58FD58DF7}"/>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FA10407D-3A4D-CA6C-5D8B-BFBA42C58908}"/>
              </a:ext>
            </a:extLst>
          </p:cNvPr>
          <p:cNvSpPr txBox="1"/>
          <p:nvPr/>
        </p:nvSpPr>
        <p:spPr>
          <a:xfrm>
            <a:off x="292924" y="674149"/>
            <a:ext cx="11780323" cy="1515800"/>
          </a:xfrm>
          <a:prstGeom prst="rect">
            <a:avLst/>
          </a:prstGeom>
          <a:noFill/>
        </p:spPr>
        <p:txBody>
          <a:bodyPr wrap="square" rtlCol="0">
            <a:spAutoFit/>
          </a:bodyPr>
          <a:lstStyle/>
          <a:p>
            <a:pPr>
              <a:lnSpc>
                <a:spcPct val="150000"/>
              </a:lnSpc>
            </a:pPr>
            <a:r>
              <a:rPr lang="en-US" sz="3600" dirty="0">
                <a:solidFill>
                  <a:srgbClr val="0057B9"/>
                </a:solidFill>
                <a:latin typeface="Nunito Black" pitchFamily="2" charset="0"/>
              </a:rPr>
              <a:t>A book can provide a window into development</a:t>
            </a:r>
          </a:p>
          <a:p>
            <a:pPr>
              <a:lnSpc>
                <a:spcPct val="150000"/>
              </a:lnSpc>
            </a:pPr>
            <a:r>
              <a:rPr lang="en-US" sz="2800" dirty="0">
                <a:latin typeface="Nunito" pitchFamily="2" charset="0"/>
              </a:rPr>
              <a:t>Observe:</a:t>
            </a:r>
          </a:p>
        </p:txBody>
      </p:sp>
      <p:sp>
        <p:nvSpPr>
          <p:cNvPr id="3" name="TextBox 2">
            <a:extLst>
              <a:ext uri="{FF2B5EF4-FFF2-40B4-BE49-F238E27FC236}">
                <a16:creationId xmlns:a16="http://schemas.microsoft.com/office/drawing/2014/main" id="{CB45EC9F-4EF9-CFE5-D3E5-33DFFC463C55}"/>
              </a:ext>
            </a:extLst>
          </p:cNvPr>
          <p:cNvSpPr txBox="1"/>
          <p:nvPr/>
        </p:nvSpPr>
        <p:spPr>
          <a:xfrm>
            <a:off x="1056253" y="2354215"/>
            <a:ext cx="10415311" cy="3370153"/>
          </a:xfrm>
          <a:prstGeom prst="rect">
            <a:avLst/>
          </a:prstGeom>
          <a:noFill/>
        </p:spPr>
        <p:txBody>
          <a:bodyPr wrap="square" numCol="2">
            <a:spAutoFit/>
          </a:bodyPr>
          <a:lstStyle/>
          <a:p>
            <a:pPr marL="285750" indent="-285750">
              <a:lnSpc>
                <a:spcPct val="150000"/>
              </a:lnSpc>
              <a:buFont typeface="Arial" panose="020B0604020202020204" pitchFamily="34" charset="0"/>
              <a:buChar char="•"/>
            </a:pPr>
            <a:r>
              <a:rPr lang="en-US" sz="2400" dirty="0">
                <a:latin typeface="Nunito" pitchFamily="2" charset="0"/>
              </a:rPr>
              <a:t>Visual attention and tracking</a:t>
            </a:r>
          </a:p>
          <a:p>
            <a:pPr marL="285750" indent="-285750">
              <a:lnSpc>
                <a:spcPct val="150000"/>
              </a:lnSpc>
              <a:buFont typeface="Arial" panose="020B0604020202020204" pitchFamily="34" charset="0"/>
              <a:buChar char="•"/>
            </a:pPr>
            <a:r>
              <a:rPr lang="en-US" sz="2400" dirty="0">
                <a:latin typeface="Nunito" pitchFamily="2" charset="0"/>
              </a:rPr>
              <a:t>Reaching and grasp</a:t>
            </a:r>
          </a:p>
          <a:p>
            <a:pPr marL="285750" indent="-285750">
              <a:lnSpc>
                <a:spcPct val="150000"/>
              </a:lnSpc>
              <a:buFont typeface="Arial" panose="020B0604020202020204" pitchFamily="34" charset="0"/>
              <a:buChar char="•"/>
            </a:pPr>
            <a:r>
              <a:rPr lang="en-US" sz="2400" dirty="0">
                <a:latin typeface="Nunito" pitchFamily="2" charset="0"/>
              </a:rPr>
              <a:t>Page turning</a:t>
            </a:r>
          </a:p>
          <a:p>
            <a:pPr marL="285750" indent="-285750">
              <a:lnSpc>
                <a:spcPct val="150000"/>
              </a:lnSpc>
              <a:buFont typeface="Arial" panose="020B0604020202020204" pitchFamily="34" charset="0"/>
              <a:buChar char="•"/>
            </a:pPr>
            <a:r>
              <a:rPr lang="en-US" sz="2400" dirty="0">
                <a:latin typeface="Nunito" pitchFamily="2" charset="0"/>
              </a:rPr>
              <a:t>Pointing and showing</a:t>
            </a:r>
          </a:p>
          <a:p>
            <a:pPr marL="285750" indent="-285750">
              <a:lnSpc>
                <a:spcPct val="150000"/>
              </a:lnSpc>
              <a:buFont typeface="Arial" panose="020B0604020202020204" pitchFamily="34" charset="0"/>
              <a:buChar char="•"/>
            </a:pPr>
            <a:r>
              <a:rPr lang="en-US" sz="2400" dirty="0">
                <a:latin typeface="Nunito" pitchFamily="2" charset="0"/>
              </a:rPr>
              <a:t>Joint attention</a:t>
            </a:r>
          </a:p>
          <a:p>
            <a:pPr marL="285750" indent="-285750">
              <a:lnSpc>
                <a:spcPct val="150000"/>
              </a:lnSpc>
              <a:buFont typeface="Arial" panose="020B0604020202020204" pitchFamily="34" charset="0"/>
              <a:buChar char="•"/>
            </a:pPr>
            <a:r>
              <a:rPr lang="en-US" sz="2400" dirty="0">
                <a:latin typeface="Nunito" pitchFamily="2" charset="0"/>
              </a:rPr>
              <a:t>Naming and imitation</a:t>
            </a:r>
          </a:p>
          <a:p>
            <a:pPr marL="285750" indent="-285750">
              <a:lnSpc>
                <a:spcPct val="150000"/>
              </a:lnSpc>
              <a:buFont typeface="Arial" panose="020B0604020202020204" pitchFamily="34" charset="0"/>
              <a:buChar char="•"/>
            </a:pPr>
            <a:r>
              <a:rPr lang="en-US" sz="2400" dirty="0">
                <a:latin typeface="Nunito" pitchFamily="2" charset="0"/>
              </a:rPr>
              <a:t>Receptive language</a:t>
            </a:r>
          </a:p>
          <a:p>
            <a:pPr marL="285750" indent="-285750">
              <a:lnSpc>
                <a:spcPct val="150000"/>
              </a:lnSpc>
              <a:buFont typeface="Arial" panose="020B0604020202020204" pitchFamily="34" charset="0"/>
              <a:buChar char="•"/>
            </a:pPr>
            <a:r>
              <a:rPr lang="en-US" sz="2400" dirty="0">
                <a:latin typeface="Nunito" pitchFamily="2" charset="0"/>
              </a:rPr>
              <a:t>Narrative skills</a:t>
            </a:r>
          </a:p>
          <a:p>
            <a:pPr marL="285750" indent="-285750">
              <a:lnSpc>
                <a:spcPct val="150000"/>
              </a:lnSpc>
              <a:buFont typeface="Arial" panose="020B0604020202020204" pitchFamily="34" charset="0"/>
              <a:buChar char="•"/>
            </a:pPr>
            <a:r>
              <a:rPr lang="en-US" sz="2400" dirty="0">
                <a:latin typeface="Nunito" pitchFamily="2" charset="0"/>
              </a:rPr>
              <a:t>Caregiver-child interaction</a:t>
            </a:r>
          </a:p>
          <a:p>
            <a:pPr marL="285750" indent="-285750">
              <a:lnSpc>
                <a:spcPct val="150000"/>
              </a:lnSpc>
              <a:buFont typeface="Arial" panose="020B0604020202020204" pitchFamily="34" charset="0"/>
              <a:buChar char="•"/>
            </a:pPr>
            <a:r>
              <a:rPr lang="en-US" sz="2400" dirty="0">
                <a:latin typeface="Nunito" pitchFamily="2" charset="0"/>
              </a:rPr>
              <a:t>Regulation and persistence</a:t>
            </a:r>
          </a:p>
          <a:p>
            <a:pPr marL="285750" indent="-285750">
              <a:lnSpc>
                <a:spcPct val="150000"/>
              </a:lnSpc>
              <a:buFont typeface="Arial" panose="020B0604020202020204" pitchFamily="34" charset="0"/>
              <a:buChar char="•"/>
            </a:pPr>
            <a:endParaRPr lang="en-US" sz="2400" dirty="0">
              <a:latin typeface="Nunito" pitchFamily="2" charset="0"/>
            </a:endParaRPr>
          </a:p>
        </p:txBody>
      </p:sp>
    </p:spTree>
    <p:extLst>
      <p:ext uri="{BB962C8B-B14F-4D97-AF65-F5344CB8AC3E}">
        <p14:creationId xmlns:p14="http://schemas.microsoft.com/office/powerpoint/2010/main" val="4287620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61261-B428-B813-1E8F-A043C296EC67}"/>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6DA7815-590B-AD46-B1C1-DCC3A2889AF0}"/>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C33C7E5C-2109-0A6B-62FC-FBF11108A21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EDC8CFD6-0E00-54DE-58E5-41233DCBE8C9}"/>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21F78FA8-9504-026A-8145-4035F1B219C2}"/>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5EC235D5-7AEB-2D73-668E-DD44917EF9F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3E2DF87F-A03C-3122-FB66-F93A75077455}"/>
              </a:ext>
            </a:extLst>
          </p:cNvPr>
          <p:cNvSpPr txBox="1"/>
          <p:nvPr/>
        </p:nvSpPr>
        <p:spPr>
          <a:xfrm>
            <a:off x="506679" y="643622"/>
            <a:ext cx="11780323" cy="5570756"/>
          </a:xfrm>
          <a:prstGeom prst="rect">
            <a:avLst/>
          </a:prstGeom>
          <a:noFill/>
        </p:spPr>
        <p:txBody>
          <a:bodyPr wrap="square" rtlCol="0">
            <a:spAutoFit/>
          </a:bodyPr>
          <a:lstStyle/>
          <a:p>
            <a:r>
              <a:rPr lang="en-CA" sz="3200" b="1" dirty="0">
                <a:latin typeface="Nunito Black" pitchFamily="2" charset="0"/>
              </a:rPr>
              <a:t>Give one or two recommendations—not a lecture</a:t>
            </a:r>
          </a:p>
          <a:p>
            <a:endParaRPr lang="en-CA" sz="4400" b="0" dirty="0">
              <a:effectLst/>
              <a:latin typeface="Nunito" pitchFamily="2" charset="0"/>
            </a:endParaRPr>
          </a:p>
          <a:p>
            <a:r>
              <a:rPr lang="en-CA" sz="3200" b="1" dirty="0">
                <a:latin typeface="Nunito Black" pitchFamily="2" charset="0"/>
              </a:rPr>
              <a:t>Follow the child’s interest</a:t>
            </a:r>
            <a:endParaRPr lang="en-CA" sz="4400" b="1" dirty="0">
              <a:effectLst/>
              <a:latin typeface="Nunito Black" pitchFamily="2" charset="0"/>
            </a:endParaRPr>
          </a:p>
          <a:p>
            <a:r>
              <a:rPr lang="en-CA" sz="3200" dirty="0">
                <a:latin typeface="Nunito" pitchFamily="2" charset="0"/>
              </a:rPr>
              <a:t>Talk about what the child notices.</a:t>
            </a:r>
          </a:p>
          <a:p>
            <a:endParaRPr lang="en-CA" sz="4400" b="0" dirty="0">
              <a:effectLst/>
              <a:latin typeface="Nunito" pitchFamily="2" charset="0"/>
            </a:endParaRPr>
          </a:p>
          <a:p>
            <a:r>
              <a:rPr lang="en-CA" sz="3200" b="1" dirty="0">
                <a:latin typeface="Nunito Black" pitchFamily="2" charset="0"/>
              </a:rPr>
              <a:t>Make it interactive</a:t>
            </a:r>
            <a:endParaRPr lang="en-CA" sz="4400" b="1" dirty="0">
              <a:effectLst/>
              <a:latin typeface="Nunito Black" pitchFamily="2" charset="0"/>
            </a:endParaRPr>
          </a:p>
          <a:p>
            <a:r>
              <a:rPr lang="en-CA" sz="3200" dirty="0">
                <a:latin typeface="Nunito" pitchFamily="2" charset="0"/>
              </a:rPr>
              <a:t>Point, name, pause, imitate, and respond.</a:t>
            </a:r>
          </a:p>
          <a:p>
            <a:endParaRPr lang="en-CA" sz="4400" b="0" dirty="0">
              <a:effectLst/>
              <a:latin typeface="Nunito" pitchFamily="2" charset="0"/>
            </a:endParaRPr>
          </a:p>
          <a:p>
            <a:r>
              <a:rPr lang="en-CA" sz="3200" b="1" dirty="0">
                <a:latin typeface="Nunito Black" pitchFamily="2" charset="0"/>
              </a:rPr>
              <a:t>Make it easy to repeat</a:t>
            </a:r>
            <a:endParaRPr lang="en-CA" sz="4400" b="1" dirty="0">
              <a:effectLst/>
              <a:latin typeface="Nunito Black" pitchFamily="2" charset="0"/>
            </a:endParaRPr>
          </a:p>
          <a:p>
            <a:r>
              <a:rPr lang="en-CA" sz="3200" dirty="0">
                <a:latin typeface="Nunito" pitchFamily="2" charset="0"/>
              </a:rPr>
              <a:t>Use a routine that already exists.</a:t>
            </a:r>
            <a:endParaRPr lang="en-CA" sz="4400" b="0" dirty="0">
              <a:effectLst/>
              <a:latin typeface="Nunito" pitchFamily="2" charset="0"/>
            </a:endParaRPr>
          </a:p>
        </p:txBody>
      </p:sp>
      <p:pic>
        <p:nvPicPr>
          <p:cNvPr id="10" name="Picture 9" descr="A group of images of a person holding a baby&#10;&#10;AI-generated content may be incorrect.">
            <a:extLst>
              <a:ext uri="{FF2B5EF4-FFF2-40B4-BE49-F238E27FC236}">
                <a16:creationId xmlns:a16="http://schemas.microsoft.com/office/drawing/2014/main" id="{78C63143-47E7-7D2E-BC54-529EAFC52F33}"/>
              </a:ext>
            </a:extLst>
          </p:cNvPr>
          <p:cNvPicPr>
            <a:picLocks noChangeAspect="1"/>
          </p:cNvPicPr>
          <p:nvPr/>
        </p:nvPicPr>
        <p:blipFill>
          <a:blip r:embed="rId3"/>
          <a:srcRect l="46264" t="26172" r="30086" b="33249"/>
          <a:stretch>
            <a:fillRect/>
          </a:stretch>
        </p:blipFill>
        <p:spPr>
          <a:xfrm>
            <a:off x="8209175" y="1287511"/>
            <a:ext cx="3476146" cy="4100270"/>
          </a:xfrm>
          <a:prstGeom prst="rect">
            <a:avLst/>
          </a:prstGeom>
        </p:spPr>
      </p:pic>
    </p:spTree>
    <p:extLst>
      <p:ext uri="{BB962C8B-B14F-4D97-AF65-F5344CB8AC3E}">
        <p14:creationId xmlns:p14="http://schemas.microsoft.com/office/powerpoint/2010/main" val="3679897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4C5ED-4E0B-9D25-AC9F-50A7712A6B36}"/>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5197153-289D-7361-BF55-B985E4ABBFF5}"/>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0F2FDD23-B6CE-526B-2638-A0D465B40C5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643DDF70-5F58-C373-15AF-93820021C0FF}"/>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C66850AB-A156-D6BC-DFDA-1EC6B3DC85D9}"/>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77607EDD-2902-976A-AD0F-D78292A0D3BA}"/>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26986908-D7AF-99E9-3EB5-63DFD2C444DD}"/>
              </a:ext>
            </a:extLst>
          </p:cNvPr>
          <p:cNvSpPr txBox="1"/>
          <p:nvPr/>
        </p:nvSpPr>
        <p:spPr>
          <a:xfrm>
            <a:off x="506679" y="643622"/>
            <a:ext cx="11780323" cy="6555641"/>
          </a:xfrm>
          <a:prstGeom prst="rect">
            <a:avLst/>
          </a:prstGeom>
          <a:noFill/>
        </p:spPr>
        <p:txBody>
          <a:bodyPr wrap="square" rtlCol="0">
            <a:spAutoFit/>
          </a:bodyPr>
          <a:lstStyle/>
          <a:p>
            <a:r>
              <a:rPr lang="en-US" sz="2800" b="0" dirty="0">
                <a:solidFill>
                  <a:srgbClr val="0057B9"/>
                </a:solidFill>
                <a:effectLst/>
                <a:latin typeface="Nunito Black" pitchFamily="2" charset="0"/>
              </a:rPr>
              <a:t>A 20-second demonstration can build caregiver confidence</a:t>
            </a:r>
          </a:p>
          <a:p>
            <a:endParaRPr lang="en-US" sz="2800" b="0" dirty="0">
              <a:solidFill>
                <a:srgbClr val="0057B9"/>
              </a:solidFill>
              <a:effectLst/>
              <a:latin typeface="Nunito Black" pitchFamily="2" charset="0"/>
            </a:endParaRPr>
          </a:p>
          <a:p>
            <a:endParaRPr lang="en-US" sz="2800" b="0" dirty="0">
              <a:solidFill>
                <a:srgbClr val="0057B9"/>
              </a:solidFill>
              <a:effectLst/>
              <a:latin typeface="Nunito Black" pitchFamily="2" charset="0"/>
            </a:endParaRPr>
          </a:p>
          <a:p>
            <a:pPr marL="514350" indent="-514350">
              <a:buFont typeface="+mj-lt"/>
              <a:buAutoNum type="arabicPeriod"/>
            </a:pPr>
            <a:r>
              <a:rPr lang="en-US" sz="2800" b="0" dirty="0">
                <a:effectLst/>
                <a:latin typeface="Nunito" pitchFamily="2" charset="0"/>
              </a:rPr>
              <a:t>Follow the child’s gaze.</a:t>
            </a:r>
          </a:p>
          <a:p>
            <a:pPr marL="514350" indent="-514350">
              <a:buFont typeface="+mj-lt"/>
              <a:buAutoNum type="arabicPeriod"/>
            </a:pPr>
            <a:r>
              <a:rPr lang="en-US" sz="2800" b="0" dirty="0">
                <a:effectLst/>
                <a:latin typeface="Nunito" pitchFamily="2" charset="0"/>
              </a:rPr>
              <a:t>Point to a picture.</a:t>
            </a:r>
          </a:p>
          <a:p>
            <a:pPr marL="514350" indent="-514350">
              <a:buFont typeface="+mj-lt"/>
              <a:buAutoNum type="arabicPeriod"/>
            </a:pPr>
            <a:r>
              <a:rPr lang="en-US" sz="2800" b="0" dirty="0">
                <a:effectLst/>
                <a:latin typeface="Nunito" pitchFamily="2" charset="0"/>
              </a:rPr>
              <a:t>Name or describe it.</a:t>
            </a:r>
          </a:p>
          <a:p>
            <a:pPr marL="514350" indent="-514350">
              <a:buFont typeface="+mj-lt"/>
              <a:buAutoNum type="arabicPeriod"/>
            </a:pPr>
            <a:r>
              <a:rPr lang="en-US" sz="2800" b="0" dirty="0">
                <a:effectLst/>
                <a:latin typeface="Nunito" pitchFamily="2" charset="0"/>
              </a:rPr>
              <a:t>Pause for the child.</a:t>
            </a:r>
          </a:p>
          <a:p>
            <a:pPr marL="514350" indent="-514350">
              <a:buFont typeface="+mj-lt"/>
              <a:buAutoNum type="arabicPeriod"/>
            </a:pPr>
            <a:r>
              <a:rPr lang="en-US" sz="2800" b="0" dirty="0">
                <a:effectLst/>
                <a:latin typeface="Nunito" pitchFamily="2" charset="0"/>
              </a:rPr>
              <a:t>Respond to any sound, gesture, or word.</a:t>
            </a:r>
          </a:p>
          <a:p>
            <a:pPr marL="514350" indent="-514350">
              <a:buFont typeface="+mj-lt"/>
              <a:buAutoNum type="arabicPeriod"/>
            </a:pPr>
            <a:r>
              <a:rPr lang="en-US" sz="2800" b="0" dirty="0">
                <a:effectLst/>
                <a:latin typeface="Nunito" pitchFamily="2" charset="0"/>
              </a:rPr>
              <a:t>Expand slightly.</a:t>
            </a:r>
          </a:p>
          <a:p>
            <a:pPr marL="514350" indent="-514350">
              <a:buFont typeface="+mj-lt"/>
              <a:buAutoNum type="arabicPeriod"/>
            </a:pPr>
            <a:endParaRPr lang="en-US" sz="2800" b="0" dirty="0">
              <a:effectLst/>
              <a:latin typeface="Nunito" pitchFamily="2" charset="0"/>
            </a:endParaRPr>
          </a:p>
          <a:p>
            <a:pPr marL="514350" indent="-514350">
              <a:buFont typeface="+mj-lt"/>
              <a:buAutoNum type="arabicPeriod"/>
            </a:pPr>
            <a:endParaRPr lang="en-US" sz="2800" b="0" dirty="0">
              <a:effectLst/>
              <a:latin typeface="Nunito" pitchFamily="2" charset="0"/>
            </a:endParaRPr>
          </a:p>
          <a:p>
            <a:r>
              <a:rPr lang="en-US" sz="2800" b="0" dirty="0">
                <a:effectLst/>
                <a:latin typeface="Nunito Black" pitchFamily="2" charset="0"/>
              </a:rPr>
              <a:t>Child: “Dog.”</a:t>
            </a:r>
            <a:br>
              <a:rPr lang="en-US" sz="2800" b="0" dirty="0">
                <a:effectLst/>
                <a:latin typeface="Nunito Black" pitchFamily="2" charset="0"/>
              </a:rPr>
            </a:br>
            <a:r>
              <a:rPr lang="en-US" sz="2800" b="0" dirty="0">
                <a:effectLst/>
                <a:latin typeface="Nunito Black" pitchFamily="2" charset="0"/>
              </a:rPr>
              <a:t>Adult: “Yes—a big brown dog is running!”</a:t>
            </a:r>
          </a:p>
          <a:p>
            <a:br>
              <a:rPr lang="en-US" sz="2800" b="0" dirty="0">
                <a:effectLst/>
                <a:latin typeface="Nunito" pitchFamily="2" charset="0"/>
              </a:rPr>
            </a:br>
            <a:endParaRPr lang="en-CA" sz="2800" b="0" dirty="0">
              <a:effectLst/>
              <a:latin typeface="Nunito" pitchFamily="2" charset="0"/>
            </a:endParaRPr>
          </a:p>
        </p:txBody>
      </p:sp>
      <p:pic>
        <p:nvPicPr>
          <p:cNvPr id="3" name="Picture 2">
            <a:extLst>
              <a:ext uri="{FF2B5EF4-FFF2-40B4-BE49-F238E27FC236}">
                <a16:creationId xmlns:a16="http://schemas.microsoft.com/office/drawing/2014/main" id="{8433CAB5-A81E-26DA-B8B1-3373CFAB15F1}"/>
              </a:ext>
            </a:extLst>
          </p:cNvPr>
          <p:cNvPicPr>
            <a:picLocks noChangeAspect="1"/>
          </p:cNvPicPr>
          <p:nvPr/>
        </p:nvPicPr>
        <p:blipFill>
          <a:blip r:embed="rId3"/>
          <a:stretch>
            <a:fillRect/>
          </a:stretch>
        </p:blipFill>
        <p:spPr>
          <a:xfrm>
            <a:off x="8039595" y="1998038"/>
            <a:ext cx="3757273" cy="2861923"/>
          </a:xfrm>
          <a:prstGeom prst="rect">
            <a:avLst/>
          </a:prstGeom>
        </p:spPr>
      </p:pic>
    </p:spTree>
    <p:extLst>
      <p:ext uri="{BB962C8B-B14F-4D97-AF65-F5344CB8AC3E}">
        <p14:creationId xmlns:p14="http://schemas.microsoft.com/office/powerpoint/2010/main" val="952583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820AB-EDA6-555F-EA1F-5CE660507E3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FA6FD6E-D6AB-0FE3-E37F-0BD8CE32BD97}"/>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C54AA4C6-EECC-5667-24A9-C2A04FA649AB}"/>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0E53E066-23BA-F3DA-FF42-8A2F20FD294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A2C5B2FD-B217-EE0F-1D56-262ED18AC59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E58AEB0D-0AB9-683D-D1D2-FC3476080DE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7A6E0A21-9FE3-F241-3494-5DC75EB01B07}"/>
              </a:ext>
            </a:extLst>
          </p:cNvPr>
          <p:cNvSpPr txBox="1"/>
          <p:nvPr/>
        </p:nvSpPr>
        <p:spPr>
          <a:xfrm>
            <a:off x="617517" y="486888"/>
            <a:ext cx="10984675" cy="6124754"/>
          </a:xfrm>
          <a:prstGeom prst="rect">
            <a:avLst/>
          </a:prstGeom>
          <a:noFill/>
        </p:spPr>
        <p:txBody>
          <a:bodyPr wrap="square" rtlCol="0">
            <a:spAutoFit/>
          </a:bodyPr>
          <a:lstStyle/>
          <a:p>
            <a:r>
              <a:rPr lang="en-US" sz="2800" b="0" dirty="0">
                <a:solidFill>
                  <a:srgbClr val="0057B9"/>
                </a:solidFill>
                <a:effectLst/>
                <a:latin typeface="Nunito Black" pitchFamily="2" charset="0"/>
              </a:rPr>
              <a:t>A useful plan links counselling with access and follow-up</a:t>
            </a:r>
          </a:p>
          <a:p>
            <a:endParaRPr lang="en-US" sz="2800" b="0" dirty="0">
              <a:solidFill>
                <a:srgbClr val="0057B9"/>
              </a:solidFill>
              <a:effectLst/>
              <a:latin typeface="Nunito Black" pitchFamily="2" charset="0"/>
            </a:endParaRPr>
          </a:p>
          <a:p>
            <a:r>
              <a:rPr lang="en-US" sz="2800" b="0" dirty="0">
                <a:effectLst/>
                <a:latin typeface="Nunito" pitchFamily="2" charset="0"/>
              </a:rPr>
              <a:t>Consider:</a:t>
            </a:r>
          </a:p>
          <a:p>
            <a:endParaRPr lang="en-US" sz="2800" b="0" dirty="0">
              <a:effectLst/>
              <a:latin typeface="Nunito" pitchFamily="2" charset="0"/>
            </a:endParaRPr>
          </a:p>
          <a:p>
            <a:pPr marL="457200" indent="-457200">
              <a:buFont typeface="Arial" panose="020B0604020202020204" pitchFamily="34" charset="0"/>
              <a:buChar char="•"/>
            </a:pPr>
            <a:r>
              <a:rPr lang="en-US" sz="2800" b="0" dirty="0">
                <a:effectLst/>
                <a:latin typeface="Nunito" pitchFamily="2" charset="0"/>
              </a:rPr>
              <a:t>An age-appropriate book</a:t>
            </a:r>
          </a:p>
          <a:p>
            <a:pPr marL="457200" indent="-457200">
              <a:buFont typeface="Arial" panose="020B0604020202020204" pitchFamily="34" charset="0"/>
              <a:buChar char="•"/>
            </a:pPr>
            <a:r>
              <a:rPr lang="en-US" sz="2800" b="0" dirty="0">
                <a:effectLst/>
                <a:latin typeface="Nunito" pitchFamily="2" charset="0"/>
              </a:rPr>
              <a:t>Library information or registration</a:t>
            </a:r>
          </a:p>
          <a:p>
            <a:pPr marL="457200" indent="-457200">
              <a:buFont typeface="Arial" panose="020B0604020202020204" pitchFamily="34" charset="0"/>
              <a:buChar char="•"/>
            </a:pPr>
            <a:r>
              <a:rPr lang="en-US" sz="2800" b="0" dirty="0">
                <a:effectLst/>
                <a:latin typeface="Nunito" pitchFamily="2" charset="0"/>
              </a:rPr>
              <a:t>CCLF family resources</a:t>
            </a:r>
          </a:p>
          <a:p>
            <a:pPr marL="457200" indent="-457200">
              <a:buFont typeface="Arial" panose="020B0604020202020204" pitchFamily="34" charset="0"/>
              <a:buChar char="•"/>
            </a:pPr>
            <a:r>
              <a:rPr lang="en-US" sz="2800" b="0" dirty="0" err="1">
                <a:effectLst/>
                <a:latin typeface="Nunito" pitchFamily="2" charset="0"/>
              </a:rPr>
              <a:t>EarlyON</a:t>
            </a:r>
            <a:r>
              <a:rPr lang="en-US" sz="2800" b="0" dirty="0">
                <a:effectLst/>
                <a:latin typeface="Nunito" pitchFamily="2" charset="0"/>
              </a:rPr>
              <a:t> or local early years programs</a:t>
            </a:r>
          </a:p>
          <a:p>
            <a:pPr marL="457200" indent="-457200">
              <a:buFont typeface="Arial" panose="020B0604020202020204" pitchFamily="34" charset="0"/>
              <a:buChar char="•"/>
            </a:pPr>
            <a:r>
              <a:rPr lang="en-US" sz="2800" b="0" dirty="0">
                <a:effectLst/>
                <a:latin typeface="Nunito" pitchFamily="2" charset="0"/>
              </a:rPr>
              <a:t>Public health programs</a:t>
            </a:r>
          </a:p>
          <a:p>
            <a:pPr marL="457200" indent="-457200">
              <a:buFont typeface="Arial" panose="020B0604020202020204" pitchFamily="34" charset="0"/>
              <a:buChar char="•"/>
            </a:pPr>
            <a:r>
              <a:rPr lang="en-US" sz="2800" b="0" dirty="0">
                <a:effectLst/>
                <a:latin typeface="Nunito" pitchFamily="2" charset="0"/>
              </a:rPr>
              <a:t>Speech-language services</a:t>
            </a:r>
          </a:p>
          <a:p>
            <a:pPr marL="457200" indent="-457200">
              <a:buFont typeface="Arial" panose="020B0604020202020204" pitchFamily="34" charset="0"/>
              <a:buChar char="•"/>
            </a:pPr>
            <a:r>
              <a:rPr lang="en-US" sz="2800" b="0" dirty="0">
                <a:effectLst/>
                <a:latin typeface="Nunito" pitchFamily="2" charset="0"/>
              </a:rPr>
              <a:t>Hearing assessment</a:t>
            </a:r>
          </a:p>
          <a:p>
            <a:pPr marL="457200" indent="-457200">
              <a:buFont typeface="Arial" panose="020B0604020202020204" pitchFamily="34" charset="0"/>
              <a:buChar char="•"/>
            </a:pPr>
            <a:r>
              <a:rPr lang="en-US" sz="2800" b="0" dirty="0">
                <a:effectLst/>
                <a:latin typeface="Nunito" pitchFamily="2" charset="0"/>
              </a:rPr>
              <a:t>Developmental services</a:t>
            </a:r>
          </a:p>
          <a:p>
            <a:pPr marL="457200" indent="-457200">
              <a:buFont typeface="Arial" panose="020B0604020202020204" pitchFamily="34" charset="0"/>
              <a:buChar char="•"/>
            </a:pPr>
            <a:r>
              <a:rPr lang="en-US" sz="2800" b="0" dirty="0">
                <a:effectLst/>
                <a:latin typeface="Nunito" pitchFamily="2" charset="0"/>
              </a:rPr>
              <a:t>School-based supports</a:t>
            </a:r>
          </a:p>
          <a:p>
            <a:pPr marL="457200" indent="-457200">
              <a:buFont typeface="Arial" panose="020B0604020202020204" pitchFamily="34" charset="0"/>
              <a:buChar char="•"/>
            </a:pPr>
            <a:r>
              <a:rPr lang="en-US" sz="2800" b="0" dirty="0">
                <a:effectLst/>
                <a:latin typeface="Nunito" pitchFamily="2" charset="0"/>
              </a:rPr>
              <a:t>Culturally and linguistically relevant resources</a:t>
            </a:r>
          </a:p>
        </p:txBody>
      </p:sp>
      <p:pic>
        <p:nvPicPr>
          <p:cNvPr id="3" name="Picture 2">
            <a:extLst>
              <a:ext uri="{FF2B5EF4-FFF2-40B4-BE49-F238E27FC236}">
                <a16:creationId xmlns:a16="http://schemas.microsoft.com/office/drawing/2014/main" id="{3EC3A130-AAF6-1CEC-B51F-2F536B445F85}"/>
              </a:ext>
            </a:extLst>
          </p:cNvPr>
          <p:cNvPicPr>
            <a:picLocks noChangeAspect="1"/>
          </p:cNvPicPr>
          <p:nvPr/>
        </p:nvPicPr>
        <p:blipFill>
          <a:blip r:embed="rId3"/>
          <a:stretch>
            <a:fillRect/>
          </a:stretch>
        </p:blipFill>
        <p:spPr>
          <a:xfrm>
            <a:off x="7364970" y="1196261"/>
            <a:ext cx="4706007" cy="4706007"/>
          </a:xfrm>
          <a:prstGeom prst="rect">
            <a:avLst/>
          </a:prstGeom>
        </p:spPr>
      </p:pic>
    </p:spTree>
    <p:extLst>
      <p:ext uri="{BB962C8B-B14F-4D97-AF65-F5344CB8AC3E}">
        <p14:creationId xmlns:p14="http://schemas.microsoft.com/office/powerpoint/2010/main" val="2432974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128E6-0B50-9F23-65CB-2E3D75AEFD5D}"/>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B2E24684-296E-8E69-92C9-26E3CA954396}"/>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1960F4F2-BBB2-5C6A-477D-E57B342D39FE}"/>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3BF4865C-F29F-09D7-3455-F1D4D517FC92}"/>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D45BCC4E-233D-677F-B6D1-13AC7B8CFE08}"/>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DBFE70BC-557A-1C8B-E7C0-33FE4BDEA22A}"/>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3D01B957-ED36-826C-B845-4D9AA0DD3F53}"/>
              </a:ext>
            </a:extLst>
          </p:cNvPr>
          <p:cNvSpPr txBox="1"/>
          <p:nvPr/>
        </p:nvSpPr>
        <p:spPr>
          <a:xfrm>
            <a:off x="249382" y="486888"/>
            <a:ext cx="8063345" cy="6370975"/>
          </a:xfrm>
          <a:prstGeom prst="rect">
            <a:avLst/>
          </a:prstGeom>
          <a:noFill/>
        </p:spPr>
        <p:txBody>
          <a:bodyPr wrap="square" rtlCol="0">
            <a:spAutoFit/>
          </a:bodyPr>
          <a:lstStyle/>
          <a:p>
            <a:r>
              <a:rPr lang="en-US" sz="3600" b="0" dirty="0">
                <a:solidFill>
                  <a:srgbClr val="0057B9"/>
                </a:solidFill>
                <a:effectLst/>
                <a:latin typeface="Nunito Black" pitchFamily="2" charset="0"/>
              </a:rPr>
              <a:t>Early Words / Premiers mots</a:t>
            </a:r>
          </a:p>
          <a:p>
            <a:endParaRPr lang="en-US" sz="3600" b="0" dirty="0">
              <a:solidFill>
                <a:srgbClr val="0057B9"/>
              </a:solidFill>
              <a:effectLst/>
              <a:latin typeface="Nunito Black" pitchFamily="2" charset="0"/>
            </a:endParaRPr>
          </a:p>
          <a:p>
            <a:r>
              <a:rPr lang="en-US" sz="2800" b="0" dirty="0">
                <a:effectLst/>
                <a:latin typeface="Nunito Black" pitchFamily="2" charset="0"/>
              </a:rPr>
              <a:t>Early Literacy Conversation Guide</a:t>
            </a:r>
          </a:p>
          <a:p>
            <a:endParaRPr lang="en-US" sz="2800" b="0" dirty="0">
              <a:effectLst/>
              <a:latin typeface="Nunito Black" pitchFamily="2" charset="0"/>
            </a:endParaRPr>
          </a:p>
          <a:p>
            <a:r>
              <a:rPr lang="en-US" sz="2800" b="0" dirty="0">
                <a:effectLst/>
                <a:latin typeface="Nunito" pitchFamily="2" charset="0"/>
              </a:rPr>
              <a:t>Designed to support brief healthcare conversations about:</a:t>
            </a:r>
          </a:p>
          <a:p>
            <a:pPr marL="457200" indent="-457200">
              <a:buFont typeface="Arial" panose="020B0604020202020204" pitchFamily="34" charset="0"/>
              <a:buChar char="•"/>
            </a:pPr>
            <a:r>
              <a:rPr lang="en-US" sz="2800" b="0" dirty="0">
                <a:effectLst/>
                <a:latin typeface="Nunito" pitchFamily="2" charset="0"/>
              </a:rPr>
              <a:t>Early literacy activities</a:t>
            </a:r>
          </a:p>
          <a:p>
            <a:pPr marL="457200" indent="-457200">
              <a:buFont typeface="Arial" panose="020B0604020202020204" pitchFamily="34" charset="0"/>
              <a:buChar char="•"/>
            </a:pPr>
            <a:r>
              <a:rPr lang="en-US" sz="2800" b="0" dirty="0">
                <a:effectLst/>
                <a:latin typeface="Nunito" pitchFamily="2" charset="0"/>
              </a:rPr>
              <a:t>Reading together</a:t>
            </a:r>
          </a:p>
          <a:p>
            <a:pPr marL="457200" indent="-457200">
              <a:buFont typeface="Arial" panose="020B0604020202020204" pitchFamily="34" charset="0"/>
              <a:buChar char="•"/>
            </a:pPr>
            <a:r>
              <a:rPr lang="en-US" sz="2800" b="0" dirty="0">
                <a:effectLst/>
                <a:latin typeface="Nunito" pitchFamily="2" charset="0"/>
              </a:rPr>
              <a:t>Developmentally appropriate strategies</a:t>
            </a:r>
          </a:p>
          <a:p>
            <a:pPr marL="457200" indent="-457200">
              <a:buFont typeface="Arial" panose="020B0604020202020204" pitchFamily="34" charset="0"/>
              <a:buChar char="•"/>
            </a:pPr>
            <a:r>
              <a:rPr lang="en-US" sz="2800" b="0" dirty="0">
                <a:effectLst/>
                <a:latin typeface="Nunito" pitchFamily="2" charset="0"/>
              </a:rPr>
              <a:t>Books to recommend</a:t>
            </a:r>
          </a:p>
          <a:p>
            <a:pPr marL="457200" indent="-457200">
              <a:buFont typeface="Arial" panose="020B0604020202020204" pitchFamily="34" charset="0"/>
              <a:buChar char="•"/>
            </a:pPr>
            <a:r>
              <a:rPr lang="en-US" sz="2800" b="0" dirty="0">
                <a:effectLst/>
                <a:latin typeface="Nunito" pitchFamily="2" charset="0"/>
              </a:rPr>
              <a:t>Infants, toddlers, and preschool-aged children</a:t>
            </a:r>
          </a:p>
          <a:p>
            <a:pPr marL="457200" indent="-457200">
              <a:buFont typeface="Arial" panose="020B0604020202020204" pitchFamily="34" charset="0"/>
              <a:buChar char="•"/>
            </a:pPr>
            <a:r>
              <a:rPr lang="en-US" sz="2800" b="0" dirty="0">
                <a:effectLst/>
                <a:latin typeface="Nunito" pitchFamily="2" charset="0"/>
              </a:rPr>
              <a:t>Approximate completion time: 5–10 minutes</a:t>
            </a:r>
          </a:p>
          <a:p>
            <a:br>
              <a:rPr lang="en-US" sz="2800" b="0" dirty="0">
                <a:effectLst/>
                <a:latin typeface="Nunito" pitchFamily="2" charset="0"/>
              </a:rPr>
            </a:br>
            <a:endParaRPr lang="en-US" sz="2800" b="0" dirty="0">
              <a:effectLst/>
              <a:latin typeface="Nunito" pitchFamily="2" charset="0"/>
            </a:endParaRPr>
          </a:p>
        </p:txBody>
      </p:sp>
      <p:pic>
        <p:nvPicPr>
          <p:cNvPr id="3" name="Picture 2">
            <a:extLst>
              <a:ext uri="{FF2B5EF4-FFF2-40B4-BE49-F238E27FC236}">
                <a16:creationId xmlns:a16="http://schemas.microsoft.com/office/drawing/2014/main" id="{71C25693-2C2F-4827-D44F-596F52B3008F}"/>
              </a:ext>
            </a:extLst>
          </p:cNvPr>
          <p:cNvPicPr>
            <a:picLocks noChangeAspect="1"/>
          </p:cNvPicPr>
          <p:nvPr/>
        </p:nvPicPr>
        <p:blipFill>
          <a:blip r:embed="rId3"/>
          <a:stretch>
            <a:fillRect/>
          </a:stretch>
        </p:blipFill>
        <p:spPr>
          <a:xfrm>
            <a:off x="7012833" y="1012915"/>
            <a:ext cx="4549991" cy="276578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95458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485BB-051B-0857-11DC-4D2AB12E3A9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047474FB-55FD-B137-694B-C844D950FB0F}"/>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3B934A64-8A1F-87A3-6219-92E794D49058}"/>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856EA899-8A38-317F-BBA3-474B89DB678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712C36B9-90FF-7A81-EF46-06CC0D7201C7}"/>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A686A3DA-43A4-7ED6-04B2-9C438468055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09CD38C0-1B2D-7E0F-B1EB-9D52C449E1A2}"/>
              </a:ext>
            </a:extLst>
          </p:cNvPr>
          <p:cNvSpPr txBox="1"/>
          <p:nvPr/>
        </p:nvSpPr>
        <p:spPr>
          <a:xfrm>
            <a:off x="249382" y="486888"/>
            <a:ext cx="12037621" cy="5816977"/>
          </a:xfrm>
          <a:prstGeom prst="rect">
            <a:avLst/>
          </a:prstGeom>
          <a:noFill/>
        </p:spPr>
        <p:txBody>
          <a:bodyPr wrap="square" rtlCol="0">
            <a:spAutoFit/>
          </a:bodyPr>
          <a:lstStyle/>
          <a:p>
            <a:r>
              <a:rPr lang="en-US" sz="4000" b="0" dirty="0">
                <a:solidFill>
                  <a:srgbClr val="0CA49A"/>
                </a:solidFill>
                <a:effectLst/>
                <a:latin typeface="Nunito Black" pitchFamily="2" charset="0"/>
              </a:rPr>
              <a:t>Read. Speak. Sing.</a:t>
            </a:r>
          </a:p>
          <a:p>
            <a:endParaRPr lang="en-US" sz="2400" b="0" dirty="0">
              <a:solidFill>
                <a:srgbClr val="0CA49A"/>
              </a:solidFill>
              <a:effectLst/>
              <a:latin typeface="Nunito Black" pitchFamily="2" charset="0"/>
            </a:endParaRPr>
          </a:p>
          <a:p>
            <a:r>
              <a:rPr lang="en-US" sz="2800" b="0" dirty="0">
                <a:effectLst/>
                <a:latin typeface="Nunito" pitchFamily="2" charset="0"/>
              </a:rPr>
              <a:t>The Canadian </a:t>
            </a:r>
            <a:r>
              <a:rPr lang="en-US" sz="2800" b="0" dirty="0" err="1">
                <a:effectLst/>
                <a:latin typeface="Nunito" pitchFamily="2" charset="0"/>
              </a:rPr>
              <a:t>Paediatric</a:t>
            </a:r>
            <a:r>
              <a:rPr lang="en-US" sz="2800" b="0" dirty="0">
                <a:effectLst/>
                <a:latin typeface="Nunito" pitchFamily="2" charset="0"/>
              </a:rPr>
              <a:t> Society encourages healthcare practitioners to promote:</a:t>
            </a:r>
          </a:p>
          <a:p>
            <a:endParaRPr lang="en-US" sz="2800" b="0" dirty="0">
              <a:effectLst/>
              <a:latin typeface="Nunito" pitchFamily="2" charset="0"/>
            </a:endParaRPr>
          </a:p>
          <a:p>
            <a:pPr lvl="1"/>
            <a:r>
              <a:rPr lang="en-US" sz="2800" b="0" dirty="0">
                <a:effectLst/>
                <a:latin typeface="Nunito Black" pitchFamily="2" charset="0"/>
              </a:rPr>
              <a:t>Reading</a:t>
            </a:r>
          </a:p>
          <a:p>
            <a:pPr lvl="2"/>
            <a:r>
              <a:rPr lang="en-US" sz="2800" b="0" dirty="0">
                <a:effectLst/>
                <a:latin typeface="Nunito" pitchFamily="2" charset="0"/>
              </a:rPr>
              <a:t>Share books and pictures from infancy.</a:t>
            </a:r>
          </a:p>
          <a:p>
            <a:pPr lvl="2"/>
            <a:endParaRPr lang="en-US" sz="2800" b="0" dirty="0">
              <a:effectLst/>
              <a:latin typeface="Nunito" pitchFamily="2" charset="0"/>
            </a:endParaRPr>
          </a:p>
          <a:p>
            <a:pPr lvl="1"/>
            <a:r>
              <a:rPr lang="en-US" sz="2800" b="0" dirty="0">
                <a:effectLst/>
                <a:latin typeface="Nunito Black" pitchFamily="2" charset="0"/>
              </a:rPr>
              <a:t>Speaking</a:t>
            </a:r>
          </a:p>
          <a:p>
            <a:pPr lvl="2"/>
            <a:r>
              <a:rPr lang="en-US" sz="2800" b="0" dirty="0">
                <a:effectLst/>
                <a:latin typeface="Nunito" pitchFamily="2" charset="0"/>
              </a:rPr>
              <a:t>Talk throughout daily routines and respond to the child.</a:t>
            </a:r>
          </a:p>
          <a:p>
            <a:pPr lvl="2"/>
            <a:endParaRPr lang="en-US" sz="2800" b="0" dirty="0">
              <a:effectLst/>
              <a:latin typeface="Nunito Black" pitchFamily="2" charset="0"/>
            </a:endParaRPr>
          </a:p>
          <a:p>
            <a:pPr lvl="1"/>
            <a:r>
              <a:rPr lang="en-US" sz="2800" b="0" dirty="0">
                <a:effectLst/>
                <a:latin typeface="Nunito Black" pitchFamily="2" charset="0"/>
              </a:rPr>
              <a:t>Singing</a:t>
            </a:r>
          </a:p>
          <a:p>
            <a:pPr lvl="2"/>
            <a:r>
              <a:rPr lang="en-US" sz="2800" b="0" dirty="0">
                <a:effectLst/>
                <a:latin typeface="Nunito" pitchFamily="2" charset="0"/>
              </a:rPr>
              <a:t>Use songs, rhymes, rhythm, and repetition.</a:t>
            </a:r>
          </a:p>
        </p:txBody>
      </p:sp>
    </p:spTree>
    <p:extLst>
      <p:ext uri="{BB962C8B-B14F-4D97-AF65-F5344CB8AC3E}">
        <p14:creationId xmlns:p14="http://schemas.microsoft.com/office/powerpoint/2010/main" val="4050587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EBAFD-71AC-D637-807E-905039B52D9C}"/>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8E2F6C4-AE0E-810B-CB8F-4686E788493F}"/>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A02664A6-EDAC-E9C6-206C-B01F9617676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C21CADF4-3EA5-9188-E975-313A352D4EB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DDC52DAE-C466-A1D1-E8CE-E2EDED3EF84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DD7765B1-A817-ECE3-6E2E-E8667FA5A5DD}"/>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1477F93B-09C4-745F-919D-A8995A4B4C65}"/>
              </a:ext>
            </a:extLst>
          </p:cNvPr>
          <p:cNvSpPr txBox="1"/>
          <p:nvPr/>
        </p:nvSpPr>
        <p:spPr>
          <a:xfrm>
            <a:off x="249382" y="486888"/>
            <a:ext cx="12037621" cy="5447645"/>
          </a:xfrm>
          <a:prstGeom prst="rect">
            <a:avLst/>
          </a:prstGeom>
          <a:noFill/>
        </p:spPr>
        <p:txBody>
          <a:bodyPr wrap="square" rtlCol="0">
            <a:spAutoFit/>
          </a:bodyPr>
          <a:lstStyle/>
          <a:p>
            <a:r>
              <a:rPr lang="en-US" sz="3600" b="0" dirty="0">
                <a:solidFill>
                  <a:srgbClr val="DA291C"/>
                </a:solidFill>
                <a:effectLst/>
                <a:latin typeface="Nunito Black" pitchFamily="2" charset="0"/>
              </a:rPr>
              <a:t>Infants: birth to 12 months</a:t>
            </a:r>
          </a:p>
          <a:p>
            <a:endParaRPr lang="en-US" sz="3200" b="0" dirty="0">
              <a:solidFill>
                <a:srgbClr val="DA291C"/>
              </a:solidFill>
              <a:effectLst/>
              <a:latin typeface="Nunito Black" pitchFamily="2" charset="0"/>
            </a:endParaRPr>
          </a:p>
          <a:p>
            <a:r>
              <a:rPr lang="en-US" sz="2800" b="0" dirty="0">
                <a:effectLst/>
                <a:latin typeface="Nunito" pitchFamily="2" charset="0"/>
              </a:rPr>
              <a:t>Encourage caregivers to:</a:t>
            </a:r>
          </a:p>
          <a:p>
            <a:endParaRPr lang="en-US" sz="2800" b="0" dirty="0">
              <a:effectLst/>
              <a:latin typeface="Nunito" pitchFamily="2" charset="0"/>
            </a:endParaRPr>
          </a:p>
          <a:p>
            <a:pPr marL="914400" lvl="1" indent="-457200">
              <a:buFont typeface="Arial" panose="020B0604020202020204" pitchFamily="34" charset="0"/>
              <a:buChar char="•"/>
            </a:pPr>
            <a:r>
              <a:rPr lang="en-US" sz="2800" b="0" dirty="0">
                <a:effectLst/>
                <a:latin typeface="Nunito" pitchFamily="2" charset="0"/>
              </a:rPr>
              <a:t>Hold the baby close.</a:t>
            </a:r>
          </a:p>
          <a:p>
            <a:pPr marL="914400" lvl="1" indent="-457200">
              <a:buFont typeface="Arial" panose="020B0604020202020204" pitchFamily="34" charset="0"/>
              <a:buChar char="•"/>
            </a:pPr>
            <a:r>
              <a:rPr lang="en-US" sz="2800" b="0" dirty="0">
                <a:effectLst/>
                <a:latin typeface="Nunito" pitchFamily="2" charset="0"/>
              </a:rPr>
              <a:t>Talk about pictures.</a:t>
            </a:r>
          </a:p>
          <a:p>
            <a:pPr marL="914400" lvl="1" indent="-457200">
              <a:buFont typeface="Arial" panose="020B0604020202020204" pitchFamily="34" charset="0"/>
              <a:buChar char="•"/>
            </a:pPr>
            <a:r>
              <a:rPr lang="en-US" sz="2800" b="0" dirty="0">
                <a:effectLst/>
                <a:latin typeface="Nunito" pitchFamily="2" charset="0"/>
              </a:rPr>
              <a:t>Use facial expression and an animated voice.</a:t>
            </a:r>
          </a:p>
          <a:p>
            <a:pPr marL="914400" lvl="1" indent="-457200">
              <a:buFont typeface="Arial" panose="020B0604020202020204" pitchFamily="34" charset="0"/>
              <a:buChar char="•"/>
            </a:pPr>
            <a:r>
              <a:rPr lang="en-US" sz="2800" b="0" dirty="0">
                <a:effectLst/>
                <a:latin typeface="Nunito" pitchFamily="2" charset="0"/>
              </a:rPr>
              <a:t>Repeat sounds the baby makes.</a:t>
            </a:r>
          </a:p>
          <a:p>
            <a:pPr marL="914400" lvl="1" indent="-457200">
              <a:buFont typeface="Arial" panose="020B0604020202020204" pitchFamily="34" charset="0"/>
              <a:buChar char="•"/>
            </a:pPr>
            <a:r>
              <a:rPr lang="en-US" sz="2800" b="0" dirty="0">
                <a:effectLst/>
                <a:latin typeface="Nunito" pitchFamily="2" charset="0"/>
              </a:rPr>
              <a:t>Sing familiar songs.</a:t>
            </a:r>
          </a:p>
          <a:p>
            <a:pPr marL="914400" lvl="1" indent="-457200">
              <a:buFont typeface="Arial" panose="020B0604020202020204" pitchFamily="34" charset="0"/>
              <a:buChar char="•"/>
            </a:pPr>
            <a:r>
              <a:rPr lang="en-US" sz="2800" b="0" dirty="0">
                <a:effectLst/>
                <a:latin typeface="Nunito" pitchFamily="2" charset="0"/>
              </a:rPr>
              <a:t>Let the baby touch, grasp, and mouth sturdy books.</a:t>
            </a:r>
          </a:p>
          <a:p>
            <a:pPr marL="914400" lvl="1" indent="-457200">
              <a:buFont typeface="Arial" panose="020B0604020202020204" pitchFamily="34" charset="0"/>
              <a:buChar char="•"/>
            </a:pPr>
            <a:r>
              <a:rPr lang="en-US" sz="2800" b="0" dirty="0">
                <a:effectLst/>
                <a:latin typeface="Nunito" pitchFamily="2" charset="0"/>
              </a:rPr>
              <a:t>Follow the baby’s attention.</a:t>
            </a:r>
          </a:p>
          <a:p>
            <a:pPr marL="914400" lvl="1" indent="-457200">
              <a:buFont typeface="Arial" panose="020B0604020202020204" pitchFamily="34" charset="0"/>
              <a:buChar char="•"/>
            </a:pPr>
            <a:r>
              <a:rPr lang="en-US" sz="2800" b="0" dirty="0">
                <a:effectLst/>
                <a:latin typeface="Nunito" pitchFamily="2" charset="0"/>
              </a:rPr>
              <a:t>Stop when the baby becomes tired or overwhelmed.</a:t>
            </a:r>
          </a:p>
        </p:txBody>
      </p:sp>
      <p:pic>
        <p:nvPicPr>
          <p:cNvPr id="3" name="Picture 2" descr="A doctor examining a baby&#10;&#10;AI-generated content may be incorrect.">
            <a:extLst>
              <a:ext uri="{FF2B5EF4-FFF2-40B4-BE49-F238E27FC236}">
                <a16:creationId xmlns:a16="http://schemas.microsoft.com/office/drawing/2014/main" id="{C45538E1-9827-A77E-8A4B-2F7B4C02C7E4}"/>
              </a:ext>
            </a:extLst>
          </p:cNvPr>
          <p:cNvPicPr>
            <a:picLocks noChangeAspect="1"/>
          </p:cNvPicPr>
          <p:nvPr/>
        </p:nvPicPr>
        <p:blipFill>
          <a:blip r:embed="rId3"/>
          <a:stretch>
            <a:fillRect/>
          </a:stretch>
        </p:blipFill>
        <p:spPr>
          <a:xfrm>
            <a:off x="7361195" y="486888"/>
            <a:ext cx="3948503" cy="2517360"/>
          </a:xfrm>
          <a:prstGeom prst="rect">
            <a:avLst/>
          </a:prstGeom>
        </p:spPr>
      </p:pic>
    </p:spTree>
    <p:extLst>
      <p:ext uri="{BB962C8B-B14F-4D97-AF65-F5344CB8AC3E}">
        <p14:creationId xmlns:p14="http://schemas.microsoft.com/office/powerpoint/2010/main" val="139636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D62AA-F8BD-A5B8-4ED2-BBE3B5EA8ABF}"/>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C12D4F2-5DF0-E1AF-32F1-72E7009347E3}"/>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A55EB4BE-91C2-C08E-A883-5A45C9971823}"/>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58DE498A-497A-719E-5468-B031E92E7D81}"/>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8D149EBB-159F-A411-74A7-FEE798371FC7}"/>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40281301-1501-BB9A-6E2C-6557CE75F7B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0E1A87CC-E647-ED51-7915-E1C4412EC1D1}"/>
              </a:ext>
            </a:extLst>
          </p:cNvPr>
          <p:cNvSpPr txBox="1"/>
          <p:nvPr/>
        </p:nvSpPr>
        <p:spPr>
          <a:xfrm>
            <a:off x="249382" y="486888"/>
            <a:ext cx="12037621" cy="5940088"/>
          </a:xfrm>
          <a:prstGeom prst="rect">
            <a:avLst/>
          </a:prstGeom>
          <a:noFill/>
        </p:spPr>
        <p:txBody>
          <a:bodyPr wrap="square" rtlCol="0">
            <a:spAutoFit/>
          </a:bodyPr>
          <a:lstStyle/>
          <a:p>
            <a:r>
              <a:rPr lang="en-US" sz="3600" b="0" dirty="0">
                <a:solidFill>
                  <a:srgbClr val="DA291C"/>
                </a:solidFill>
                <a:effectLst/>
                <a:latin typeface="Nunito Black" pitchFamily="2" charset="0"/>
              </a:rPr>
              <a:t>Toddlers: approximately 1 to 3 years</a:t>
            </a:r>
          </a:p>
          <a:p>
            <a:endParaRPr lang="en-US" sz="3600" b="0" dirty="0">
              <a:solidFill>
                <a:srgbClr val="DA291C"/>
              </a:solidFill>
              <a:effectLst/>
              <a:latin typeface="Nunito Black" pitchFamily="2" charset="0"/>
            </a:endParaRPr>
          </a:p>
          <a:p>
            <a:r>
              <a:rPr lang="en-US" sz="2800" b="0" dirty="0">
                <a:effectLst/>
                <a:latin typeface="Nunito" pitchFamily="2" charset="0"/>
              </a:rPr>
              <a:t>Encourage caregivers to:</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Let the child choose the book.</a:t>
            </a:r>
          </a:p>
          <a:p>
            <a:pPr marL="1371600" lvl="2" indent="-457200">
              <a:buFont typeface="Arial" panose="020B0604020202020204" pitchFamily="34" charset="0"/>
              <a:buChar char="•"/>
            </a:pPr>
            <a:r>
              <a:rPr lang="en-US" sz="2800" b="0" dirty="0">
                <a:effectLst/>
                <a:latin typeface="Nunito" pitchFamily="2" charset="0"/>
              </a:rPr>
              <a:t>Name pictures the child notices.</a:t>
            </a:r>
          </a:p>
          <a:p>
            <a:pPr marL="1371600" lvl="2" indent="-457200">
              <a:buFont typeface="Arial" panose="020B0604020202020204" pitchFamily="34" charset="0"/>
              <a:buChar char="•"/>
            </a:pPr>
            <a:r>
              <a:rPr lang="en-US" sz="2800" b="0" dirty="0">
                <a:effectLst/>
                <a:latin typeface="Nunito" pitchFamily="2" charset="0"/>
              </a:rPr>
              <a:t>Use short phrases.</a:t>
            </a:r>
          </a:p>
          <a:p>
            <a:pPr marL="1371600" lvl="2" indent="-457200">
              <a:buFont typeface="Arial" panose="020B0604020202020204" pitchFamily="34" charset="0"/>
              <a:buChar char="•"/>
            </a:pPr>
            <a:r>
              <a:rPr lang="en-US" sz="2800" b="0" dirty="0">
                <a:effectLst/>
                <a:latin typeface="Nunito" pitchFamily="2" charset="0"/>
              </a:rPr>
              <a:t>Ask simple questions.</a:t>
            </a:r>
          </a:p>
          <a:p>
            <a:pPr marL="1371600" lvl="2" indent="-457200">
              <a:buFont typeface="Arial" panose="020B0604020202020204" pitchFamily="34" charset="0"/>
              <a:buChar char="•"/>
            </a:pPr>
            <a:r>
              <a:rPr lang="en-US" sz="2800" b="0" dirty="0">
                <a:effectLst/>
                <a:latin typeface="Nunito" pitchFamily="2" charset="0"/>
              </a:rPr>
              <a:t>Pause and allow time to respond.</a:t>
            </a:r>
          </a:p>
          <a:p>
            <a:pPr marL="1371600" lvl="2" indent="-457200">
              <a:buFont typeface="Arial" panose="020B0604020202020204" pitchFamily="34" charset="0"/>
              <a:buChar char="•"/>
            </a:pPr>
            <a:r>
              <a:rPr lang="en-US" sz="2800" b="0" dirty="0">
                <a:effectLst/>
                <a:latin typeface="Nunito" pitchFamily="2" charset="0"/>
              </a:rPr>
              <a:t>Repeat </a:t>
            </a:r>
            <a:r>
              <a:rPr lang="en-US" sz="2800" b="0" dirty="0" err="1">
                <a:effectLst/>
                <a:latin typeface="Nunito" pitchFamily="2" charset="0"/>
              </a:rPr>
              <a:t>favourite</a:t>
            </a:r>
            <a:r>
              <a:rPr lang="en-US" sz="2800" b="0" dirty="0">
                <a:effectLst/>
                <a:latin typeface="Nunito" pitchFamily="2" charset="0"/>
              </a:rPr>
              <a:t> books.</a:t>
            </a:r>
          </a:p>
          <a:p>
            <a:pPr marL="1371600" lvl="2" indent="-457200">
              <a:buFont typeface="Arial" panose="020B0604020202020204" pitchFamily="34" charset="0"/>
              <a:buChar char="•"/>
            </a:pPr>
            <a:r>
              <a:rPr lang="en-US" sz="2800" b="0" dirty="0">
                <a:effectLst/>
                <a:latin typeface="Nunito" pitchFamily="2" charset="0"/>
              </a:rPr>
              <a:t>Let the child move while listening.</a:t>
            </a:r>
          </a:p>
          <a:p>
            <a:pPr marL="1371600" lvl="2" indent="-457200">
              <a:buFont typeface="Arial" panose="020B0604020202020204" pitchFamily="34" charset="0"/>
              <a:buChar char="•"/>
            </a:pPr>
            <a:r>
              <a:rPr lang="en-US" sz="2800" b="0" dirty="0">
                <a:effectLst/>
                <a:latin typeface="Nunito" pitchFamily="2" charset="0"/>
              </a:rPr>
              <a:t>Connect pictures to everyday life.</a:t>
            </a:r>
          </a:p>
          <a:p>
            <a:pPr marL="1371600" lvl="2" indent="-457200">
              <a:buFont typeface="Arial" panose="020B0604020202020204" pitchFamily="34" charset="0"/>
              <a:buChar char="•"/>
            </a:pPr>
            <a:r>
              <a:rPr lang="en-US" sz="2800" b="0" dirty="0">
                <a:effectLst/>
                <a:latin typeface="Nunito" pitchFamily="2" charset="0"/>
              </a:rPr>
              <a:t>Accept short interactions.</a:t>
            </a:r>
          </a:p>
        </p:txBody>
      </p:sp>
      <p:pic>
        <p:nvPicPr>
          <p:cNvPr id="3" name="Picture 2" descr="A cartoon of a person and a child&#10;&#10;AI-generated content may be incorrect.">
            <a:extLst>
              <a:ext uri="{FF2B5EF4-FFF2-40B4-BE49-F238E27FC236}">
                <a16:creationId xmlns:a16="http://schemas.microsoft.com/office/drawing/2014/main" id="{3DBB3494-C6D5-CE90-CEAF-30EFFE06875A}"/>
              </a:ext>
            </a:extLst>
          </p:cNvPr>
          <p:cNvPicPr>
            <a:picLocks noChangeAspect="1"/>
          </p:cNvPicPr>
          <p:nvPr/>
        </p:nvPicPr>
        <p:blipFill>
          <a:blip r:embed="rId3"/>
          <a:stretch>
            <a:fillRect/>
          </a:stretch>
        </p:blipFill>
        <p:spPr>
          <a:xfrm>
            <a:off x="8098972" y="1344657"/>
            <a:ext cx="3027014" cy="3072965"/>
          </a:xfrm>
          <a:prstGeom prst="rect">
            <a:avLst/>
          </a:prstGeom>
        </p:spPr>
      </p:pic>
    </p:spTree>
    <p:extLst>
      <p:ext uri="{BB962C8B-B14F-4D97-AF65-F5344CB8AC3E}">
        <p14:creationId xmlns:p14="http://schemas.microsoft.com/office/powerpoint/2010/main" val="1507405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17FDC-E903-B22B-FBFB-B58DACE1136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B9842414-3F20-FFB3-1DBA-9CC615F04252}"/>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7B910B95-275B-30E3-08F0-15EB81C3C952}"/>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34D6B069-1AFA-37C0-12D9-7B81CBCEC62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A8CC1077-35B8-4D7B-D522-8DC99569D74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E3203B07-8944-1BC2-B398-88F1DE6B34B9}"/>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A946B898-4AC2-CF04-6B2F-A48C4236FC90}"/>
              </a:ext>
            </a:extLst>
          </p:cNvPr>
          <p:cNvSpPr txBox="1"/>
          <p:nvPr/>
        </p:nvSpPr>
        <p:spPr>
          <a:xfrm>
            <a:off x="249382" y="486888"/>
            <a:ext cx="12037621" cy="5878532"/>
          </a:xfrm>
          <a:prstGeom prst="rect">
            <a:avLst/>
          </a:prstGeom>
          <a:noFill/>
        </p:spPr>
        <p:txBody>
          <a:bodyPr wrap="square" rtlCol="0">
            <a:spAutoFit/>
          </a:bodyPr>
          <a:lstStyle/>
          <a:p>
            <a:r>
              <a:rPr lang="en-US" sz="3600" b="0" dirty="0">
                <a:solidFill>
                  <a:srgbClr val="DA291C"/>
                </a:solidFill>
                <a:effectLst/>
                <a:latin typeface="Nunito Black" pitchFamily="2" charset="0"/>
              </a:rPr>
              <a:t>Preschoolers: approximately 3 to 5 years</a:t>
            </a:r>
          </a:p>
          <a:p>
            <a:endParaRPr lang="en-US" sz="3200" b="0" dirty="0">
              <a:solidFill>
                <a:srgbClr val="DA291C"/>
              </a:solidFill>
              <a:effectLst/>
              <a:latin typeface="Nunito Black" pitchFamily="2" charset="0"/>
            </a:endParaRPr>
          </a:p>
          <a:p>
            <a:r>
              <a:rPr lang="en-US" sz="2800" b="0" dirty="0">
                <a:effectLst/>
                <a:latin typeface="Nunito" pitchFamily="2" charset="0"/>
              </a:rPr>
              <a:t>Encourage caregivers to:</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Ask what might happen next.</a:t>
            </a:r>
          </a:p>
          <a:p>
            <a:pPr marL="1371600" lvl="2" indent="-457200">
              <a:buFont typeface="Arial" panose="020B0604020202020204" pitchFamily="34" charset="0"/>
              <a:buChar char="•"/>
            </a:pPr>
            <a:r>
              <a:rPr lang="en-US" sz="2800" b="0" dirty="0">
                <a:effectLst/>
                <a:latin typeface="Nunito" pitchFamily="2" charset="0"/>
              </a:rPr>
              <a:t>Invite the child to retell the story.</a:t>
            </a:r>
          </a:p>
          <a:p>
            <a:pPr marL="1371600" lvl="2" indent="-457200">
              <a:buFont typeface="Arial" panose="020B0604020202020204" pitchFamily="34" charset="0"/>
              <a:buChar char="•"/>
            </a:pPr>
            <a:r>
              <a:rPr lang="en-US" sz="2800" b="0" dirty="0">
                <a:effectLst/>
                <a:latin typeface="Nunito" pitchFamily="2" charset="0"/>
              </a:rPr>
              <a:t>Discuss feelings and motivations.</a:t>
            </a:r>
          </a:p>
          <a:p>
            <a:pPr marL="1371600" lvl="2" indent="-457200">
              <a:buFont typeface="Arial" panose="020B0604020202020204" pitchFamily="34" charset="0"/>
              <a:buChar char="•"/>
            </a:pPr>
            <a:r>
              <a:rPr lang="en-US" sz="2800" b="0" dirty="0">
                <a:effectLst/>
                <a:latin typeface="Nunito" pitchFamily="2" charset="0"/>
              </a:rPr>
              <a:t>Connect stories to the child’s life.</a:t>
            </a:r>
          </a:p>
          <a:p>
            <a:pPr marL="1371600" lvl="2" indent="-457200">
              <a:buFont typeface="Arial" panose="020B0604020202020204" pitchFamily="34" charset="0"/>
              <a:buChar char="•"/>
            </a:pPr>
            <a:r>
              <a:rPr lang="en-US" sz="2800" b="0" dirty="0">
                <a:effectLst/>
                <a:latin typeface="Nunito" pitchFamily="2" charset="0"/>
              </a:rPr>
              <a:t>Introduce new words naturally.</a:t>
            </a:r>
          </a:p>
          <a:p>
            <a:pPr marL="1371600" lvl="2" indent="-457200">
              <a:buFont typeface="Arial" panose="020B0604020202020204" pitchFamily="34" charset="0"/>
              <a:buChar char="•"/>
            </a:pPr>
            <a:r>
              <a:rPr lang="en-US" sz="2800" b="0" dirty="0">
                <a:effectLst/>
                <a:latin typeface="Nunito" pitchFamily="2" charset="0"/>
              </a:rPr>
              <a:t>Notice rhyme and sounds.</a:t>
            </a:r>
          </a:p>
          <a:p>
            <a:pPr marL="1371600" lvl="2" indent="-457200">
              <a:buFont typeface="Arial" panose="020B0604020202020204" pitchFamily="34" charset="0"/>
              <a:buChar char="•"/>
            </a:pPr>
            <a:r>
              <a:rPr lang="en-US" sz="2800" b="0" dirty="0">
                <a:effectLst/>
                <a:latin typeface="Nunito" pitchFamily="2" charset="0"/>
              </a:rPr>
              <a:t>Let the child “read” from memory or pictures.</a:t>
            </a:r>
          </a:p>
          <a:p>
            <a:pPr marL="1371600" lvl="2" indent="-457200">
              <a:buFont typeface="Arial" panose="020B0604020202020204" pitchFamily="34" charset="0"/>
              <a:buChar char="•"/>
            </a:pPr>
            <a:r>
              <a:rPr lang="en-US" sz="2800" b="0" dirty="0">
                <a:effectLst/>
                <a:latin typeface="Nunito" pitchFamily="2" charset="0"/>
              </a:rPr>
              <a:t>Visit the library together.</a:t>
            </a:r>
          </a:p>
          <a:p>
            <a:pPr marL="1371600" lvl="2" indent="-457200">
              <a:buFont typeface="Arial" panose="020B0604020202020204" pitchFamily="34" charset="0"/>
              <a:buChar char="•"/>
            </a:pPr>
            <a:r>
              <a:rPr lang="en-US" sz="2800" b="0" dirty="0">
                <a:effectLst/>
                <a:latin typeface="Nunito" pitchFamily="2" charset="0"/>
              </a:rPr>
              <a:t>Continue reading in the home language.</a:t>
            </a:r>
          </a:p>
        </p:txBody>
      </p:sp>
      <p:pic>
        <p:nvPicPr>
          <p:cNvPr id="13" name="Picture 12">
            <a:extLst>
              <a:ext uri="{FF2B5EF4-FFF2-40B4-BE49-F238E27FC236}">
                <a16:creationId xmlns:a16="http://schemas.microsoft.com/office/drawing/2014/main" id="{D0724E27-36A6-8932-5D70-B6829F127E3D}"/>
              </a:ext>
            </a:extLst>
          </p:cNvPr>
          <p:cNvPicPr>
            <a:picLocks noChangeAspect="1"/>
          </p:cNvPicPr>
          <p:nvPr/>
        </p:nvPicPr>
        <p:blipFill>
          <a:blip r:embed="rId3"/>
          <a:stretch>
            <a:fillRect/>
          </a:stretch>
        </p:blipFill>
        <p:spPr>
          <a:xfrm>
            <a:off x="7345835" y="1507905"/>
            <a:ext cx="4406272" cy="1829062"/>
          </a:xfrm>
          <a:prstGeom prst="rect">
            <a:avLst/>
          </a:prstGeom>
        </p:spPr>
      </p:pic>
    </p:spTree>
    <p:extLst>
      <p:ext uri="{BB962C8B-B14F-4D97-AF65-F5344CB8AC3E}">
        <p14:creationId xmlns:p14="http://schemas.microsoft.com/office/powerpoint/2010/main" val="1241785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69896-BE99-E1C7-9CD8-7BEA19DCA6B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D50E926-832F-3CCB-6CAA-B23779FE631F}"/>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BAEAD82A-898D-8427-C6B3-3292770CE238}"/>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BCEC1989-23A1-427F-A9C5-7D3197BDF79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297F38AF-584B-79BB-3BA1-7EAB6D68A14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ABE7B944-7913-8EF9-5F00-11BF44F1388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3670AC23-817D-50C5-41AA-BC02C0B397DE}"/>
              </a:ext>
            </a:extLst>
          </p:cNvPr>
          <p:cNvSpPr txBox="1"/>
          <p:nvPr/>
        </p:nvSpPr>
        <p:spPr>
          <a:xfrm>
            <a:off x="249383" y="486888"/>
            <a:ext cx="10865922" cy="5878532"/>
          </a:xfrm>
          <a:prstGeom prst="rect">
            <a:avLst/>
          </a:prstGeom>
          <a:noFill/>
        </p:spPr>
        <p:txBody>
          <a:bodyPr wrap="square" rtlCol="0">
            <a:spAutoFit/>
          </a:bodyPr>
          <a:lstStyle/>
          <a:p>
            <a:r>
              <a:rPr lang="en-US" sz="3200" b="0" dirty="0">
                <a:solidFill>
                  <a:srgbClr val="DA291C"/>
                </a:solidFill>
                <a:effectLst/>
                <a:latin typeface="Nunito Black" pitchFamily="2" charset="0"/>
              </a:rPr>
              <a:t>School-aged children still benefit from shared reading</a:t>
            </a:r>
          </a:p>
          <a:p>
            <a:endParaRPr lang="en-US" sz="3200" b="0" dirty="0">
              <a:solidFill>
                <a:srgbClr val="DA291C"/>
              </a:solidFill>
              <a:effectLst/>
              <a:latin typeface="Nunito Black" pitchFamily="2" charset="0"/>
            </a:endParaRPr>
          </a:p>
          <a:p>
            <a:r>
              <a:rPr lang="en-US" sz="2800" b="0" dirty="0">
                <a:effectLst/>
                <a:latin typeface="Nunito" pitchFamily="2" charset="0"/>
              </a:rPr>
              <a:t>Encourage families to:</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Continue reading aloud.</a:t>
            </a:r>
          </a:p>
          <a:p>
            <a:pPr marL="1371600" lvl="2" indent="-457200">
              <a:buFont typeface="Arial" panose="020B0604020202020204" pitchFamily="34" charset="0"/>
              <a:buChar char="•"/>
            </a:pPr>
            <a:r>
              <a:rPr lang="en-US" sz="2800" b="0" dirty="0">
                <a:effectLst/>
                <a:latin typeface="Nunito" pitchFamily="2" charset="0"/>
              </a:rPr>
              <a:t>Discuss stories, information, and current events.</a:t>
            </a:r>
          </a:p>
          <a:p>
            <a:pPr marL="1371600" lvl="2" indent="-457200">
              <a:buFont typeface="Arial" panose="020B0604020202020204" pitchFamily="34" charset="0"/>
              <a:buChar char="•"/>
            </a:pPr>
            <a:r>
              <a:rPr lang="en-US" sz="2800" b="0" dirty="0">
                <a:effectLst/>
                <a:latin typeface="Nunito" pitchFamily="2" charset="0"/>
              </a:rPr>
              <a:t>Let the child choose topics of interest.</a:t>
            </a:r>
          </a:p>
          <a:p>
            <a:pPr marL="1371600" lvl="2" indent="-457200">
              <a:buFont typeface="Arial" panose="020B0604020202020204" pitchFamily="34" charset="0"/>
              <a:buChar char="•"/>
            </a:pPr>
            <a:r>
              <a:rPr lang="en-US" sz="2800" b="0" dirty="0">
                <a:effectLst/>
                <a:latin typeface="Nunito" pitchFamily="2" charset="0"/>
              </a:rPr>
              <a:t>Use audiobooks alongside print when helpful.</a:t>
            </a:r>
          </a:p>
          <a:p>
            <a:pPr marL="1371600" lvl="2" indent="-457200">
              <a:buFont typeface="Arial" panose="020B0604020202020204" pitchFamily="34" charset="0"/>
              <a:buChar char="•"/>
            </a:pPr>
            <a:r>
              <a:rPr lang="en-US" sz="2800" b="0" dirty="0">
                <a:effectLst/>
                <a:latin typeface="Nunito" pitchFamily="2" charset="0"/>
              </a:rPr>
              <a:t>Separate reading enjoyment from performance.</a:t>
            </a:r>
          </a:p>
          <a:p>
            <a:pPr marL="1371600" lvl="2" indent="-457200">
              <a:buFont typeface="Arial" panose="020B0604020202020204" pitchFamily="34" charset="0"/>
              <a:buChar char="•"/>
            </a:pPr>
            <a:r>
              <a:rPr lang="en-US" sz="2800" b="0" dirty="0">
                <a:effectLst/>
                <a:latin typeface="Nunito" pitchFamily="2" charset="0"/>
              </a:rPr>
              <a:t>Watch for frustration, avoidance, or guessing.</a:t>
            </a:r>
          </a:p>
          <a:p>
            <a:pPr marL="1371600" lvl="2" indent="-457200">
              <a:buFont typeface="Arial" panose="020B0604020202020204" pitchFamily="34" charset="0"/>
              <a:buChar char="•"/>
            </a:pPr>
            <a:r>
              <a:rPr lang="en-US" sz="2800" b="0" dirty="0">
                <a:effectLst/>
                <a:latin typeface="Nunito" pitchFamily="2" charset="0"/>
              </a:rPr>
              <a:t>Ask the school for specific assessment data when concerns arise.</a:t>
            </a:r>
          </a:p>
        </p:txBody>
      </p:sp>
      <p:pic>
        <p:nvPicPr>
          <p:cNvPr id="3" name="Picture 2">
            <a:extLst>
              <a:ext uri="{FF2B5EF4-FFF2-40B4-BE49-F238E27FC236}">
                <a16:creationId xmlns:a16="http://schemas.microsoft.com/office/drawing/2014/main" id="{0B7F0DAA-34A8-09F8-DD70-E0A0C8AFD6BB}"/>
              </a:ext>
            </a:extLst>
          </p:cNvPr>
          <p:cNvPicPr>
            <a:picLocks noChangeAspect="1"/>
          </p:cNvPicPr>
          <p:nvPr/>
        </p:nvPicPr>
        <p:blipFill>
          <a:blip r:embed="rId3"/>
          <a:stretch>
            <a:fillRect/>
          </a:stretch>
        </p:blipFill>
        <p:spPr>
          <a:xfrm>
            <a:off x="9274628" y="1128155"/>
            <a:ext cx="2376623" cy="2486950"/>
          </a:xfrm>
          <a:prstGeom prst="rect">
            <a:avLst/>
          </a:prstGeom>
        </p:spPr>
      </p:pic>
    </p:spTree>
    <p:extLst>
      <p:ext uri="{BB962C8B-B14F-4D97-AF65-F5344CB8AC3E}">
        <p14:creationId xmlns:p14="http://schemas.microsoft.com/office/powerpoint/2010/main" val="4156217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C6254-CAE9-9BAB-BD6C-A0FDA5F1C6D7}"/>
            </a:ext>
          </a:extLst>
        </p:cNvPr>
        <p:cNvGrpSpPr/>
        <p:nvPr/>
      </p:nvGrpSpPr>
      <p:grpSpPr>
        <a:xfrm>
          <a:off x="0" y="0"/>
          <a:ext cx="0" cy="0"/>
          <a:chOff x="0" y="0"/>
          <a:chExt cx="0" cy="0"/>
        </a:xfrm>
      </p:grpSpPr>
      <p:pic>
        <p:nvPicPr>
          <p:cNvPr id="11" name="Picture 10" descr="A cartoon of a child sitting on the floor&#10;&#10;AI-generated content may be incorrect.">
            <a:extLst>
              <a:ext uri="{FF2B5EF4-FFF2-40B4-BE49-F238E27FC236}">
                <a16:creationId xmlns:a16="http://schemas.microsoft.com/office/drawing/2014/main" id="{9B4055B3-1103-50A8-722A-44832B1DB818}"/>
              </a:ext>
            </a:extLst>
          </p:cNvPr>
          <p:cNvPicPr>
            <a:picLocks noChangeAspect="1"/>
          </p:cNvPicPr>
          <p:nvPr/>
        </p:nvPicPr>
        <p:blipFill>
          <a:blip r:embed="rId3"/>
          <a:stretch>
            <a:fillRect/>
          </a:stretch>
        </p:blipFill>
        <p:spPr>
          <a:xfrm>
            <a:off x="2208811" y="2291696"/>
            <a:ext cx="3755910" cy="2907934"/>
          </a:xfrm>
          <a:prstGeom prst="rect">
            <a:avLst/>
          </a:prstGeom>
        </p:spPr>
      </p:pic>
      <p:grpSp>
        <p:nvGrpSpPr>
          <p:cNvPr id="4" name="Group 3">
            <a:extLst>
              <a:ext uri="{FF2B5EF4-FFF2-40B4-BE49-F238E27FC236}">
                <a16:creationId xmlns:a16="http://schemas.microsoft.com/office/drawing/2014/main" id="{2DA94999-E23B-11AE-1B24-FE8BAF3F2316}"/>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9987FD1A-A05E-CB3C-BBE9-691EA5F97154}"/>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133D9877-CF13-43C9-AAB4-5D1515850FB7}"/>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B4DDB9F9-CA5B-AA63-886A-A5BD7503CE86}"/>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24135FC8-3278-31FB-9819-97B7C52B031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B18CC51E-FB79-AA6F-198F-33E520C24C0F}"/>
              </a:ext>
            </a:extLst>
          </p:cNvPr>
          <p:cNvSpPr txBox="1"/>
          <p:nvPr/>
        </p:nvSpPr>
        <p:spPr>
          <a:xfrm>
            <a:off x="249382" y="486888"/>
            <a:ext cx="12037621" cy="830997"/>
          </a:xfrm>
          <a:prstGeom prst="rect">
            <a:avLst/>
          </a:prstGeom>
          <a:noFill/>
        </p:spPr>
        <p:txBody>
          <a:bodyPr wrap="square" rtlCol="0">
            <a:spAutoFit/>
          </a:bodyPr>
          <a:lstStyle/>
          <a:p>
            <a:r>
              <a:rPr lang="en-US" sz="4800" b="0" dirty="0">
                <a:solidFill>
                  <a:srgbClr val="0CA49A"/>
                </a:solidFill>
                <a:effectLst/>
                <a:latin typeface="Nunito Black" pitchFamily="2" charset="0"/>
              </a:rPr>
              <a:t>An equity-oriented approach</a:t>
            </a:r>
          </a:p>
        </p:txBody>
      </p:sp>
      <p:pic>
        <p:nvPicPr>
          <p:cNvPr id="3" name="Picture 2" descr="A child and child reading a book&#10;&#10;AI-generated content may be incorrect.">
            <a:extLst>
              <a:ext uri="{FF2B5EF4-FFF2-40B4-BE49-F238E27FC236}">
                <a16:creationId xmlns:a16="http://schemas.microsoft.com/office/drawing/2014/main" id="{718E46B6-F0B4-38D1-E8C8-14CB0BF39C77}"/>
              </a:ext>
            </a:extLst>
          </p:cNvPr>
          <p:cNvPicPr>
            <a:picLocks noChangeAspect="1"/>
          </p:cNvPicPr>
          <p:nvPr/>
        </p:nvPicPr>
        <p:blipFill>
          <a:blip r:embed="rId4"/>
          <a:stretch>
            <a:fillRect/>
          </a:stretch>
        </p:blipFill>
        <p:spPr>
          <a:xfrm>
            <a:off x="4954458" y="1353377"/>
            <a:ext cx="5127691" cy="3834371"/>
          </a:xfrm>
          <a:prstGeom prst="rect">
            <a:avLst/>
          </a:prstGeom>
        </p:spPr>
      </p:pic>
      <p:sp>
        <p:nvSpPr>
          <p:cNvPr id="13" name="TextBox 12">
            <a:extLst>
              <a:ext uri="{FF2B5EF4-FFF2-40B4-BE49-F238E27FC236}">
                <a16:creationId xmlns:a16="http://schemas.microsoft.com/office/drawing/2014/main" id="{B353B9D6-885A-FC8A-956D-546110573056}"/>
              </a:ext>
            </a:extLst>
          </p:cNvPr>
          <p:cNvSpPr txBox="1"/>
          <p:nvPr/>
        </p:nvSpPr>
        <p:spPr>
          <a:xfrm>
            <a:off x="249382" y="5527110"/>
            <a:ext cx="11744695" cy="646331"/>
          </a:xfrm>
          <a:prstGeom prst="rect">
            <a:avLst/>
          </a:prstGeom>
          <a:noFill/>
        </p:spPr>
        <p:txBody>
          <a:bodyPr wrap="square">
            <a:spAutoFit/>
          </a:bodyPr>
          <a:lstStyle/>
          <a:p>
            <a:r>
              <a:rPr lang="en-US" sz="3600" b="0" dirty="0">
                <a:effectLst/>
                <a:latin typeface="Nunito Black" pitchFamily="2" charset="0"/>
              </a:rPr>
              <a:t>Language, culture, access, and caregiver confidence</a:t>
            </a:r>
          </a:p>
        </p:txBody>
      </p:sp>
    </p:spTree>
    <p:extLst>
      <p:ext uri="{BB962C8B-B14F-4D97-AF65-F5344CB8AC3E}">
        <p14:creationId xmlns:p14="http://schemas.microsoft.com/office/powerpoint/2010/main" val="4204130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7D96C-5687-5EF3-525C-B9BA86B2032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952D6A66-3ABF-3F05-52C7-19F9EE24399B}"/>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0EAE9FEB-12EE-5997-D0E2-66688276BFD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E484CD1F-C4E2-3C2A-BDD3-A5313384546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F8F86F78-02F3-463A-B49B-AA9EFDA7572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F50058BC-5227-E591-02BE-F2645A4E415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F1C92C85-C274-C5BB-5D37-A0633BF8E295}"/>
              </a:ext>
            </a:extLst>
          </p:cNvPr>
          <p:cNvSpPr txBox="1"/>
          <p:nvPr/>
        </p:nvSpPr>
        <p:spPr>
          <a:xfrm>
            <a:off x="154379" y="335845"/>
            <a:ext cx="12037621" cy="6186309"/>
          </a:xfrm>
          <a:prstGeom prst="rect">
            <a:avLst/>
          </a:prstGeom>
          <a:noFill/>
        </p:spPr>
        <p:txBody>
          <a:bodyPr wrap="square" rtlCol="0">
            <a:spAutoFit/>
          </a:bodyPr>
          <a:lstStyle/>
          <a:p>
            <a:r>
              <a:rPr lang="en-US" sz="3600" b="0" dirty="0">
                <a:solidFill>
                  <a:srgbClr val="0057B9"/>
                </a:solidFill>
                <a:effectLst/>
                <a:latin typeface="Nunito Black" pitchFamily="2" charset="0"/>
              </a:rPr>
              <a:t>Use the language you know best.</a:t>
            </a:r>
          </a:p>
          <a:p>
            <a:endParaRPr lang="en-US" sz="3600" b="0" dirty="0">
              <a:solidFill>
                <a:srgbClr val="DA291C"/>
              </a:solidFill>
              <a:effectLst/>
              <a:latin typeface="Nunito Black" pitchFamily="2" charset="0"/>
            </a:endParaRPr>
          </a:p>
          <a:p>
            <a:r>
              <a:rPr lang="en-US" sz="3600" b="0" dirty="0">
                <a:effectLst/>
                <a:latin typeface="Nunito" pitchFamily="2" charset="0"/>
              </a:rPr>
              <a:t>Families should be encouraged to:</a:t>
            </a:r>
          </a:p>
          <a:p>
            <a:endParaRPr lang="en-US" sz="3600" b="0" dirty="0">
              <a:effectLst/>
              <a:latin typeface="Nunito" pitchFamily="2" charset="0"/>
            </a:endParaRPr>
          </a:p>
          <a:p>
            <a:pPr marL="571500" indent="-571500">
              <a:buFont typeface="Arial" panose="020B0604020202020204" pitchFamily="34" charset="0"/>
              <a:buChar char="•"/>
            </a:pPr>
            <a:r>
              <a:rPr lang="en-US" sz="3600" b="0" dirty="0">
                <a:effectLst/>
                <a:latin typeface="Nunito" pitchFamily="2" charset="0"/>
              </a:rPr>
              <a:t>Talk, sing, read, and tell stories in their strongest language.</a:t>
            </a:r>
          </a:p>
          <a:p>
            <a:pPr marL="571500" indent="-571500">
              <a:buFont typeface="Arial" panose="020B0604020202020204" pitchFamily="34" charset="0"/>
              <a:buChar char="•"/>
            </a:pPr>
            <a:r>
              <a:rPr lang="en-US" sz="3600" b="0" dirty="0">
                <a:effectLst/>
                <a:latin typeface="Nunito" pitchFamily="2" charset="0"/>
              </a:rPr>
              <a:t>Maintain meaningful family communication.</a:t>
            </a:r>
          </a:p>
          <a:p>
            <a:pPr marL="571500" indent="-571500">
              <a:buFont typeface="Arial" panose="020B0604020202020204" pitchFamily="34" charset="0"/>
              <a:buChar char="•"/>
            </a:pPr>
            <a:r>
              <a:rPr lang="en-US" sz="3600" b="0" dirty="0">
                <a:effectLst/>
                <a:latin typeface="Nunito" pitchFamily="2" charset="0"/>
              </a:rPr>
              <a:t>Use all languages that are part of family life.</a:t>
            </a:r>
          </a:p>
          <a:p>
            <a:pPr marL="571500" indent="-571500">
              <a:buFont typeface="Arial" panose="020B0604020202020204" pitchFamily="34" charset="0"/>
              <a:buChar char="•"/>
            </a:pPr>
            <a:r>
              <a:rPr lang="en-US" sz="3600" b="0" dirty="0">
                <a:effectLst/>
                <a:latin typeface="Nunito" pitchFamily="2" charset="0"/>
              </a:rPr>
              <a:t>Choose books or stories that reflect their culture.</a:t>
            </a:r>
          </a:p>
          <a:p>
            <a:pPr marL="571500" indent="-571500">
              <a:buFont typeface="Arial" panose="020B0604020202020204" pitchFamily="34" charset="0"/>
              <a:buChar char="•"/>
            </a:pPr>
            <a:r>
              <a:rPr lang="en-US" sz="3600" b="0" dirty="0">
                <a:effectLst/>
                <a:latin typeface="Nunito" pitchFamily="2" charset="0"/>
              </a:rPr>
              <a:t>Avoid replacing rich home-language interaction with limited interaction in English or French.</a:t>
            </a:r>
          </a:p>
        </p:txBody>
      </p:sp>
    </p:spTree>
    <p:extLst>
      <p:ext uri="{BB962C8B-B14F-4D97-AF65-F5344CB8AC3E}">
        <p14:creationId xmlns:p14="http://schemas.microsoft.com/office/powerpoint/2010/main" val="2870043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A01E2-2B93-FBF5-DBDA-7F8B9AA6809B}"/>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051E7140-DBE5-3702-A5BA-0678599E3162}"/>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E7E5B820-6A0B-9C45-5A6F-D024E4671AE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71640920-0A4E-2072-51BC-39906AB1BCF8}"/>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8728A0AD-2B18-3B16-EDC5-394A93FC6509}"/>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21EF56DA-6F62-CD17-B1A2-28E2770F0B2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70387CEB-3AF1-F45E-C81C-EF1B198BD34D}"/>
              </a:ext>
            </a:extLst>
          </p:cNvPr>
          <p:cNvSpPr txBox="1"/>
          <p:nvPr/>
        </p:nvSpPr>
        <p:spPr>
          <a:xfrm>
            <a:off x="249382" y="486888"/>
            <a:ext cx="12037621" cy="5693866"/>
          </a:xfrm>
          <a:prstGeom prst="rect">
            <a:avLst/>
          </a:prstGeom>
          <a:noFill/>
        </p:spPr>
        <p:txBody>
          <a:bodyPr wrap="square" rtlCol="0">
            <a:spAutoFit/>
          </a:bodyPr>
          <a:lstStyle/>
          <a:p>
            <a:r>
              <a:rPr lang="en-US" sz="2800" b="0" dirty="0">
                <a:solidFill>
                  <a:srgbClr val="0057B9"/>
                </a:solidFill>
                <a:effectLst/>
                <a:latin typeface="Nunito Black" pitchFamily="2" charset="0"/>
              </a:rPr>
              <a:t>Do not assume that limited reading ability means limited ability to support a child</a:t>
            </a:r>
          </a:p>
          <a:p>
            <a:endParaRPr lang="en-US" sz="2800" b="0" dirty="0">
              <a:solidFill>
                <a:srgbClr val="DA291C"/>
              </a:solidFill>
              <a:effectLst/>
              <a:latin typeface="Nunito Black" pitchFamily="2" charset="0"/>
            </a:endParaRPr>
          </a:p>
          <a:p>
            <a:r>
              <a:rPr lang="en-US" sz="2800" b="0" dirty="0">
                <a:effectLst/>
                <a:latin typeface="Nunito" pitchFamily="2" charset="0"/>
              </a:rPr>
              <a:t>Caregivers can:</a:t>
            </a:r>
          </a:p>
          <a:p>
            <a:pPr marL="914400" lvl="1" indent="-457200">
              <a:buFont typeface="Arial" panose="020B0604020202020204" pitchFamily="34" charset="0"/>
              <a:buChar char="•"/>
            </a:pPr>
            <a:r>
              <a:rPr lang="en-US" sz="2800" b="0" dirty="0">
                <a:effectLst/>
                <a:latin typeface="Nunito" pitchFamily="2" charset="0"/>
              </a:rPr>
              <a:t>Tell family stories.</a:t>
            </a:r>
          </a:p>
          <a:p>
            <a:pPr marL="914400" lvl="1" indent="-457200">
              <a:buFont typeface="Arial" panose="020B0604020202020204" pitchFamily="34" charset="0"/>
              <a:buChar char="•"/>
            </a:pPr>
            <a:r>
              <a:rPr lang="en-US" sz="2800" b="0" dirty="0">
                <a:effectLst/>
                <a:latin typeface="Nunito" pitchFamily="2" charset="0"/>
              </a:rPr>
              <a:t>Describe pictures.</a:t>
            </a:r>
          </a:p>
          <a:p>
            <a:pPr marL="914400" lvl="1" indent="-457200">
              <a:buFont typeface="Arial" panose="020B0604020202020204" pitchFamily="34" charset="0"/>
              <a:buChar char="•"/>
            </a:pPr>
            <a:r>
              <a:rPr lang="en-US" sz="2800" b="0" dirty="0">
                <a:effectLst/>
                <a:latin typeface="Nunito" pitchFamily="2" charset="0"/>
              </a:rPr>
              <a:t>Sing.</a:t>
            </a:r>
          </a:p>
          <a:p>
            <a:pPr marL="914400" lvl="1" indent="-457200">
              <a:buFont typeface="Arial" panose="020B0604020202020204" pitchFamily="34" charset="0"/>
              <a:buChar char="•"/>
            </a:pPr>
            <a:r>
              <a:rPr lang="en-US" sz="2800" b="0" dirty="0">
                <a:effectLst/>
                <a:latin typeface="Nunito" pitchFamily="2" charset="0"/>
              </a:rPr>
              <a:t>Use rhymes.</a:t>
            </a:r>
          </a:p>
          <a:p>
            <a:pPr marL="914400" lvl="1" indent="-457200">
              <a:buFont typeface="Arial" panose="020B0604020202020204" pitchFamily="34" charset="0"/>
              <a:buChar char="•"/>
            </a:pPr>
            <a:r>
              <a:rPr lang="en-US" sz="2800" b="0" dirty="0">
                <a:effectLst/>
                <a:latin typeface="Nunito" pitchFamily="2" charset="0"/>
              </a:rPr>
              <a:t>Name objects and actions.</a:t>
            </a:r>
          </a:p>
          <a:p>
            <a:pPr marL="914400" lvl="1" indent="-457200">
              <a:buFont typeface="Arial" panose="020B0604020202020204" pitchFamily="34" charset="0"/>
              <a:buChar char="•"/>
            </a:pPr>
            <a:r>
              <a:rPr lang="en-US" sz="2800" b="0" dirty="0">
                <a:effectLst/>
                <a:latin typeface="Nunito" pitchFamily="2" charset="0"/>
              </a:rPr>
              <a:t>Share wordless books.</a:t>
            </a:r>
          </a:p>
          <a:p>
            <a:pPr marL="914400" lvl="1" indent="-457200">
              <a:buFont typeface="Arial" panose="020B0604020202020204" pitchFamily="34" charset="0"/>
              <a:buChar char="•"/>
            </a:pPr>
            <a:r>
              <a:rPr lang="en-US" sz="2800" b="0" dirty="0">
                <a:effectLst/>
                <a:latin typeface="Nunito" pitchFamily="2" charset="0"/>
              </a:rPr>
              <a:t>Listen to audiobooks together.</a:t>
            </a:r>
          </a:p>
          <a:p>
            <a:pPr marL="914400" lvl="1" indent="-457200">
              <a:buFont typeface="Arial" panose="020B0604020202020204" pitchFamily="34" charset="0"/>
              <a:buChar char="•"/>
            </a:pPr>
            <a:r>
              <a:rPr lang="en-US" sz="2800" b="0" dirty="0">
                <a:effectLst/>
                <a:latin typeface="Nunito" pitchFamily="2" charset="0"/>
              </a:rPr>
              <a:t>Ask another trusted adult to read.</a:t>
            </a:r>
          </a:p>
          <a:p>
            <a:pPr marL="914400" lvl="1" indent="-457200">
              <a:buFont typeface="Arial" panose="020B0604020202020204" pitchFamily="34" charset="0"/>
              <a:buChar char="•"/>
            </a:pPr>
            <a:r>
              <a:rPr lang="en-US" sz="2800" b="0" dirty="0">
                <a:effectLst/>
                <a:latin typeface="Nunito" pitchFamily="2" charset="0"/>
              </a:rPr>
              <a:t>Use library and community programs.</a:t>
            </a:r>
          </a:p>
        </p:txBody>
      </p:sp>
      <p:pic>
        <p:nvPicPr>
          <p:cNvPr id="11" name="Picture 10" descr="A person sitting with a doctor and children&#10;&#10;AI-generated content may be incorrect.">
            <a:extLst>
              <a:ext uri="{FF2B5EF4-FFF2-40B4-BE49-F238E27FC236}">
                <a16:creationId xmlns:a16="http://schemas.microsoft.com/office/drawing/2014/main" id="{2656A33A-6587-70DD-308D-296C1C590F95}"/>
              </a:ext>
            </a:extLst>
          </p:cNvPr>
          <p:cNvPicPr>
            <a:picLocks noChangeAspect="1"/>
          </p:cNvPicPr>
          <p:nvPr/>
        </p:nvPicPr>
        <p:blipFill>
          <a:blip r:embed="rId3"/>
          <a:stretch>
            <a:fillRect/>
          </a:stretch>
        </p:blipFill>
        <p:spPr>
          <a:xfrm>
            <a:off x="6268192" y="1185717"/>
            <a:ext cx="4938641" cy="4003800"/>
          </a:xfrm>
          <a:prstGeom prst="rect">
            <a:avLst/>
          </a:prstGeom>
        </p:spPr>
      </p:pic>
    </p:spTree>
    <p:extLst>
      <p:ext uri="{BB962C8B-B14F-4D97-AF65-F5344CB8AC3E}">
        <p14:creationId xmlns:p14="http://schemas.microsoft.com/office/powerpoint/2010/main" val="16352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85E6D-6BE5-8F83-8999-66779154149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A79D2D1A-5A1C-085B-62A1-133F54B2A65B}"/>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EB7610C3-B12F-8D94-5700-239E8D631D9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381F6582-B33F-B753-077E-5B98A4020AE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7F41BC99-1A8B-D195-1303-E6220375AC5A}"/>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8D5CDD21-A89E-1FEB-D15C-08736E18192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DAD94A3B-0E91-645F-7A08-4428AA027499}"/>
              </a:ext>
            </a:extLst>
          </p:cNvPr>
          <p:cNvSpPr txBox="1"/>
          <p:nvPr/>
        </p:nvSpPr>
        <p:spPr>
          <a:xfrm>
            <a:off x="249382" y="486888"/>
            <a:ext cx="12037621" cy="5693866"/>
          </a:xfrm>
          <a:prstGeom prst="rect">
            <a:avLst/>
          </a:prstGeom>
          <a:noFill/>
        </p:spPr>
        <p:txBody>
          <a:bodyPr wrap="square" rtlCol="0">
            <a:spAutoFit/>
          </a:bodyPr>
          <a:lstStyle/>
          <a:p>
            <a:r>
              <a:rPr lang="en-US" sz="2800" b="0" dirty="0">
                <a:solidFill>
                  <a:srgbClr val="0057B9"/>
                </a:solidFill>
                <a:effectLst/>
                <a:latin typeface="Nunito Black" pitchFamily="2" charset="0"/>
              </a:rPr>
              <a:t>Families are more likely to engage when resources reflect them</a:t>
            </a:r>
          </a:p>
          <a:p>
            <a:endParaRPr lang="en-US" sz="2800" dirty="0">
              <a:latin typeface="Nunito" pitchFamily="2" charset="0"/>
            </a:endParaRPr>
          </a:p>
          <a:p>
            <a:r>
              <a:rPr lang="en-US" sz="2800" b="0" dirty="0">
                <a:effectLst/>
                <a:latin typeface="Nunito" pitchFamily="2" charset="0"/>
              </a:rPr>
              <a:t>Consider:</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Language</a:t>
            </a:r>
          </a:p>
          <a:p>
            <a:pPr marL="1371600" lvl="2" indent="-457200">
              <a:buFont typeface="Arial" panose="020B0604020202020204" pitchFamily="34" charset="0"/>
              <a:buChar char="•"/>
            </a:pPr>
            <a:r>
              <a:rPr lang="en-US" sz="2800" b="0" dirty="0">
                <a:effectLst/>
                <a:latin typeface="Nunito" pitchFamily="2" charset="0"/>
              </a:rPr>
              <a:t>Names and family structures</a:t>
            </a:r>
          </a:p>
          <a:p>
            <a:pPr marL="1371600" lvl="2" indent="-457200">
              <a:buFont typeface="Arial" panose="020B0604020202020204" pitchFamily="34" charset="0"/>
              <a:buChar char="•"/>
            </a:pPr>
            <a:r>
              <a:rPr lang="en-US" sz="2800" b="0" dirty="0">
                <a:effectLst/>
                <a:latin typeface="Nunito" pitchFamily="2" charset="0"/>
              </a:rPr>
              <a:t>Skin tones and hair</a:t>
            </a:r>
          </a:p>
          <a:p>
            <a:pPr marL="1371600" lvl="2" indent="-457200">
              <a:buFont typeface="Arial" panose="020B0604020202020204" pitchFamily="34" charset="0"/>
              <a:buChar char="•"/>
            </a:pPr>
            <a:r>
              <a:rPr lang="en-US" sz="2800" b="0" dirty="0">
                <a:effectLst/>
                <a:latin typeface="Nunito" pitchFamily="2" charset="0"/>
              </a:rPr>
              <a:t>Clothing and food</a:t>
            </a:r>
          </a:p>
          <a:p>
            <a:pPr marL="1371600" lvl="2" indent="-457200">
              <a:buFont typeface="Arial" panose="020B0604020202020204" pitchFamily="34" charset="0"/>
              <a:buChar char="•"/>
            </a:pPr>
            <a:r>
              <a:rPr lang="en-US" sz="2800" b="0" dirty="0">
                <a:effectLst/>
                <a:latin typeface="Nunito" pitchFamily="2" charset="0"/>
              </a:rPr>
              <a:t>Disability representation</a:t>
            </a:r>
          </a:p>
          <a:p>
            <a:pPr marL="1371600" lvl="2" indent="-457200">
              <a:buFont typeface="Arial" panose="020B0604020202020204" pitchFamily="34" charset="0"/>
              <a:buChar char="•"/>
            </a:pPr>
            <a:r>
              <a:rPr lang="en-US" sz="2800" b="0" dirty="0">
                <a:effectLst/>
                <a:latin typeface="Nunito" pitchFamily="2" charset="0"/>
              </a:rPr>
              <a:t>Rural, northern, and urban settings</a:t>
            </a:r>
          </a:p>
          <a:p>
            <a:pPr marL="1371600" lvl="2" indent="-457200">
              <a:buFont typeface="Arial" panose="020B0604020202020204" pitchFamily="34" charset="0"/>
              <a:buChar char="•"/>
            </a:pPr>
            <a:r>
              <a:rPr lang="en-US" sz="2800" b="0" dirty="0">
                <a:effectLst/>
                <a:latin typeface="Nunito" pitchFamily="2" charset="0"/>
              </a:rPr>
              <a:t>Indigenous stories and authors</a:t>
            </a:r>
          </a:p>
          <a:p>
            <a:pPr marL="1371600" lvl="2" indent="-457200">
              <a:buFont typeface="Arial" panose="020B0604020202020204" pitchFamily="34" charset="0"/>
              <a:buChar char="•"/>
            </a:pPr>
            <a:r>
              <a:rPr lang="en-US" sz="2800" b="0" dirty="0">
                <a:effectLst/>
                <a:latin typeface="Nunito" pitchFamily="2" charset="0"/>
              </a:rPr>
              <a:t>Migration and newcomer experiences</a:t>
            </a:r>
          </a:p>
          <a:p>
            <a:pPr marL="1371600" lvl="2" indent="-457200">
              <a:buFont typeface="Arial" panose="020B0604020202020204" pitchFamily="34" charset="0"/>
              <a:buChar char="•"/>
            </a:pPr>
            <a:r>
              <a:rPr lang="en-US" sz="2800" b="0" dirty="0">
                <a:effectLst/>
                <a:latin typeface="Nunito" pitchFamily="2" charset="0"/>
              </a:rPr>
              <a:t>Family and community traditions</a:t>
            </a:r>
          </a:p>
        </p:txBody>
      </p:sp>
      <p:pic>
        <p:nvPicPr>
          <p:cNvPr id="3" name="Picture 2">
            <a:extLst>
              <a:ext uri="{FF2B5EF4-FFF2-40B4-BE49-F238E27FC236}">
                <a16:creationId xmlns:a16="http://schemas.microsoft.com/office/drawing/2014/main" id="{D5908182-F15D-F4C3-7E8C-366801F14B44}"/>
              </a:ext>
            </a:extLst>
          </p:cNvPr>
          <p:cNvPicPr>
            <a:picLocks noChangeAspect="1"/>
          </p:cNvPicPr>
          <p:nvPr/>
        </p:nvPicPr>
        <p:blipFill>
          <a:blip r:embed="rId3"/>
          <a:stretch>
            <a:fillRect/>
          </a:stretch>
        </p:blipFill>
        <p:spPr>
          <a:xfrm>
            <a:off x="7272806" y="1809593"/>
            <a:ext cx="3931205" cy="2702138"/>
          </a:xfrm>
          <a:prstGeom prst="rect">
            <a:avLst/>
          </a:prstGeom>
        </p:spPr>
      </p:pic>
    </p:spTree>
    <p:extLst>
      <p:ext uri="{BB962C8B-B14F-4D97-AF65-F5344CB8AC3E}">
        <p14:creationId xmlns:p14="http://schemas.microsoft.com/office/powerpoint/2010/main" val="3927766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4368F-7FF8-6594-D1CF-502793C5BD94}"/>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F29B028-CC13-E123-8ABC-1D0909168B5B}"/>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42656F96-52E4-0E6B-598F-7D224A3DD426}"/>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E773C928-7B92-5A56-710B-7FCA1AF4A51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3E54EEBC-4FD7-014E-5E16-E7CE296B696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FDB7B07A-3FD5-6F0E-F6B9-8F4F6ED6944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7B669147-078E-8308-75CA-AF77368BC51A}"/>
              </a:ext>
            </a:extLst>
          </p:cNvPr>
          <p:cNvSpPr txBox="1"/>
          <p:nvPr/>
        </p:nvSpPr>
        <p:spPr>
          <a:xfrm>
            <a:off x="249383" y="486888"/>
            <a:ext cx="11400312" cy="5262979"/>
          </a:xfrm>
          <a:prstGeom prst="rect">
            <a:avLst/>
          </a:prstGeom>
          <a:noFill/>
        </p:spPr>
        <p:txBody>
          <a:bodyPr wrap="square" rtlCol="0">
            <a:spAutoFit/>
          </a:bodyPr>
          <a:lstStyle/>
          <a:p>
            <a:r>
              <a:rPr lang="en-US" sz="2800" b="0" dirty="0">
                <a:solidFill>
                  <a:srgbClr val="0057B9"/>
                </a:solidFill>
                <a:effectLst/>
                <a:latin typeface="Nunito Black" pitchFamily="2" charset="0"/>
              </a:rPr>
              <a:t>The key question is not only “How much screen time?”</a:t>
            </a:r>
          </a:p>
          <a:p>
            <a:endParaRPr lang="en-US" sz="2800" b="0" dirty="0">
              <a:effectLst/>
              <a:latin typeface="Nunito" pitchFamily="2" charset="0"/>
            </a:endParaRPr>
          </a:p>
          <a:p>
            <a:r>
              <a:rPr lang="en-US" sz="2800" b="0" dirty="0">
                <a:effectLst/>
                <a:latin typeface="Nunito" pitchFamily="2" charset="0"/>
              </a:rPr>
              <a:t>Also ask:</a:t>
            </a:r>
          </a:p>
          <a:p>
            <a:endParaRPr lang="en-US" sz="2800" b="0" dirty="0">
              <a:effectLst/>
              <a:latin typeface="Nunito" pitchFamily="2" charset="0"/>
            </a:endParaRPr>
          </a:p>
          <a:p>
            <a:pPr marL="1371600" lvl="2" indent="-457200">
              <a:buFont typeface="Arial" panose="020B0604020202020204" pitchFamily="34" charset="0"/>
              <a:buChar char="•"/>
            </a:pPr>
            <a:r>
              <a:rPr lang="en-US" sz="2800" b="0" dirty="0">
                <a:effectLst/>
                <a:latin typeface="Nunito" pitchFamily="2" charset="0"/>
              </a:rPr>
              <a:t>Is the child using the screen alone or with an adult?</a:t>
            </a:r>
          </a:p>
          <a:p>
            <a:pPr marL="1371600" lvl="2" indent="-457200">
              <a:buFont typeface="Arial" panose="020B0604020202020204" pitchFamily="34" charset="0"/>
              <a:buChar char="•"/>
            </a:pPr>
            <a:r>
              <a:rPr lang="en-US" sz="2800" b="0" dirty="0">
                <a:effectLst/>
                <a:latin typeface="Nunito" pitchFamily="2" charset="0"/>
              </a:rPr>
              <a:t>Is the content age-appropriate?</a:t>
            </a:r>
          </a:p>
          <a:p>
            <a:pPr marL="1371600" lvl="2" indent="-457200">
              <a:buFont typeface="Arial" panose="020B0604020202020204" pitchFamily="34" charset="0"/>
              <a:buChar char="•"/>
            </a:pPr>
            <a:r>
              <a:rPr lang="en-US" sz="2800" b="0" dirty="0">
                <a:effectLst/>
                <a:latin typeface="Nunito" pitchFamily="2" charset="0"/>
              </a:rPr>
              <a:t>Is screen use displacing sleep, movement, play, or conversation?</a:t>
            </a:r>
          </a:p>
          <a:p>
            <a:pPr marL="1371600" lvl="2" indent="-457200">
              <a:buFont typeface="Arial" panose="020B0604020202020204" pitchFamily="34" charset="0"/>
              <a:buChar char="•"/>
            </a:pPr>
            <a:r>
              <a:rPr lang="en-US" sz="2800" b="0" dirty="0">
                <a:effectLst/>
                <a:latin typeface="Nunito" pitchFamily="2" charset="0"/>
              </a:rPr>
              <a:t>Does the caregiver talk about what the child is seeing?</a:t>
            </a:r>
          </a:p>
          <a:p>
            <a:pPr marL="1371600" lvl="2" indent="-457200">
              <a:buFont typeface="Arial" panose="020B0604020202020204" pitchFamily="34" charset="0"/>
              <a:buChar char="•"/>
            </a:pPr>
            <a:r>
              <a:rPr lang="en-US" sz="2800" b="0" dirty="0">
                <a:effectLst/>
                <a:latin typeface="Nunito" pitchFamily="2" charset="0"/>
              </a:rPr>
              <a:t>Can a digital activity lead into an offline interaction?</a:t>
            </a:r>
          </a:p>
          <a:p>
            <a:pPr marL="1371600" lvl="2" indent="-457200">
              <a:buFont typeface="Arial" panose="020B0604020202020204" pitchFamily="34" charset="0"/>
              <a:buChar char="•"/>
            </a:pPr>
            <a:r>
              <a:rPr lang="en-US" sz="2800" b="0" dirty="0">
                <a:effectLst/>
                <a:latin typeface="Nunito" pitchFamily="2" charset="0"/>
              </a:rPr>
              <a:t>Is the screen being used because the family lacks alternatives or support?</a:t>
            </a:r>
          </a:p>
        </p:txBody>
      </p:sp>
    </p:spTree>
    <p:extLst>
      <p:ext uri="{BB962C8B-B14F-4D97-AF65-F5344CB8AC3E}">
        <p14:creationId xmlns:p14="http://schemas.microsoft.com/office/powerpoint/2010/main" val="1670015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55A1E-7E73-4EA4-40A1-C4F9062D5E3C}"/>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48CE1AA-CDB1-366C-2611-AF512075EE48}"/>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B9B94D89-2C2A-69D0-C2F0-6ABE8DE6440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5A267701-A5E1-B9CE-876D-2894139AFC4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08492045-F205-C069-8721-7269433C8B1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638A732E-0F77-730E-06F3-8B3FAABCE32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1DC45C0F-6BD5-D85B-9EBA-2B3FF74D64A2}"/>
              </a:ext>
            </a:extLst>
          </p:cNvPr>
          <p:cNvSpPr txBox="1"/>
          <p:nvPr/>
        </p:nvSpPr>
        <p:spPr>
          <a:xfrm>
            <a:off x="249383" y="486888"/>
            <a:ext cx="11732820" cy="1323439"/>
          </a:xfrm>
          <a:prstGeom prst="rect">
            <a:avLst/>
          </a:prstGeom>
          <a:noFill/>
        </p:spPr>
        <p:txBody>
          <a:bodyPr wrap="square" rtlCol="0">
            <a:spAutoFit/>
          </a:bodyPr>
          <a:lstStyle/>
          <a:p>
            <a:r>
              <a:rPr lang="en-US" sz="2400" b="0" dirty="0">
                <a:solidFill>
                  <a:srgbClr val="0057B9"/>
                </a:solidFill>
                <a:effectLst/>
                <a:latin typeface="Nunito Black" pitchFamily="2" charset="0"/>
              </a:rPr>
              <a:t>Early literacy promotion does not replace developmental assessment</a:t>
            </a:r>
          </a:p>
          <a:p>
            <a:endParaRPr lang="en-US" sz="2800" b="0" dirty="0">
              <a:solidFill>
                <a:srgbClr val="0057B9"/>
              </a:solidFill>
              <a:effectLst/>
              <a:latin typeface="Nunito Black" pitchFamily="2" charset="0"/>
            </a:endParaRPr>
          </a:p>
          <a:p>
            <a:r>
              <a:rPr lang="en-US" sz="2800" b="0" dirty="0">
                <a:effectLst/>
                <a:latin typeface="Nunito" pitchFamily="2" charset="0"/>
              </a:rPr>
              <a:t>Consider further assessment when there are concerns about:</a:t>
            </a:r>
          </a:p>
        </p:txBody>
      </p:sp>
      <p:sp>
        <p:nvSpPr>
          <p:cNvPr id="3" name="TextBox 2">
            <a:extLst>
              <a:ext uri="{FF2B5EF4-FFF2-40B4-BE49-F238E27FC236}">
                <a16:creationId xmlns:a16="http://schemas.microsoft.com/office/drawing/2014/main" id="{24A31ED6-81EF-3CFE-3F3C-9738126E6743}"/>
              </a:ext>
            </a:extLst>
          </p:cNvPr>
          <p:cNvSpPr txBox="1"/>
          <p:nvPr/>
        </p:nvSpPr>
        <p:spPr>
          <a:xfrm>
            <a:off x="249383" y="2430835"/>
            <a:ext cx="11732820" cy="4154984"/>
          </a:xfrm>
          <a:prstGeom prst="rect">
            <a:avLst/>
          </a:prstGeom>
          <a:noFill/>
        </p:spPr>
        <p:txBody>
          <a:bodyPr wrap="square" numCol="2">
            <a:spAutoFit/>
          </a:bodyPr>
          <a:lstStyle/>
          <a:p>
            <a:pPr marL="457200" indent="-457200">
              <a:buFont typeface="Arial" panose="020B0604020202020204" pitchFamily="34" charset="0"/>
              <a:buChar char="•"/>
            </a:pPr>
            <a:r>
              <a:rPr lang="en-US" sz="2400" b="0" dirty="0">
                <a:effectLst/>
                <a:latin typeface="Nunito" pitchFamily="2" charset="0"/>
              </a:rPr>
              <a:t>Hearing</a:t>
            </a:r>
          </a:p>
          <a:p>
            <a:pPr marL="457200" indent="-457200">
              <a:buFont typeface="Arial" panose="020B0604020202020204" pitchFamily="34" charset="0"/>
              <a:buChar char="•"/>
            </a:pPr>
            <a:r>
              <a:rPr lang="en-US" sz="2400" b="0" dirty="0">
                <a:effectLst/>
                <a:latin typeface="Nunito" pitchFamily="2" charset="0"/>
              </a:rPr>
              <a:t>Loss of previously acquired skills</a:t>
            </a:r>
          </a:p>
          <a:p>
            <a:pPr marL="457200" indent="-457200">
              <a:buFont typeface="Arial" panose="020B0604020202020204" pitchFamily="34" charset="0"/>
              <a:buChar char="•"/>
            </a:pPr>
            <a:r>
              <a:rPr lang="en-US" sz="2400" b="0" dirty="0">
                <a:effectLst/>
                <a:latin typeface="Nunito" pitchFamily="2" charset="0"/>
              </a:rPr>
              <a:t>Limited response to sound, voice, or name</a:t>
            </a:r>
          </a:p>
          <a:p>
            <a:pPr marL="457200" indent="-457200">
              <a:buFont typeface="Arial" panose="020B0604020202020204" pitchFamily="34" charset="0"/>
              <a:buChar char="•"/>
            </a:pPr>
            <a:r>
              <a:rPr lang="en-US" sz="2400" b="0" dirty="0">
                <a:effectLst/>
                <a:latin typeface="Nunito" pitchFamily="2" charset="0"/>
              </a:rPr>
              <a:t>Limited gestures or joint attention</a:t>
            </a:r>
          </a:p>
          <a:p>
            <a:pPr marL="457200" indent="-457200">
              <a:buFont typeface="Arial" panose="020B0604020202020204" pitchFamily="34" charset="0"/>
              <a:buChar char="•"/>
            </a:pPr>
            <a:r>
              <a:rPr lang="en-US" sz="2400" b="0" dirty="0">
                <a:effectLst/>
                <a:latin typeface="Nunito" pitchFamily="2" charset="0"/>
              </a:rPr>
              <a:t>Delayed understanding or use of language</a:t>
            </a:r>
          </a:p>
          <a:p>
            <a:pPr marL="457200" indent="-457200">
              <a:buFont typeface="Arial" panose="020B0604020202020204" pitchFamily="34" charset="0"/>
              <a:buChar char="•"/>
            </a:pPr>
            <a:r>
              <a:rPr lang="en-US" sz="2400" b="0" dirty="0">
                <a:effectLst/>
                <a:latin typeface="Nunito" pitchFamily="2" charset="0"/>
              </a:rPr>
              <a:t>Speech that is difficult to understand</a:t>
            </a:r>
          </a:p>
          <a:p>
            <a:pPr marL="457200" indent="-457200">
              <a:buFont typeface="Arial" panose="020B0604020202020204" pitchFamily="34" charset="0"/>
              <a:buChar char="•"/>
            </a:pPr>
            <a:r>
              <a:rPr lang="en-US" sz="2400" b="0" dirty="0">
                <a:effectLst/>
                <a:latin typeface="Nunito" pitchFamily="2" charset="0"/>
              </a:rPr>
              <a:t>Social communication</a:t>
            </a:r>
          </a:p>
          <a:p>
            <a:pPr marL="457200" indent="-457200">
              <a:buFont typeface="Arial" panose="020B0604020202020204" pitchFamily="34" charset="0"/>
              <a:buChar char="•"/>
            </a:pPr>
            <a:r>
              <a:rPr lang="en-US" sz="2400" b="0" dirty="0">
                <a:effectLst/>
                <a:latin typeface="Nunito" pitchFamily="2" charset="0"/>
              </a:rPr>
              <a:t>Motor or vision skills affecting book interaction</a:t>
            </a:r>
          </a:p>
          <a:p>
            <a:pPr marL="457200" indent="-457200">
              <a:buFont typeface="Arial" panose="020B0604020202020204" pitchFamily="34" charset="0"/>
              <a:buChar char="•"/>
            </a:pPr>
            <a:r>
              <a:rPr lang="en-US" sz="2400" b="0" dirty="0">
                <a:effectLst/>
                <a:latin typeface="Nunito" pitchFamily="2" charset="0"/>
              </a:rPr>
              <a:t>Persistent </a:t>
            </a:r>
            <a:r>
              <a:rPr lang="en-US" sz="2400" b="0" dirty="0" err="1">
                <a:effectLst/>
                <a:latin typeface="Nunito" pitchFamily="2" charset="0"/>
              </a:rPr>
              <a:t>behavioural</a:t>
            </a:r>
            <a:r>
              <a:rPr lang="en-US" sz="2400" b="0" dirty="0">
                <a:effectLst/>
                <a:latin typeface="Nunito" pitchFamily="2" charset="0"/>
              </a:rPr>
              <a:t> dysregulation</a:t>
            </a:r>
          </a:p>
          <a:p>
            <a:pPr marL="457200" indent="-457200">
              <a:buFont typeface="Arial" panose="020B0604020202020204" pitchFamily="34" charset="0"/>
              <a:buChar char="•"/>
            </a:pPr>
            <a:r>
              <a:rPr lang="en-US" sz="2400" b="0" dirty="0">
                <a:effectLst/>
                <a:latin typeface="Nunito" pitchFamily="2" charset="0"/>
              </a:rPr>
              <a:t>Broader developmental differences</a:t>
            </a:r>
          </a:p>
          <a:p>
            <a:pPr marL="457200" indent="-457200">
              <a:buFont typeface="Arial" panose="020B0604020202020204" pitchFamily="34" charset="0"/>
              <a:buChar char="•"/>
            </a:pPr>
            <a:r>
              <a:rPr lang="en-US" sz="2400" b="0" dirty="0">
                <a:effectLst/>
                <a:latin typeface="Nunito" pitchFamily="2" charset="0"/>
              </a:rPr>
              <a:t>Caregiver concern</a:t>
            </a:r>
          </a:p>
        </p:txBody>
      </p:sp>
      <p:pic>
        <p:nvPicPr>
          <p:cNvPr id="10" name="Picture 9">
            <a:extLst>
              <a:ext uri="{FF2B5EF4-FFF2-40B4-BE49-F238E27FC236}">
                <a16:creationId xmlns:a16="http://schemas.microsoft.com/office/drawing/2014/main" id="{CE8EDFD7-51B9-C518-0CF8-098EC475A9F9}"/>
              </a:ext>
            </a:extLst>
          </p:cNvPr>
          <p:cNvPicPr>
            <a:picLocks noChangeAspect="1"/>
          </p:cNvPicPr>
          <p:nvPr/>
        </p:nvPicPr>
        <p:blipFill>
          <a:blip r:embed="rId3"/>
          <a:stretch>
            <a:fillRect/>
          </a:stretch>
        </p:blipFill>
        <p:spPr>
          <a:xfrm>
            <a:off x="7582620" y="3855021"/>
            <a:ext cx="2380861" cy="2516091"/>
          </a:xfrm>
          <a:prstGeom prst="rect">
            <a:avLst/>
          </a:prstGeom>
        </p:spPr>
      </p:pic>
    </p:spTree>
    <p:extLst>
      <p:ext uri="{BB962C8B-B14F-4D97-AF65-F5344CB8AC3E}">
        <p14:creationId xmlns:p14="http://schemas.microsoft.com/office/powerpoint/2010/main" val="515658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1FB7C-C444-9D0F-A601-F0F7F834A499}"/>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97C4A24-47A6-98EB-FC08-831369F015AB}"/>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B41A218A-90C9-1DE6-F4BE-445FA843BED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71F7BB57-A463-9959-08B6-5E253A047DF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A47CE7DF-096C-CCEC-8EAD-42CEF78A707A}"/>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0A330E64-4886-7C79-A92E-CA36DC5B68EA}"/>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35DF73B9-1F72-719F-ACDA-DA8403B3679A}"/>
              </a:ext>
            </a:extLst>
          </p:cNvPr>
          <p:cNvSpPr txBox="1"/>
          <p:nvPr/>
        </p:nvSpPr>
        <p:spPr>
          <a:xfrm>
            <a:off x="249383" y="486888"/>
            <a:ext cx="11400312" cy="5878532"/>
          </a:xfrm>
          <a:prstGeom prst="rect">
            <a:avLst/>
          </a:prstGeom>
          <a:noFill/>
        </p:spPr>
        <p:txBody>
          <a:bodyPr wrap="square" rtlCol="0">
            <a:spAutoFit/>
          </a:bodyPr>
          <a:lstStyle/>
          <a:p>
            <a:r>
              <a:rPr lang="en-CA" sz="2800" b="1" dirty="0">
                <a:solidFill>
                  <a:srgbClr val="0057B9"/>
                </a:solidFill>
                <a:latin typeface="Nunito Black" pitchFamily="2" charset="0"/>
              </a:rPr>
              <a:t>Ask about reading when children present with:</a:t>
            </a:r>
          </a:p>
          <a:p>
            <a:endParaRPr lang="en-CA" sz="4000" b="0" dirty="0">
              <a:effectLst/>
              <a:latin typeface="Nunito" pitchFamily="2" charset="0"/>
            </a:endParaRPr>
          </a:p>
          <a:p>
            <a:pPr marL="914400" lvl="1" indent="-457200" fontAlgn="base">
              <a:buFont typeface="Arial" panose="020B0604020202020204" pitchFamily="34" charset="0"/>
              <a:buChar char="•"/>
            </a:pPr>
            <a:r>
              <a:rPr lang="en-CA" sz="2800" dirty="0">
                <a:latin typeface="Nunito" pitchFamily="2" charset="0"/>
              </a:rPr>
              <a:t>School avoidance</a:t>
            </a:r>
          </a:p>
          <a:p>
            <a:pPr marL="914400" lvl="1" indent="-457200" fontAlgn="base">
              <a:buFont typeface="Arial" panose="020B0604020202020204" pitchFamily="34" charset="0"/>
              <a:buChar char="•"/>
            </a:pPr>
            <a:r>
              <a:rPr lang="en-CA" sz="2800" dirty="0">
                <a:latin typeface="Nunito" pitchFamily="2" charset="0"/>
              </a:rPr>
              <a:t>Recurrent morning abdominal pain or headaches</a:t>
            </a:r>
          </a:p>
          <a:p>
            <a:pPr marL="914400" lvl="1" indent="-457200" fontAlgn="base">
              <a:buFont typeface="Arial" panose="020B0604020202020204" pitchFamily="34" charset="0"/>
              <a:buChar char="•"/>
            </a:pPr>
            <a:r>
              <a:rPr lang="en-CA" sz="2800" dirty="0">
                <a:latin typeface="Nunito" pitchFamily="2" charset="0"/>
              </a:rPr>
              <a:t>Anxiety related to school</a:t>
            </a:r>
          </a:p>
          <a:p>
            <a:pPr marL="914400" lvl="1" indent="-457200" fontAlgn="base">
              <a:buFont typeface="Arial" panose="020B0604020202020204" pitchFamily="34" charset="0"/>
              <a:buChar char="•"/>
            </a:pPr>
            <a:r>
              <a:rPr lang="en-CA" sz="2800" dirty="0">
                <a:latin typeface="Nunito" pitchFamily="2" charset="0"/>
              </a:rPr>
              <a:t>Behavioural escalation during homework</a:t>
            </a:r>
          </a:p>
          <a:p>
            <a:pPr marL="914400" lvl="1" indent="-457200" fontAlgn="base">
              <a:buFont typeface="Arial" panose="020B0604020202020204" pitchFamily="34" charset="0"/>
              <a:buChar char="•"/>
            </a:pPr>
            <a:r>
              <a:rPr lang="en-CA" sz="2800" dirty="0">
                <a:latin typeface="Nunito" pitchFamily="2" charset="0"/>
              </a:rPr>
              <a:t>Slow or effortful reading</a:t>
            </a:r>
          </a:p>
          <a:p>
            <a:pPr marL="914400" lvl="1" indent="-457200" fontAlgn="base">
              <a:buFont typeface="Arial" panose="020B0604020202020204" pitchFamily="34" charset="0"/>
              <a:buChar char="•"/>
            </a:pPr>
            <a:r>
              <a:rPr lang="en-CA" sz="2800" dirty="0">
                <a:latin typeface="Nunito" pitchFamily="2" charset="0"/>
              </a:rPr>
              <a:t>Difficulty sounding out unfamiliar words</a:t>
            </a:r>
          </a:p>
          <a:p>
            <a:pPr marL="914400" lvl="1" indent="-457200" fontAlgn="base">
              <a:buFont typeface="Arial" panose="020B0604020202020204" pitchFamily="34" charset="0"/>
              <a:buChar char="•"/>
            </a:pPr>
            <a:r>
              <a:rPr lang="en-CA" sz="2800" dirty="0">
                <a:latin typeface="Nunito" pitchFamily="2" charset="0"/>
              </a:rPr>
              <a:t>Guessing based on pictures or first letters</a:t>
            </a:r>
          </a:p>
          <a:p>
            <a:pPr marL="914400" lvl="1" indent="-457200" fontAlgn="base">
              <a:buFont typeface="Arial" panose="020B0604020202020204" pitchFamily="34" charset="0"/>
              <a:buChar char="•"/>
            </a:pPr>
            <a:r>
              <a:rPr lang="en-CA" sz="2800" dirty="0">
                <a:latin typeface="Nunito" pitchFamily="2" charset="0"/>
              </a:rPr>
              <a:t>Poor spelling</a:t>
            </a:r>
          </a:p>
          <a:p>
            <a:pPr marL="914400" lvl="1" indent="-457200" fontAlgn="base">
              <a:buFont typeface="Arial" panose="020B0604020202020204" pitchFamily="34" charset="0"/>
              <a:buChar char="•"/>
            </a:pPr>
            <a:r>
              <a:rPr lang="en-CA" sz="2800" dirty="0">
                <a:latin typeface="Nunito" pitchFamily="2" charset="0"/>
              </a:rPr>
              <a:t>Strong oral knowledge but weak reading</a:t>
            </a:r>
          </a:p>
          <a:p>
            <a:pPr marL="914400" lvl="1" indent="-457200" fontAlgn="base">
              <a:buFont typeface="Arial" panose="020B0604020202020204" pitchFamily="34" charset="0"/>
              <a:buChar char="•"/>
            </a:pPr>
            <a:r>
              <a:rPr lang="en-CA" sz="2800" dirty="0">
                <a:latin typeface="Nunito" pitchFamily="2" charset="0"/>
              </a:rPr>
              <a:t>Family history of dyslexia or reading difficulty</a:t>
            </a:r>
          </a:p>
          <a:p>
            <a:pPr marL="914400" lvl="1" indent="-457200" fontAlgn="base">
              <a:buFont typeface="Arial" panose="020B0604020202020204" pitchFamily="34" charset="0"/>
              <a:buChar char="•"/>
            </a:pPr>
            <a:r>
              <a:rPr lang="en-CA" sz="2800" dirty="0">
                <a:latin typeface="Nunito" pitchFamily="2" charset="0"/>
              </a:rPr>
              <a:t>Declining confidence</a:t>
            </a:r>
          </a:p>
        </p:txBody>
      </p:sp>
    </p:spTree>
    <p:extLst>
      <p:ext uri="{BB962C8B-B14F-4D97-AF65-F5344CB8AC3E}">
        <p14:creationId xmlns:p14="http://schemas.microsoft.com/office/powerpoint/2010/main" val="25155620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D4957-AEEF-6BB9-F79C-7BD3F5E84C39}"/>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53E91B0-5F21-8930-2BED-CB46C80CA8A3}"/>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15606027-0CBC-242A-1108-0E727E22B797}"/>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BFB603C9-BDB7-AD7C-09EC-1F876E82D1AF}"/>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A697FD58-4DD8-9BCA-158C-0F1F466B9D8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993FA9B0-8630-F693-E2F2-EEB3E2202EF1}"/>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27C51176-F623-0DE6-9895-03A1CD0CBE26}"/>
              </a:ext>
            </a:extLst>
          </p:cNvPr>
          <p:cNvSpPr txBox="1"/>
          <p:nvPr/>
        </p:nvSpPr>
        <p:spPr>
          <a:xfrm>
            <a:off x="593766" y="486888"/>
            <a:ext cx="11091554" cy="6309420"/>
          </a:xfrm>
          <a:prstGeom prst="rect">
            <a:avLst/>
          </a:prstGeom>
          <a:noFill/>
        </p:spPr>
        <p:txBody>
          <a:bodyPr wrap="square" rtlCol="0">
            <a:spAutoFit/>
          </a:bodyPr>
          <a:lstStyle/>
          <a:p>
            <a:r>
              <a:rPr lang="en-CA" sz="2800" b="1" dirty="0">
                <a:solidFill>
                  <a:srgbClr val="0057B9"/>
                </a:solidFill>
                <a:latin typeface="Nunito Black" pitchFamily="2" charset="0"/>
              </a:rPr>
              <a:t>Clarify the pattern before proposing the next step</a:t>
            </a:r>
          </a:p>
          <a:p>
            <a:endParaRPr lang="en-CA" sz="2800" b="0" dirty="0">
              <a:effectLst/>
              <a:latin typeface="Nunito Black" pitchFamily="2" charset="0"/>
            </a:endParaRPr>
          </a:p>
          <a:p>
            <a:r>
              <a:rPr lang="en-CA" sz="2800" b="1" dirty="0">
                <a:latin typeface="Nunito Black" pitchFamily="2" charset="0"/>
              </a:rPr>
              <a:t>History</a:t>
            </a:r>
            <a:endParaRPr lang="en-CA" sz="4000" b="1" dirty="0">
              <a:effectLst/>
              <a:latin typeface="Nunito Black" pitchFamily="2" charset="0"/>
            </a:endParaRPr>
          </a:p>
          <a:p>
            <a:pPr marL="457200" lvl="0" indent="-457200" fontAlgn="base">
              <a:buFont typeface="Arial" panose="020B0604020202020204" pitchFamily="34" charset="0"/>
              <a:buChar char="•"/>
            </a:pPr>
            <a:r>
              <a:rPr lang="en-CA" sz="2800" dirty="0">
                <a:latin typeface="Nunito" pitchFamily="2" charset="0"/>
              </a:rPr>
              <a:t>Onset, trajectory, instruction, and interventions</a:t>
            </a:r>
          </a:p>
          <a:p>
            <a:pPr marL="457200" lvl="0" indent="-457200" fontAlgn="base">
              <a:buFont typeface="Arial" panose="020B0604020202020204" pitchFamily="34" charset="0"/>
              <a:buChar char="•"/>
            </a:pPr>
            <a:r>
              <a:rPr lang="en-CA" sz="2800" dirty="0">
                <a:latin typeface="Nunito" pitchFamily="2" charset="0"/>
              </a:rPr>
              <a:t>Reading accuracy, fluency, decoding, spelling, and comprehension</a:t>
            </a:r>
          </a:p>
          <a:p>
            <a:pPr marL="457200" lvl="0" indent="-457200" fontAlgn="base">
              <a:buFont typeface="Arial" panose="020B0604020202020204" pitchFamily="34" charset="0"/>
              <a:buChar char="•"/>
            </a:pPr>
            <a:r>
              <a:rPr lang="en-CA" sz="2800" dirty="0">
                <a:latin typeface="Nunito" pitchFamily="2" charset="0"/>
              </a:rPr>
              <a:t>Oral language, attention, anxiety, hearing, and vision</a:t>
            </a:r>
          </a:p>
          <a:p>
            <a:pPr marL="457200" lvl="0" indent="-457200" fontAlgn="base">
              <a:buFont typeface="Arial" panose="020B0604020202020204" pitchFamily="34" charset="0"/>
              <a:buChar char="•"/>
            </a:pPr>
            <a:r>
              <a:rPr lang="en-CA" sz="2800" dirty="0">
                <a:latin typeface="Nunito" pitchFamily="2" charset="0"/>
              </a:rPr>
              <a:t>Family history and the child’s strengths</a:t>
            </a:r>
          </a:p>
          <a:p>
            <a:pPr lvl="0" fontAlgn="base"/>
            <a:endParaRPr lang="en-CA" sz="2800" dirty="0">
              <a:latin typeface="Nunito" pitchFamily="2" charset="0"/>
            </a:endParaRPr>
          </a:p>
          <a:p>
            <a:r>
              <a:rPr lang="en-CA" sz="2800" b="1" dirty="0">
                <a:latin typeface="Nunito Black" pitchFamily="2" charset="0"/>
              </a:rPr>
              <a:t>Initial data to request</a:t>
            </a:r>
            <a:endParaRPr lang="en-CA" sz="4000" b="1" dirty="0">
              <a:effectLst/>
              <a:latin typeface="Nunito Black" pitchFamily="2" charset="0"/>
            </a:endParaRPr>
          </a:p>
          <a:p>
            <a:pPr marL="457200" lvl="0" indent="-457200" fontAlgn="base">
              <a:buFont typeface="Arial" panose="020B0604020202020204" pitchFamily="34" charset="0"/>
              <a:buChar char="•"/>
            </a:pPr>
            <a:r>
              <a:rPr lang="en-CA" sz="2800" dirty="0">
                <a:latin typeface="Nunito" pitchFamily="2" charset="0"/>
              </a:rPr>
              <a:t>Teacher observations and attendance</a:t>
            </a:r>
          </a:p>
          <a:p>
            <a:pPr marL="457200" lvl="0" indent="-457200" fontAlgn="base">
              <a:buFont typeface="Arial" panose="020B0604020202020204" pitchFamily="34" charset="0"/>
              <a:buChar char="•"/>
            </a:pPr>
            <a:r>
              <a:rPr lang="en-CA" sz="2800" dirty="0">
                <a:latin typeface="Nunito" pitchFamily="2" charset="0"/>
              </a:rPr>
              <a:t>Results of school-based reading measures</a:t>
            </a:r>
          </a:p>
          <a:p>
            <a:pPr marL="457200" lvl="0" indent="-457200" fontAlgn="base">
              <a:buFont typeface="Arial" panose="020B0604020202020204" pitchFamily="34" charset="0"/>
              <a:buChar char="•"/>
            </a:pPr>
            <a:r>
              <a:rPr lang="en-CA" sz="2800" dirty="0">
                <a:latin typeface="Nunito" pitchFamily="2" charset="0"/>
              </a:rPr>
              <a:t>Response to structured intervention</a:t>
            </a:r>
          </a:p>
          <a:p>
            <a:pPr marL="457200" lvl="0" indent="-457200" fontAlgn="base">
              <a:buFont typeface="Arial" panose="020B0604020202020204" pitchFamily="34" charset="0"/>
              <a:buChar char="•"/>
            </a:pPr>
            <a:r>
              <a:rPr lang="en-CA" sz="2800" dirty="0">
                <a:latin typeface="Nunito" pitchFamily="2" charset="0"/>
              </a:rPr>
              <a:t>Individual education or learning plan, when available</a:t>
            </a:r>
          </a:p>
        </p:txBody>
      </p:sp>
    </p:spTree>
    <p:extLst>
      <p:ext uri="{BB962C8B-B14F-4D97-AF65-F5344CB8AC3E}">
        <p14:creationId xmlns:p14="http://schemas.microsoft.com/office/powerpoint/2010/main" val="1890005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F7A72-0573-3BD0-6310-FB2A33FAEFAE}"/>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260B9B5-5738-4BC2-3047-38BEF99BEA49}"/>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EA27CF2F-24F7-B4EC-33BB-A1FED76DE5C5}"/>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7DBB31DB-812D-802C-F4EC-EFBA376EFD0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92CE5204-6F3A-EC4F-633F-1CE2AABAF3B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BE2CCE31-B23E-6FE9-5384-9E2113A1F8F3}"/>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C75AFEEB-7717-D908-FC78-9E0F26DD5524}"/>
              </a:ext>
            </a:extLst>
          </p:cNvPr>
          <p:cNvSpPr txBox="1"/>
          <p:nvPr/>
        </p:nvSpPr>
        <p:spPr>
          <a:xfrm>
            <a:off x="624552" y="1142346"/>
            <a:ext cx="10942895" cy="4832092"/>
          </a:xfrm>
          <a:prstGeom prst="rect">
            <a:avLst/>
          </a:prstGeom>
          <a:noFill/>
        </p:spPr>
        <p:txBody>
          <a:bodyPr wrap="square">
            <a:spAutoFit/>
          </a:bodyPr>
          <a:lstStyle/>
          <a:p>
            <a:pPr>
              <a:buNone/>
            </a:pPr>
            <a:r>
              <a:rPr lang="en-US" sz="2800" b="1" dirty="0">
                <a:solidFill>
                  <a:srgbClr val="0057B9"/>
                </a:solidFill>
                <a:latin typeface="Nunito Black" pitchFamily="2" charset="0"/>
              </a:rPr>
              <a:t>Case 1 – Newborn Nursery</a:t>
            </a:r>
          </a:p>
          <a:p>
            <a:pPr>
              <a:buNone/>
            </a:pPr>
            <a:br>
              <a:rPr lang="en-US" sz="2800" b="1" dirty="0">
                <a:latin typeface="Nunito" pitchFamily="2" charset="0"/>
              </a:rPr>
            </a:br>
            <a:r>
              <a:rPr lang="en-US" sz="2800" dirty="0">
                <a:latin typeface="Nunito" pitchFamily="2" charset="0"/>
              </a:rPr>
              <a:t>You are preparing a term newborn for discharge. The family speaks Arabic at home and asks whether they should use English books so the baby will be ready for school. Several discharge priorities remain.</a:t>
            </a:r>
          </a:p>
          <a:p>
            <a:pPr>
              <a:buNone/>
            </a:pPr>
            <a:endParaRPr lang="en-US" sz="2800" dirty="0">
              <a:latin typeface="Nunito" pitchFamily="2" charset="0"/>
            </a:endParaRPr>
          </a:p>
          <a:p>
            <a:pPr>
              <a:buNone/>
            </a:pPr>
            <a:r>
              <a:rPr lang="en-US" sz="2800" b="1" dirty="0">
                <a:solidFill>
                  <a:srgbClr val="DA291C"/>
                </a:solidFill>
                <a:latin typeface="Nunito Black" pitchFamily="2" charset="0"/>
              </a:rPr>
              <a:t>Resident task</a:t>
            </a:r>
          </a:p>
          <a:p>
            <a:pPr>
              <a:buNone/>
            </a:pPr>
            <a:r>
              <a:rPr lang="en-US" sz="2800" dirty="0">
                <a:latin typeface="Nunito" pitchFamily="2" charset="0"/>
              </a:rPr>
              <a:t>Give a 30-second response.</a:t>
            </a:r>
          </a:p>
          <a:p>
            <a:pPr>
              <a:buNone/>
            </a:pPr>
            <a:r>
              <a:rPr lang="en-US" sz="2800" dirty="0">
                <a:latin typeface="Nunito" pitchFamily="2" charset="0"/>
              </a:rPr>
              <a:t>Identify one message that can wait for primary care follow-up.</a:t>
            </a:r>
          </a:p>
          <a:p>
            <a:pPr>
              <a:buNone/>
            </a:pPr>
            <a:r>
              <a:rPr lang="en-US" sz="2800" dirty="0">
                <a:latin typeface="Nunito" pitchFamily="2" charset="0"/>
              </a:rPr>
              <a:t>State what you would document, if anything.</a:t>
            </a:r>
          </a:p>
        </p:txBody>
      </p:sp>
    </p:spTree>
    <p:extLst>
      <p:ext uri="{BB962C8B-B14F-4D97-AF65-F5344CB8AC3E}">
        <p14:creationId xmlns:p14="http://schemas.microsoft.com/office/powerpoint/2010/main" val="27677582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D2227-1D07-947D-B9C9-8B8CF6C8D221}"/>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6A540608-A5A5-A9EC-92D0-A3271DDAD6E9}"/>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4B860343-BAFF-060F-2011-8417B7DAE09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244B4FFD-ED9F-A45A-6590-DC573C0EEA8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3BE87A61-6DB8-41D6-6A64-EB3466AEA03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E772D5F0-68F3-A879-AD8A-78555BCB848F}"/>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D7ABCABC-D073-C0CF-D66C-011DC19796E3}"/>
              </a:ext>
            </a:extLst>
          </p:cNvPr>
          <p:cNvSpPr txBox="1"/>
          <p:nvPr/>
        </p:nvSpPr>
        <p:spPr>
          <a:xfrm>
            <a:off x="624552" y="1142346"/>
            <a:ext cx="10942895" cy="4401205"/>
          </a:xfrm>
          <a:prstGeom prst="rect">
            <a:avLst/>
          </a:prstGeom>
          <a:noFill/>
        </p:spPr>
        <p:txBody>
          <a:bodyPr wrap="square">
            <a:spAutoFit/>
          </a:bodyPr>
          <a:lstStyle/>
          <a:p>
            <a:pPr>
              <a:buNone/>
            </a:pPr>
            <a:r>
              <a:rPr lang="en-US" sz="2800" b="1" dirty="0">
                <a:solidFill>
                  <a:srgbClr val="0057B9"/>
                </a:solidFill>
                <a:latin typeface="Nunito Black" pitchFamily="2" charset="0"/>
              </a:rPr>
              <a:t>Case 2 – Emergency Department</a:t>
            </a:r>
          </a:p>
          <a:p>
            <a:pPr>
              <a:buNone/>
            </a:pPr>
            <a:br>
              <a:rPr lang="en-US" sz="2800" b="1" dirty="0">
                <a:latin typeface="Nunito" pitchFamily="2" charset="0"/>
              </a:rPr>
            </a:br>
            <a:r>
              <a:rPr lang="en-US" sz="2800" dirty="0">
                <a:latin typeface="Nunito" pitchFamily="2" charset="0"/>
              </a:rPr>
              <a:t>A healthy two-year-old is in the emergency department with a minor laceration. While waiting for discharge, the child grabs a board book, skips pages, points to a truck, and runs back to the caregiver. The caregiver says:</a:t>
            </a:r>
          </a:p>
          <a:p>
            <a:pPr>
              <a:buNone/>
            </a:pPr>
            <a:endParaRPr lang="en-US" sz="2800" dirty="0">
              <a:latin typeface="Nunito" pitchFamily="2" charset="0"/>
            </a:endParaRPr>
          </a:p>
          <a:p>
            <a:pPr>
              <a:buNone/>
            </a:pPr>
            <a:r>
              <a:rPr lang="en-US" sz="2800" dirty="0">
                <a:latin typeface="Nunito" pitchFamily="2" charset="0"/>
              </a:rPr>
              <a:t>“He hates books. He never sits through one.”</a:t>
            </a:r>
          </a:p>
          <a:p>
            <a:pPr>
              <a:buNone/>
            </a:pPr>
            <a:endParaRPr lang="en-US" sz="2800" dirty="0">
              <a:latin typeface="Nunito" pitchFamily="2" charset="0"/>
            </a:endParaRPr>
          </a:p>
          <a:p>
            <a:pPr>
              <a:buNone/>
            </a:pPr>
            <a:r>
              <a:rPr lang="en-US" sz="2800" b="1" dirty="0">
                <a:solidFill>
                  <a:srgbClr val="DA291C"/>
                </a:solidFill>
                <a:latin typeface="Nunito Black" pitchFamily="2" charset="0"/>
              </a:rPr>
              <a:t>What can the resident do without delaying discharge?</a:t>
            </a:r>
          </a:p>
        </p:txBody>
      </p:sp>
    </p:spTree>
    <p:extLst>
      <p:ext uri="{BB962C8B-B14F-4D97-AF65-F5344CB8AC3E}">
        <p14:creationId xmlns:p14="http://schemas.microsoft.com/office/powerpoint/2010/main" val="18072194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D1CFA-9915-D5DB-846E-4447AB598E92}"/>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559ACF8E-34DE-D90C-EDFA-38A1D01AABF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E14DDD26-A16B-E54F-FF31-9F80B52E6B76}"/>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4AF5A37E-DF47-B433-9D26-6EB60AE1E70F}"/>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64C6D27A-4B95-98C5-BEFC-9887CCF7BBE8}"/>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859E28EB-215D-03B6-F6ED-CA2184D8CABC}"/>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03510E9A-B9E9-0444-A1BB-A679E8CF1A84}"/>
              </a:ext>
            </a:extLst>
          </p:cNvPr>
          <p:cNvSpPr txBox="1"/>
          <p:nvPr/>
        </p:nvSpPr>
        <p:spPr>
          <a:xfrm>
            <a:off x="624552" y="1142346"/>
            <a:ext cx="10942895" cy="4401205"/>
          </a:xfrm>
          <a:prstGeom prst="rect">
            <a:avLst/>
          </a:prstGeom>
          <a:noFill/>
        </p:spPr>
        <p:txBody>
          <a:bodyPr wrap="square">
            <a:spAutoFit/>
          </a:bodyPr>
          <a:lstStyle/>
          <a:p>
            <a:pPr>
              <a:buNone/>
            </a:pPr>
            <a:r>
              <a:rPr lang="en-US" sz="2800" b="1" dirty="0">
                <a:solidFill>
                  <a:srgbClr val="0057B9"/>
                </a:solidFill>
                <a:latin typeface="Nunito Black" pitchFamily="2" charset="0"/>
              </a:rPr>
              <a:t>Case 3 – Ambulatory Pediatrics</a:t>
            </a:r>
          </a:p>
          <a:p>
            <a:pPr>
              <a:buNone/>
            </a:pPr>
            <a:br>
              <a:rPr lang="en-US" sz="2800" b="1" dirty="0">
                <a:latin typeface="Nunito" pitchFamily="2" charset="0"/>
              </a:rPr>
            </a:br>
            <a:r>
              <a:rPr lang="en-US" sz="2800" dirty="0">
                <a:latin typeface="Nunito" pitchFamily="2" charset="0"/>
              </a:rPr>
              <a:t>A four-year-old referred for “speech delay” speaks Punjabi with grandparents and English at childcare. The child uses sentences in Punjabi, shorter phrases in English, engages in pretend play, and has no reported loss of skills. The family has been told:</a:t>
            </a:r>
          </a:p>
          <a:p>
            <a:pPr>
              <a:buNone/>
            </a:pPr>
            <a:endParaRPr lang="en-US" sz="2800" dirty="0">
              <a:latin typeface="Nunito" pitchFamily="2" charset="0"/>
            </a:endParaRPr>
          </a:p>
          <a:p>
            <a:pPr>
              <a:buNone/>
            </a:pPr>
            <a:r>
              <a:rPr lang="en-US" sz="2800" dirty="0">
                <a:latin typeface="Nunito" pitchFamily="2" charset="0"/>
              </a:rPr>
              <a:t>“Stop speaking Punjabi so she doesn’t become confused.”</a:t>
            </a:r>
          </a:p>
          <a:p>
            <a:pPr>
              <a:buNone/>
            </a:pPr>
            <a:endParaRPr lang="en-US" sz="2800" dirty="0">
              <a:latin typeface="Nunito" pitchFamily="2" charset="0"/>
            </a:endParaRPr>
          </a:p>
          <a:p>
            <a:pPr>
              <a:buNone/>
            </a:pPr>
            <a:r>
              <a:rPr lang="en-US" sz="2800" b="1" dirty="0">
                <a:solidFill>
                  <a:srgbClr val="DA291C"/>
                </a:solidFill>
                <a:latin typeface="Nunito Black" pitchFamily="2" charset="0"/>
              </a:rPr>
              <a:t>How should the resident assess and present this case?</a:t>
            </a:r>
          </a:p>
        </p:txBody>
      </p:sp>
    </p:spTree>
    <p:extLst>
      <p:ext uri="{BB962C8B-B14F-4D97-AF65-F5344CB8AC3E}">
        <p14:creationId xmlns:p14="http://schemas.microsoft.com/office/powerpoint/2010/main" val="11866075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F8AD1-ABD8-4C03-F522-149BAC465DAA}"/>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036CA91-295B-566B-E64B-EBD4E3577D67}"/>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E540A5B6-6BC1-6BD3-4AF5-D98EE50174A0}"/>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33ED521-C394-A70D-DD11-7044E8BE757E}"/>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09E06ED0-4EF0-C30B-F37D-455CD7B17286}"/>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4980DBC4-75CD-525E-CEFD-DA3E885308C7}"/>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4EEE1AED-A498-D563-16A3-32CD3DE890F2}"/>
              </a:ext>
            </a:extLst>
          </p:cNvPr>
          <p:cNvSpPr txBox="1"/>
          <p:nvPr/>
        </p:nvSpPr>
        <p:spPr>
          <a:xfrm>
            <a:off x="624552" y="964216"/>
            <a:ext cx="10942895" cy="5201424"/>
          </a:xfrm>
          <a:prstGeom prst="rect">
            <a:avLst/>
          </a:prstGeom>
          <a:noFill/>
        </p:spPr>
        <p:txBody>
          <a:bodyPr wrap="square">
            <a:spAutoFit/>
          </a:bodyPr>
          <a:lstStyle/>
          <a:p>
            <a:pPr>
              <a:buNone/>
            </a:pPr>
            <a:r>
              <a:rPr lang="en-US" sz="2800" b="1" dirty="0">
                <a:solidFill>
                  <a:srgbClr val="0057B9"/>
                </a:solidFill>
                <a:latin typeface="Nunito Black" pitchFamily="2" charset="0"/>
              </a:rPr>
              <a:t>Case 4 – General Pediatrics Consultation</a:t>
            </a:r>
          </a:p>
          <a:p>
            <a:pPr>
              <a:buNone/>
            </a:pPr>
            <a:br>
              <a:rPr lang="en-US" sz="2800" b="1" dirty="0">
                <a:latin typeface="Nunito" pitchFamily="2" charset="0"/>
              </a:rPr>
            </a:br>
            <a:r>
              <a:rPr lang="en-US" sz="2400" dirty="0">
                <a:latin typeface="Nunito" pitchFamily="2" charset="0"/>
              </a:rPr>
              <a:t>An eight-year-old is referred for recurrent morning abdominal pain. The medical history and examination do not identify red flags. Further history shows that the child has strong verbal knowledge and loves science but:</a:t>
            </a:r>
          </a:p>
          <a:p>
            <a:pPr marL="457200" indent="-457200">
              <a:buFont typeface="Arial" panose="020B0604020202020204" pitchFamily="34" charset="0"/>
              <a:buChar char="•"/>
            </a:pPr>
            <a:r>
              <a:rPr lang="en-US" sz="2400" dirty="0">
                <a:latin typeface="Nunito" pitchFamily="2" charset="0"/>
              </a:rPr>
              <a:t>Avoids reading aloud</a:t>
            </a:r>
          </a:p>
          <a:p>
            <a:pPr marL="457200" indent="-457200">
              <a:buFont typeface="Arial" panose="020B0604020202020204" pitchFamily="34" charset="0"/>
              <a:buChar char="•"/>
            </a:pPr>
            <a:r>
              <a:rPr lang="en-US" sz="2400" dirty="0">
                <a:latin typeface="Nunito" pitchFamily="2" charset="0"/>
              </a:rPr>
              <a:t>Guesses words from pictures</a:t>
            </a:r>
          </a:p>
          <a:p>
            <a:pPr marL="457200" indent="-457200">
              <a:buFont typeface="Arial" panose="020B0604020202020204" pitchFamily="34" charset="0"/>
              <a:buChar char="•"/>
            </a:pPr>
            <a:r>
              <a:rPr lang="en-US" sz="2400" dirty="0">
                <a:latin typeface="Nunito" pitchFamily="2" charset="0"/>
              </a:rPr>
              <a:t>Has morning stomach aches</a:t>
            </a:r>
          </a:p>
          <a:p>
            <a:pPr marL="457200" indent="-457200">
              <a:buFont typeface="Arial" panose="020B0604020202020204" pitchFamily="34" charset="0"/>
              <a:buChar char="•"/>
            </a:pPr>
            <a:r>
              <a:rPr lang="en-US" sz="2400" dirty="0">
                <a:latin typeface="Nunito" pitchFamily="2" charset="0"/>
              </a:rPr>
              <a:t>Becomes distressed during homework</a:t>
            </a:r>
          </a:p>
          <a:p>
            <a:pPr marL="457200" indent="-457200">
              <a:buFont typeface="Arial" panose="020B0604020202020204" pitchFamily="34" charset="0"/>
              <a:buChar char="•"/>
            </a:pPr>
            <a:r>
              <a:rPr lang="en-US" sz="2400" dirty="0">
                <a:latin typeface="Nunito" pitchFamily="2" charset="0"/>
              </a:rPr>
              <a:t>Is told to “try harder”</a:t>
            </a:r>
          </a:p>
          <a:p>
            <a:pPr>
              <a:buNone/>
            </a:pPr>
            <a:endParaRPr lang="en-US" sz="2800" dirty="0">
              <a:latin typeface="Nunito" pitchFamily="2" charset="0"/>
            </a:endParaRPr>
          </a:p>
          <a:p>
            <a:pPr>
              <a:buNone/>
            </a:pPr>
            <a:r>
              <a:rPr lang="en-US" sz="2800" b="1" dirty="0">
                <a:solidFill>
                  <a:srgbClr val="DA291C"/>
                </a:solidFill>
                <a:latin typeface="Nunito Black" pitchFamily="2" charset="0"/>
              </a:rPr>
              <a:t>What additional data would you seek, and how would you frame the plan?</a:t>
            </a:r>
          </a:p>
        </p:txBody>
      </p:sp>
    </p:spTree>
    <p:extLst>
      <p:ext uri="{BB962C8B-B14F-4D97-AF65-F5344CB8AC3E}">
        <p14:creationId xmlns:p14="http://schemas.microsoft.com/office/powerpoint/2010/main" val="21890186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A99B0-B552-136C-683D-AC556FC32E2D}"/>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500A2588-4652-D7FF-A618-DC5244D31AB7}"/>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F658C3D5-FE3B-864D-2618-E3BC03D5BB0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247E21A1-1F95-33A6-5FFA-8BF55E2EC37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F3956AEE-FF31-ACB5-A6A1-F810A89065C0}"/>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30B57BD7-DE89-F352-753A-6B41007E03E4}"/>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D65E5ABB-537A-2FA4-89B5-8CA240021A26}"/>
              </a:ext>
            </a:extLst>
          </p:cNvPr>
          <p:cNvSpPr txBox="1"/>
          <p:nvPr/>
        </p:nvSpPr>
        <p:spPr>
          <a:xfrm>
            <a:off x="624552" y="964216"/>
            <a:ext cx="10942895" cy="4770537"/>
          </a:xfrm>
          <a:prstGeom prst="rect">
            <a:avLst/>
          </a:prstGeom>
          <a:noFill/>
        </p:spPr>
        <p:txBody>
          <a:bodyPr wrap="square">
            <a:spAutoFit/>
          </a:bodyPr>
          <a:lstStyle/>
          <a:p>
            <a:pPr>
              <a:buNone/>
            </a:pPr>
            <a:r>
              <a:rPr lang="en-US" sz="2800" b="1" dirty="0">
                <a:solidFill>
                  <a:srgbClr val="0057B9"/>
                </a:solidFill>
                <a:latin typeface="Nunito Black" pitchFamily="2" charset="0"/>
              </a:rPr>
              <a:t>Case 5 – A One-Time Subspecialty Visit</a:t>
            </a:r>
          </a:p>
          <a:p>
            <a:pPr>
              <a:buNone/>
            </a:pPr>
            <a:br>
              <a:rPr lang="en-US" sz="2800" b="1" dirty="0">
                <a:latin typeface="Nunito" pitchFamily="2" charset="0"/>
              </a:rPr>
            </a:br>
            <a:r>
              <a:rPr lang="en-US" sz="2400" dirty="0">
                <a:latin typeface="Nunito" pitchFamily="2" charset="0"/>
              </a:rPr>
              <a:t>You are the resident in a cardiology clinic seeing a three-year-old after successful repair of a ventricular septal defect. The child is clinically well and will be discharged from cardiology follow-up. The family recently moved and has not yet connected with a local library or early years program. </a:t>
            </a:r>
          </a:p>
          <a:p>
            <a:pPr>
              <a:buNone/>
            </a:pPr>
            <a:endParaRPr lang="en-US" sz="2400" dirty="0">
              <a:latin typeface="Nunito" pitchFamily="2" charset="0"/>
            </a:endParaRPr>
          </a:p>
          <a:p>
            <a:pPr>
              <a:buNone/>
            </a:pPr>
            <a:r>
              <a:rPr lang="en-US" sz="2400" dirty="0">
                <a:latin typeface="Nunito" pitchFamily="2" charset="0"/>
              </a:rPr>
              <a:t>When you mention books, the caregiver quietly says:</a:t>
            </a:r>
          </a:p>
          <a:p>
            <a:pPr>
              <a:buNone/>
            </a:pPr>
            <a:endParaRPr lang="en-US" sz="2400" dirty="0">
              <a:latin typeface="Nunito" pitchFamily="2" charset="0"/>
            </a:endParaRPr>
          </a:p>
          <a:p>
            <a:pPr>
              <a:buNone/>
            </a:pPr>
            <a:r>
              <a:rPr lang="en-US" sz="2400" dirty="0">
                <a:latin typeface="Nunito" pitchFamily="2" charset="0"/>
              </a:rPr>
              <a:t>“I don’t read very well myself, so I don’t know how I’m supposed to teach her.”</a:t>
            </a:r>
          </a:p>
          <a:p>
            <a:pPr>
              <a:buNone/>
            </a:pPr>
            <a:endParaRPr lang="en-US" sz="2800" dirty="0">
              <a:latin typeface="Nunito" pitchFamily="2" charset="0"/>
            </a:endParaRPr>
          </a:p>
          <a:p>
            <a:pPr>
              <a:buNone/>
            </a:pPr>
            <a:r>
              <a:rPr lang="en-US" sz="2800" b="1" dirty="0">
                <a:solidFill>
                  <a:srgbClr val="DA291C"/>
                </a:solidFill>
                <a:latin typeface="Nunito Black" pitchFamily="2" charset="0"/>
              </a:rPr>
              <a:t>What is an appropriate response within this one-time visit?</a:t>
            </a:r>
          </a:p>
        </p:txBody>
      </p:sp>
    </p:spTree>
    <p:extLst>
      <p:ext uri="{BB962C8B-B14F-4D97-AF65-F5344CB8AC3E}">
        <p14:creationId xmlns:p14="http://schemas.microsoft.com/office/powerpoint/2010/main" val="388976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E83D5-1AB1-33D2-AFB5-CD0FDC459EA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01D2DA1F-F366-5642-8006-22BD47FBF9E6}"/>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512E3F00-FFAD-15AF-DCD6-11798AE0FA50}"/>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EEE82249-F259-181E-229D-656E96B3602D}"/>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8511F3BB-6224-0F77-783C-47B79A8C58EB}"/>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6931531A-8BF5-4DAF-5F2D-B0F34BF1EFA8}"/>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0FA7C54F-0E69-39F9-ABD3-6A1FE8929F10}"/>
              </a:ext>
            </a:extLst>
          </p:cNvPr>
          <p:cNvSpPr txBox="1"/>
          <p:nvPr/>
        </p:nvSpPr>
        <p:spPr>
          <a:xfrm>
            <a:off x="339436" y="599179"/>
            <a:ext cx="6102926" cy="584775"/>
          </a:xfrm>
          <a:prstGeom prst="rect">
            <a:avLst/>
          </a:prstGeom>
          <a:noFill/>
        </p:spPr>
        <p:txBody>
          <a:bodyPr wrap="square">
            <a:spAutoFit/>
          </a:bodyPr>
          <a:lstStyle/>
          <a:p>
            <a:pPr rtl="0">
              <a:spcBef>
                <a:spcPts val="2400"/>
              </a:spcBef>
              <a:spcAft>
                <a:spcPts val="600"/>
              </a:spcAft>
              <a:buNone/>
            </a:pPr>
            <a:r>
              <a:rPr lang="en-CA" sz="3200" b="1" i="0" u="none" strike="noStrike" dirty="0">
                <a:solidFill>
                  <a:srgbClr val="0057B8"/>
                </a:solidFill>
                <a:effectLst/>
                <a:latin typeface="Nunito Black" pitchFamily="2" charset="0"/>
              </a:rPr>
              <a:t>Practical Exam Room Scripts</a:t>
            </a:r>
            <a:endParaRPr lang="en-CA" sz="32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B45EC881-503B-89AE-0AB4-8EC9FC4F60BF}"/>
              </a:ext>
            </a:extLst>
          </p:cNvPr>
          <p:cNvSpPr txBox="1"/>
          <p:nvPr/>
        </p:nvSpPr>
        <p:spPr>
          <a:xfrm>
            <a:off x="339436" y="1646609"/>
            <a:ext cx="11513127" cy="4837222"/>
          </a:xfrm>
          <a:prstGeom prst="rect">
            <a:avLst/>
          </a:prstGeom>
          <a:noFill/>
        </p:spPr>
        <p:txBody>
          <a:bodyPr wrap="square">
            <a:spAutoFit/>
          </a:bodyPr>
          <a:lstStyle/>
          <a:p>
            <a:pPr rtl="0">
              <a:spcBef>
                <a:spcPts val="1400"/>
              </a:spcBef>
              <a:spcAft>
                <a:spcPts val="400"/>
              </a:spcAft>
              <a:buNone/>
            </a:pPr>
            <a:r>
              <a:rPr lang="en-CA" sz="1800" b="1" i="0" u="none" strike="noStrike" dirty="0">
                <a:solidFill>
                  <a:schemeClr val="tx1"/>
                </a:solidFill>
                <a:effectLst/>
                <a:latin typeface="Nunito" pitchFamily="2" charset="0"/>
              </a:rPr>
              <a:t>“My child won’t sit still.”</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“That is normal for many young children. Let them move, choose a page, or look for just a few seconds.”</a:t>
            </a:r>
            <a:endParaRPr lang="en-CA" b="0" dirty="0">
              <a:effectLst/>
              <a:latin typeface="Nunito" pitchFamily="2" charset="0"/>
            </a:endParaRPr>
          </a:p>
          <a:p>
            <a:pPr rtl="0">
              <a:spcBef>
                <a:spcPts val="1400"/>
              </a:spcBef>
              <a:spcAft>
                <a:spcPts val="400"/>
              </a:spcAft>
              <a:buNone/>
            </a:pPr>
            <a:r>
              <a:rPr lang="en-CA" sz="1800" b="1" i="0" u="none" strike="noStrike" dirty="0">
                <a:solidFill>
                  <a:schemeClr val="tx1"/>
                </a:solidFill>
                <a:effectLst/>
                <a:latin typeface="Nunito" pitchFamily="2" charset="0"/>
              </a:rPr>
              <a:t>“We don’t have time.”</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“Use a routine you already have. Talk during meals, sing in the car, or tell a short story while getting dressed.”</a:t>
            </a:r>
            <a:endParaRPr lang="en-CA" b="0" dirty="0">
              <a:effectLst/>
              <a:latin typeface="Nunito" pitchFamily="2" charset="0"/>
            </a:endParaRPr>
          </a:p>
          <a:p>
            <a:pPr rtl="0">
              <a:spcBef>
                <a:spcPts val="1400"/>
              </a:spcBef>
              <a:spcAft>
                <a:spcPts val="400"/>
              </a:spcAft>
              <a:buNone/>
            </a:pPr>
            <a:r>
              <a:rPr lang="en-CA" sz="1800" b="1" i="0" u="none" strike="noStrike" dirty="0">
                <a:solidFill>
                  <a:schemeClr val="tx1"/>
                </a:solidFill>
                <a:effectLst/>
                <a:latin typeface="Nunito" pitchFamily="2" charset="0"/>
              </a:rPr>
              <a:t>“We don’t speak English at home.”</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“Use the language in which you can connect most naturally. Strong home-language skills are an asset.”</a:t>
            </a:r>
            <a:endParaRPr lang="en-CA" b="0" dirty="0">
              <a:effectLst/>
              <a:latin typeface="Nunito" pitchFamily="2" charset="0"/>
            </a:endParaRPr>
          </a:p>
          <a:p>
            <a:pPr rtl="0">
              <a:spcBef>
                <a:spcPts val="1400"/>
              </a:spcBef>
              <a:spcAft>
                <a:spcPts val="400"/>
              </a:spcAft>
              <a:buNone/>
            </a:pPr>
            <a:r>
              <a:rPr lang="en-CA" sz="1800" b="1" i="0" u="none" strike="noStrike" dirty="0">
                <a:solidFill>
                  <a:schemeClr val="tx1"/>
                </a:solidFill>
                <a:effectLst/>
                <a:latin typeface="Nunito" pitchFamily="2" charset="0"/>
              </a:rPr>
              <a:t>“My baby just chews the book.”</a:t>
            </a:r>
            <a:endParaRPr lang="en-CA" b="1" dirty="0">
              <a:effectLst/>
              <a:latin typeface="Nunito" pitchFamily="2" charset="0"/>
            </a:endParaRPr>
          </a:p>
          <a:p>
            <a:pPr rtl="0">
              <a:spcBef>
                <a:spcPts val="1200"/>
              </a:spcBef>
              <a:spcAft>
                <a:spcPts val="1200"/>
              </a:spcAft>
              <a:buNone/>
            </a:pPr>
            <a:r>
              <a:rPr lang="en-CA" sz="1800" b="0" i="0" u="none" strike="noStrike" dirty="0">
                <a:solidFill>
                  <a:schemeClr val="tx1"/>
                </a:solidFill>
                <a:effectLst/>
                <a:latin typeface="Nunito" pitchFamily="2" charset="0"/>
              </a:rPr>
              <a:t>“That is one way babies explore. A sturdy board or cloth book is perfect.”</a:t>
            </a:r>
            <a:endParaRPr lang="en-CA" b="0" dirty="0">
              <a:effectLst/>
              <a:latin typeface="Nunito" pitchFamily="2" charset="0"/>
            </a:endParaRPr>
          </a:p>
          <a:p>
            <a:pPr>
              <a:buNone/>
            </a:pPr>
            <a:br>
              <a:rPr lang="en-CA" dirty="0"/>
            </a:br>
            <a:endParaRPr lang="en-CA" dirty="0"/>
          </a:p>
        </p:txBody>
      </p:sp>
    </p:spTree>
    <p:extLst>
      <p:ext uri="{BB962C8B-B14F-4D97-AF65-F5344CB8AC3E}">
        <p14:creationId xmlns:p14="http://schemas.microsoft.com/office/powerpoint/2010/main" val="29954406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6CCB4-40E5-AB70-7412-E518DAA73D47}"/>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8C1711AD-A95C-6337-12D3-30223BB05F45}"/>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2BECB4F0-241D-03C3-FE65-3CFF5DFCF93D}"/>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B05EC684-935F-6AA7-AE54-52F8442C94F7}"/>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49C4EB27-E843-C508-D319-7EBF402ED549}"/>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ECAAFB3C-2E85-377F-DF42-595A401FD726}"/>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7BEAD964-A419-DB00-8F5D-9DA8379C4C5D}"/>
              </a:ext>
            </a:extLst>
          </p:cNvPr>
          <p:cNvSpPr txBox="1"/>
          <p:nvPr/>
        </p:nvSpPr>
        <p:spPr>
          <a:xfrm>
            <a:off x="581891" y="387824"/>
            <a:ext cx="10818421" cy="6340197"/>
          </a:xfrm>
          <a:prstGeom prst="rect">
            <a:avLst/>
          </a:prstGeom>
          <a:noFill/>
        </p:spPr>
        <p:txBody>
          <a:bodyPr wrap="square">
            <a:spAutoFit/>
          </a:bodyPr>
          <a:lstStyle/>
          <a:p>
            <a:r>
              <a:rPr lang="en-CA" sz="2800" b="1" dirty="0">
                <a:solidFill>
                  <a:srgbClr val="DA291C"/>
                </a:solidFill>
                <a:latin typeface="Nunito Black" pitchFamily="2" charset="0"/>
              </a:rPr>
              <a:t>The resident’s role changes with the clinical setting</a:t>
            </a:r>
          </a:p>
          <a:p>
            <a:endParaRPr lang="en-CA" sz="2400" b="0" dirty="0">
              <a:effectLst/>
              <a:latin typeface="Nunito" pitchFamily="2" charset="0"/>
            </a:endParaRPr>
          </a:p>
          <a:p>
            <a:r>
              <a:rPr lang="en-CA" sz="2400" b="1" dirty="0">
                <a:latin typeface="Nunito" pitchFamily="2" charset="0"/>
              </a:rPr>
              <a:t>Continuity or well-child care</a:t>
            </a:r>
            <a:endParaRPr lang="en-CA" sz="2400" b="1" dirty="0">
              <a:effectLst/>
              <a:latin typeface="Nunito" pitchFamily="2" charset="0"/>
            </a:endParaRPr>
          </a:p>
          <a:p>
            <a:pPr marL="742950" lvl="1" indent="-285750" fontAlgn="base">
              <a:buFont typeface="Arial" panose="020B0604020202020204" pitchFamily="34" charset="0"/>
              <a:buChar char="•"/>
            </a:pPr>
            <a:r>
              <a:rPr lang="en-CA" sz="2400" dirty="0">
                <a:latin typeface="Nunito" pitchFamily="2" charset="0"/>
              </a:rPr>
              <a:t>Complete a brief literacy history.</a:t>
            </a:r>
          </a:p>
          <a:p>
            <a:pPr marL="742950" lvl="1" indent="-285750" fontAlgn="base">
              <a:buFont typeface="Arial" panose="020B0604020202020204" pitchFamily="34" charset="0"/>
              <a:buChar char="•"/>
            </a:pPr>
            <a:r>
              <a:rPr lang="en-CA" sz="2400" dirty="0">
                <a:latin typeface="Nunito" pitchFamily="2" charset="0"/>
              </a:rPr>
              <a:t>Observe interaction and development.</a:t>
            </a:r>
          </a:p>
          <a:p>
            <a:pPr marL="742950" lvl="1" indent="-285750" fontAlgn="base">
              <a:buFont typeface="Arial" panose="020B0604020202020204" pitchFamily="34" charset="0"/>
              <a:buChar char="•"/>
            </a:pPr>
            <a:r>
              <a:rPr lang="en-CA" sz="2400" dirty="0">
                <a:latin typeface="Nunito" pitchFamily="2" charset="0"/>
              </a:rPr>
              <a:t>Offer age-based guidance and arrange follow-up.</a:t>
            </a:r>
          </a:p>
          <a:p>
            <a:pPr lvl="0" fontAlgn="base"/>
            <a:endParaRPr lang="en-CA" sz="2400" dirty="0">
              <a:latin typeface="Nunito" pitchFamily="2" charset="0"/>
            </a:endParaRPr>
          </a:p>
          <a:p>
            <a:r>
              <a:rPr lang="en-CA" sz="2400" b="1" dirty="0">
                <a:latin typeface="Nunito" pitchFamily="2" charset="0"/>
              </a:rPr>
              <a:t>Acute or inpatient care</a:t>
            </a:r>
            <a:endParaRPr lang="en-CA" sz="2400" b="1" dirty="0">
              <a:effectLst/>
              <a:latin typeface="Nunito" pitchFamily="2" charset="0"/>
            </a:endParaRPr>
          </a:p>
          <a:p>
            <a:pPr marL="742950" lvl="1" indent="-285750" fontAlgn="base">
              <a:buFont typeface="Arial" panose="020B0604020202020204" pitchFamily="34" charset="0"/>
              <a:buChar char="•"/>
            </a:pPr>
            <a:r>
              <a:rPr lang="en-CA" sz="2400" dirty="0">
                <a:latin typeface="Nunito" pitchFamily="2" charset="0"/>
              </a:rPr>
              <a:t>Keep the presenting problem central.</a:t>
            </a:r>
          </a:p>
          <a:p>
            <a:pPr marL="742950" lvl="1" indent="-285750" fontAlgn="base">
              <a:buFont typeface="Arial" panose="020B0604020202020204" pitchFamily="34" charset="0"/>
              <a:buChar char="•"/>
            </a:pPr>
            <a:r>
              <a:rPr lang="en-CA" sz="2400" dirty="0">
                <a:latin typeface="Nunito" pitchFamily="2" charset="0"/>
              </a:rPr>
              <a:t>Use available moments for observation or one brief message.</a:t>
            </a:r>
          </a:p>
          <a:p>
            <a:pPr marL="742950" lvl="1" indent="-285750" fontAlgn="base">
              <a:buFont typeface="Arial" panose="020B0604020202020204" pitchFamily="34" charset="0"/>
              <a:buChar char="•"/>
            </a:pPr>
            <a:r>
              <a:rPr lang="en-CA" sz="2400" dirty="0">
                <a:latin typeface="Nunito" pitchFamily="2" charset="0"/>
              </a:rPr>
              <a:t>Communicate concerns to the appropriate follow-up clinician.</a:t>
            </a:r>
          </a:p>
          <a:p>
            <a:pPr lvl="0" fontAlgn="base"/>
            <a:endParaRPr lang="en-CA" sz="2400" dirty="0">
              <a:latin typeface="Nunito" pitchFamily="2" charset="0"/>
            </a:endParaRPr>
          </a:p>
          <a:p>
            <a:r>
              <a:rPr lang="en-CA" sz="2400" b="1" dirty="0">
                <a:latin typeface="Nunito" pitchFamily="2" charset="0"/>
              </a:rPr>
              <a:t>Subspecialty care</a:t>
            </a:r>
            <a:endParaRPr lang="en-CA" sz="2400" b="1" dirty="0">
              <a:effectLst/>
              <a:latin typeface="Nunito" pitchFamily="2" charset="0"/>
            </a:endParaRPr>
          </a:p>
          <a:p>
            <a:pPr marL="742950" lvl="1" indent="-285750" fontAlgn="base">
              <a:buFont typeface="Arial" panose="020B0604020202020204" pitchFamily="34" charset="0"/>
              <a:buChar char="•"/>
            </a:pPr>
            <a:r>
              <a:rPr lang="en-CA" sz="2400" dirty="0">
                <a:latin typeface="Nunito" pitchFamily="2" charset="0"/>
              </a:rPr>
              <a:t>Address literacy when it relates to development, coping, or family goals.</a:t>
            </a:r>
          </a:p>
          <a:p>
            <a:pPr marL="742950" lvl="1" indent="-285750" fontAlgn="base">
              <a:buFont typeface="Arial" panose="020B0604020202020204" pitchFamily="34" charset="0"/>
              <a:buChar char="•"/>
            </a:pPr>
            <a:r>
              <a:rPr lang="en-CA" sz="2400" dirty="0">
                <a:latin typeface="Nunito" pitchFamily="2" charset="0"/>
              </a:rPr>
              <a:t>Plant a seed when appropriate.</a:t>
            </a:r>
          </a:p>
          <a:p>
            <a:pPr marL="742950" lvl="1" indent="-285750" fontAlgn="base">
              <a:buFont typeface="Arial" panose="020B0604020202020204" pitchFamily="34" charset="0"/>
              <a:buChar char="•"/>
            </a:pPr>
            <a:r>
              <a:rPr lang="en-CA" sz="2400" dirty="0">
                <a:latin typeface="Nunito" pitchFamily="2" charset="0"/>
              </a:rPr>
              <a:t>Clarify who will act on any identified concern.</a:t>
            </a:r>
            <a:br>
              <a:rPr lang="en-CA" dirty="0"/>
            </a:br>
            <a:endParaRPr lang="en-CA" dirty="0"/>
          </a:p>
        </p:txBody>
      </p:sp>
    </p:spTree>
    <p:extLst>
      <p:ext uri="{BB962C8B-B14F-4D97-AF65-F5344CB8AC3E}">
        <p14:creationId xmlns:p14="http://schemas.microsoft.com/office/powerpoint/2010/main" val="10025668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3FE18-15FC-3502-A512-94584A4EEC80}"/>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8117E077-FAE9-A39A-56FC-DA031F63391E}"/>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864E664A-6806-B759-6392-7E8C4D1DC7B8}"/>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ACE1030-1759-6762-741D-5092891CCB6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FF1FB5AA-BDA2-4B50-1D2F-A51BC92BCE16}"/>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8EB5D4E0-BC27-CEAB-8C21-CC081135CC0A}"/>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CB425A2A-14AE-8310-8AAE-426D30C2D7C3}"/>
              </a:ext>
            </a:extLst>
          </p:cNvPr>
          <p:cNvSpPr txBox="1"/>
          <p:nvPr/>
        </p:nvSpPr>
        <p:spPr>
          <a:xfrm>
            <a:off x="522514" y="767834"/>
            <a:ext cx="10818421" cy="5509200"/>
          </a:xfrm>
          <a:prstGeom prst="rect">
            <a:avLst/>
          </a:prstGeom>
          <a:noFill/>
        </p:spPr>
        <p:txBody>
          <a:bodyPr wrap="square">
            <a:spAutoFit/>
          </a:bodyPr>
          <a:lstStyle/>
          <a:p>
            <a:r>
              <a:rPr lang="en-US" sz="3200" b="1" dirty="0">
                <a:solidFill>
                  <a:srgbClr val="DA291C"/>
                </a:solidFill>
                <a:latin typeface="Nunito Black" pitchFamily="2" charset="0"/>
              </a:rPr>
              <a:t>When the setting allows, place the book in the child’s hands early.</a:t>
            </a:r>
          </a:p>
          <a:p>
            <a:endParaRPr lang="en-US" sz="2800" b="1" dirty="0">
              <a:solidFill>
                <a:srgbClr val="DA291C"/>
              </a:solidFill>
              <a:latin typeface="Nunito Black" pitchFamily="2" charset="0"/>
            </a:endParaRPr>
          </a:p>
          <a:p>
            <a:r>
              <a:rPr lang="en-US" sz="2800" dirty="0">
                <a:latin typeface="Nunito" pitchFamily="2" charset="0"/>
              </a:rPr>
              <a:t>This allows the clinician to:</a:t>
            </a:r>
          </a:p>
          <a:p>
            <a:endParaRPr lang="en-US" sz="2800" dirty="0">
              <a:latin typeface="Nunito" pitchFamily="2" charset="0"/>
            </a:endParaRPr>
          </a:p>
          <a:p>
            <a:pPr marL="914400" lvl="1" indent="-457200">
              <a:buFont typeface="Arial" panose="020B0604020202020204" pitchFamily="34" charset="0"/>
              <a:buChar char="•"/>
            </a:pPr>
            <a:r>
              <a:rPr lang="en-US" sz="2800" dirty="0">
                <a:latin typeface="Nunito" pitchFamily="2" charset="0"/>
              </a:rPr>
              <a:t>Observe development.</a:t>
            </a:r>
          </a:p>
          <a:p>
            <a:pPr marL="914400" lvl="1" indent="-457200">
              <a:buFont typeface="Arial" panose="020B0604020202020204" pitchFamily="34" charset="0"/>
              <a:buChar char="•"/>
            </a:pPr>
            <a:r>
              <a:rPr lang="en-US" sz="2800" dirty="0">
                <a:latin typeface="Nunito" pitchFamily="2" charset="0"/>
              </a:rPr>
              <a:t>Model interaction.</a:t>
            </a:r>
          </a:p>
          <a:p>
            <a:pPr marL="914400" lvl="1" indent="-457200">
              <a:buFont typeface="Arial" panose="020B0604020202020204" pitchFamily="34" charset="0"/>
              <a:buChar char="•"/>
            </a:pPr>
            <a:r>
              <a:rPr lang="en-US" sz="2800" dirty="0">
                <a:latin typeface="Nunito" pitchFamily="2" charset="0"/>
              </a:rPr>
              <a:t>Reduce waiting-room stress.</a:t>
            </a:r>
          </a:p>
          <a:p>
            <a:pPr marL="914400" lvl="1" indent="-457200">
              <a:buFont typeface="Arial" panose="020B0604020202020204" pitchFamily="34" charset="0"/>
              <a:buChar char="•"/>
            </a:pPr>
            <a:r>
              <a:rPr lang="en-US" sz="2800" dirty="0">
                <a:latin typeface="Nunito" pitchFamily="2" charset="0"/>
              </a:rPr>
              <a:t>Support regulation.</a:t>
            </a:r>
          </a:p>
          <a:p>
            <a:pPr marL="914400" lvl="1" indent="-457200">
              <a:buFont typeface="Arial" panose="020B0604020202020204" pitchFamily="34" charset="0"/>
              <a:buChar char="•"/>
            </a:pPr>
            <a:r>
              <a:rPr lang="en-US" sz="2800" dirty="0">
                <a:latin typeface="Nunito" pitchFamily="2" charset="0"/>
              </a:rPr>
              <a:t>Start the literacy conversation naturally.</a:t>
            </a:r>
          </a:p>
          <a:p>
            <a:pPr marL="914400" lvl="1" indent="-457200">
              <a:buFont typeface="Arial" panose="020B0604020202020204" pitchFamily="34" charset="0"/>
              <a:buChar char="•"/>
            </a:pPr>
            <a:r>
              <a:rPr lang="en-US" sz="2800" dirty="0">
                <a:latin typeface="Nunito" pitchFamily="2" charset="0"/>
              </a:rPr>
              <a:t>Avoid treating the book as a last-minute giveaway.</a:t>
            </a:r>
          </a:p>
          <a:p>
            <a:br>
              <a:rPr lang="en-CA" dirty="0"/>
            </a:br>
            <a:endParaRPr lang="en-CA" dirty="0"/>
          </a:p>
        </p:txBody>
      </p:sp>
    </p:spTree>
    <p:extLst>
      <p:ext uri="{BB962C8B-B14F-4D97-AF65-F5344CB8AC3E}">
        <p14:creationId xmlns:p14="http://schemas.microsoft.com/office/powerpoint/2010/main" val="3447798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DE428-1A16-5782-BFFD-644E5E4100B8}"/>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7FA04E3E-B251-3290-0929-D51951E2CD63}"/>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B281797A-C705-BE81-9BE6-D86070BB0D76}"/>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77A4C045-D150-9D0C-467D-E4A8F1B4C5A9}"/>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EB1DB202-8B75-CB9B-2A88-9690EC6CFDA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29EBBE57-A9CE-83ED-596C-CC4C22B09D1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4F733C1C-2955-AFDD-4411-C9EA59C31F0A}"/>
              </a:ext>
            </a:extLst>
          </p:cNvPr>
          <p:cNvSpPr txBox="1"/>
          <p:nvPr/>
        </p:nvSpPr>
        <p:spPr>
          <a:xfrm>
            <a:off x="475012" y="360754"/>
            <a:ext cx="10818421" cy="7171194"/>
          </a:xfrm>
          <a:prstGeom prst="rect">
            <a:avLst/>
          </a:prstGeom>
          <a:noFill/>
        </p:spPr>
        <p:txBody>
          <a:bodyPr wrap="square">
            <a:spAutoFit/>
          </a:bodyPr>
          <a:lstStyle/>
          <a:p>
            <a:r>
              <a:rPr lang="en-CA" sz="2800" b="1" dirty="0">
                <a:solidFill>
                  <a:srgbClr val="0CA49A"/>
                </a:solidFill>
                <a:latin typeface="Nunito Black" pitchFamily="2" charset="0"/>
              </a:rPr>
              <a:t>Example resident note or handover elements</a:t>
            </a:r>
          </a:p>
          <a:p>
            <a:br>
              <a:rPr lang="en-CA" b="1" dirty="0">
                <a:latin typeface="Nunito" pitchFamily="2" charset="0"/>
              </a:rPr>
            </a:br>
            <a:r>
              <a:rPr lang="en-CA" sz="2400" dirty="0">
                <a:latin typeface="Nunito" pitchFamily="2" charset="0"/>
              </a:rPr>
              <a:t>Early literacy discussed:</a:t>
            </a:r>
            <a:br>
              <a:rPr lang="en-CA" sz="2400" dirty="0">
                <a:latin typeface="Nunito" pitchFamily="2" charset="0"/>
              </a:rPr>
            </a:br>
            <a:r>
              <a:rPr lang="en-CA" sz="2400" dirty="0">
                <a:latin typeface="Nunito" pitchFamily="2" charset="0"/>
              </a:rPr>
              <a:t>□ Yes □ No □ Deferred</a:t>
            </a:r>
          </a:p>
          <a:p>
            <a:br>
              <a:rPr lang="en-CA" sz="2400" dirty="0">
                <a:latin typeface="Nunito" pitchFamily="2" charset="0"/>
              </a:rPr>
            </a:br>
            <a:r>
              <a:rPr lang="en-CA" sz="2400" dirty="0">
                <a:latin typeface="Nunito" pitchFamily="2" charset="0"/>
              </a:rPr>
              <a:t>Activities reviewed:</a:t>
            </a:r>
            <a:br>
              <a:rPr lang="en-CA" sz="2400" dirty="0">
                <a:latin typeface="Nunito" pitchFamily="2" charset="0"/>
              </a:rPr>
            </a:br>
            <a:r>
              <a:rPr lang="en-CA" sz="2400" dirty="0">
                <a:latin typeface="Nunito" pitchFamily="2" charset="0"/>
              </a:rPr>
              <a:t>□ Talking □ Singing □ Shared reading □ Storytelling</a:t>
            </a:r>
            <a:br>
              <a:rPr lang="en-CA" sz="2400" dirty="0">
                <a:latin typeface="Nunito" pitchFamily="2" charset="0"/>
              </a:rPr>
            </a:br>
            <a:r>
              <a:rPr lang="en-CA" sz="2400" dirty="0">
                <a:latin typeface="Nunito" pitchFamily="2" charset="0"/>
              </a:rPr>
              <a:t>Home language(s): __________</a:t>
            </a:r>
          </a:p>
          <a:p>
            <a:br>
              <a:rPr lang="en-CA" sz="2400" dirty="0">
                <a:latin typeface="Nunito" pitchFamily="2" charset="0"/>
              </a:rPr>
            </a:br>
            <a:r>
              <a:rPr lang="en-CA" sz="2400" dirty="0">
                <a:latin typeface="Nunito" pitchFamily="2" charset="0"/>
              </a:rPr>
              <a:t>Book or resource provided:</a:t>
            </a:r>
            <a:br>
              <a:rPr lang="en-CA" sz="2400" dirty="0">
                <a:latin typeface="Nunito" pitchFamily="2" charset="0"/>
              </a:rPr>
            </a:br>
            <a:r>
              <a:rPr lang="en-CA" sz="2400" dirty="0">
                <a:latin typeface="Nunito" pitchFamily="2" charset="0"/>
              </a:rPr>
              <a:t>□ Yes □ No</a:t>
            </a:r>
          </a:p>
          <a:p>
            <a:br>
              <a:rPr lang="en-CA" sz="2400" dirty="0">
                <a:latin typeface="Nunito" pitchFamily="2" charset="0"/>
              </a:rPr>
            </a:br>
            <a:r>
              <a:rPr lang="en-CA" sz="2400" dirty="0">
                <a:latin typeface="Nunito" pitchFamily="2" charset="0"/>
              </a:rPr>
              <a:t>Developmental or literacy concern identified:</a:t>
            </a:r>
            <a:br>
              <a:rPr lang="en-CA" sz="2400" dirty="0">
                <a:latin typeface="Nunito" pitchFamily="2" charset="0"/>
              </a:rPr>
            </a:br>
            <a:r>
              <a:rPr lang="en-CA" sz="2400" dirty="0">
                <a:latin typeface="Nunito" pitchFamily="2" charset="0"/>
              </a:rPr>
              <a:t>□ No □ Yes—follow-up arranged</a:t>
            </a:r>
          </a:p>
          <a:p>
            <a:endParaRPr lang="en-CA" sz="2400" b="0" dirty="0">
              <a:effectLst/>
              <a:latin typeface="Nunito" pitchFamily="2" charset="0"/>
            </a:endParaRPr>
          </a:p>
          <a:p>
            <a:r>
              <a:rPr lang="en-CA" sz="2400" dirty="0">
                <a:latin typeface="Nunito" pitchFamily="2" charset="0"/>
              </a:rPr>
              <a:t>Supervisor or follow-up clinician informed:</a:t>
            </a:r>
            <a:br>
              <a:rPr lang="en-CA" sz="2400" dirty="0">
                <a:latin typeface="Nunito" pitchFamily="2" charset="0"/>
              </a:rPr>
            </a:br>
            <a:r>
              <a:rPr lang="en-CA" sz="2400" dirty="0">
                <a:latin typeface="Nunito" pitchFamily="2" charset="0"/>
              </a:rPr>
              <a:t>□ Not required □ Yes □ Pending discussion</a:t>
            </a:r>
            <a:endParaRPr lang="en-CA" sz="2400" b="0" dirty="0">
              <a:effectLst/>
              <a:latin typeface="Nunito" pitchFamily="2" charset="0"/>
            </a:endParaRPr>
          </a:p>
          <a:p>
            <a:br>
              <a:rPr lang="en-CA" dirty="0"/>
            </a:br>
            <a:br>
              <a:rPr lang="en-CA" dirty="0"/>
            </a:br>
            <a:endParaRPr lang="en-CA" dirty="0"/>
          </a:p>
        </p:txBody>
      </p:sp>
    </p:spTree>
    <p:extLst>
      <p:ext uri="{BB962C8B-B14F-4D97-AF65-F5344CB8AC3E}">
        <p14:creationId xmlns:p14="http://schemas.microsoft.com/office/powerpoint/2010/main" val="40885146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2C7DD-13B5-5FA7-962E-E6143DA512A3}"/>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3E8D512-0C17-A8AE-B816-199316D40B8C}"/>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A694FCF4-9024-72FA-902A-7A382B69A49C}"/>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D20E26A9-3162-945F-F746-993139EFDC5C}"/>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1DB93726-DD8A-C2E5-062E-E07F185D818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F28AC5AA-792C-D158-AD0F-0055815D207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F4BD1724-EE81-8298-30CA-38FB973EF1CB}"/>
              </a:ext>
            </a:extLst>
          </p:cNvPr>
          <p:cNvSpPr txBox="1"/>
          <p:nvPr/>
        </p:nvSpPr>
        <p:spPr>
          <a:xfrm>
            <a:off x="475012" y="598260"/>
            <a:ext cx="10818421" cy="5878532"/>
          </a:xfrm>
          <a:prstGeom prst="rect">
            <a:avLst/>
          </a:prstGeom>
          <a:noFill/>
        </p:spPr>
        <p:txBody>
          <a:bodyPr wrap="square">
            <a:spAutoFit/>
          </a:bodyPr>
          <a:lstStyle/>
          <a:p>
            <a:r>
              <a:rPr lang="en-CA" sz="3200" b="1" dirty="0">
                <a:solidFill>
                  <a:srgbClr val="DA291C"/>
                </a:solidFill>
                <a:latin typeface="Nunito Black" pitchFamily="2" charset="0"/>
              </a:rPr>
              <a:t>A small project can improve the learning environment and family experience</a:t>
            </a:r>
          </a:p>
          <a:p>
            <a:endParaRPr lang="en-CA" sz="2400" b="0" dirty="0">
              <a:effectLst/>
              <a:latin typeface="Nunito" pitchFamily="2" charset="0"/>
            </a:endParaRPr>
          </a:p>
          <a:p>
            <a:r>
              <a:rPr lang="en-CA" sz="2400" b="1" dirty="0">
                <a:latin typeface="Nunito" pitchFamily="2" charset="0"/>
              </a:rPr>
              <a:t>Process measures</a:t>
            </a:r>
            <a:endParaRPr lang="en-CA" sz="2400" b="1" dirty="0">
              <a:effectLst/>
              <a:latin typeface="Nunito" pitchFamily="2" charset="0"/>
            </a:endParaRPr>
          </a:p>
          <a:p>
            <a:pPr marL="800100" lvl="1" indent="-342900" fontAlgn="base">
              <a:buFont typeface="Arial" panose="020B0604020202020204" pitchFamily="34" charset="0"/>
              <a:buChar char="•"/>
            </a:pPr>
            <a:r>
              <a:rPr lang="en-CA" sz="2400" dirty="0">
                <a:latin typeface="Nunito" pitchFamily="2" charset="0"/>
              </a:rPr>
              <a:t>Percentage of eligible visits with literacy counselling</a:t>
            </a:r>
          </a:p>
          <a:p>
            <a:pPr marL="800100" lvl="1" indent="-342900" fontAlgn="base">
              <a:buFont typeface="Arial" panose="020B0604020202020204" pitchFamily="34" charset="0"/>
              <a:buChar char="•"/>
            </a:pPr>
            <a:r>
              <a:rPr lang="en-CA" sz="2400" dirty="0">
                <a:latin typeface="Nunito" pitchFamily="2" charset="0"/>
              </a:rPr>
              <a:t>Percentage of children receiving a book</a:t>
            </a:r>
          </a:p>
          <a:p>
            <a:pPr marL="800100" lvl="1" indent="-342900" fontAlgn="base">
              <a:buFont typeface="Arial" panose="020B0604020202020204" pitchFamily="34" charset="0"/>
              <a:buChar char="•"/>
            </a:pPr>
            <a:r>
              <a:rPr lang="en-CA" sz="2400" dirty="0">
                <a:latin typeface="Nunito" pitchFamily="2" charset="0"/>
              </a:rPr>
              <a:t>Percentage of clinicians using a standard conversation guide</a:t>
            </a:r>
          </a:p>
          <a:p>
            <a:pPr marL="800100" lvl="1" indent="-342900" fontAlgn="base">
              <a:buFont typeface="Arial" panose="020B0604020202020204" pitchFamily="34" charset="0"/>
              <a:buChar char="•"/>
            </a:pPr>
            <a:r>
              <a:rPr lang="en-CA" sz="2400" dirty="0">
                <a:latin typeface="Nunito" pitchFamily="2" charset="0"/>
              </a:rPr>
              <a:t>Percentage of staff completing training</a:t>
            </a:r>
          </a:p>
          <a:p>
            <a:pPr lvl="0" fontAlgn="base"/>
            <a:endParaRPr lang="en-CA" sz="2400" dirty="0">
              <a:latin typeface="Nunito" pitchFamily="2" charset="0"/>
            </a:endParaRPr>
          </a:p>
          <a:p>
            <a:r>
              <a:rPr lang="en-CA" sz="2400" b="1" dirty="0">
                <a:latin typeface="Nunito" pitchFamily="2" charset="0"/>
              </a:rPr>
              <a:t>Balancing measures</a:t>
            </a:r>
            <a:endParaRPr lang="en-CA" sz="2400" b="1" dirty="0">
              <a:effectLst/>
              <a:latin typeface="Nunito" pitchFamily="2" charset="0"/>
            </a:endParaRPr>
          </a:p>
          <a:p>
            <a:pPr marL="800100" lvl="1" indent="-342900" fontAlgn="base">
              <a:buFont typeface="Arial" panose="020B0604020202020204" pitchFamily="34" charset="0"/>
              <a:buChar char="•"/>
            </a:pPr>
            <a:r>
              <a:rPr lang="en-CA" sz="2400" dirty="0">
                <a:latin typeface="Nunito" pitchFamily="2" charset="0"/>
              </a:rPr>
              <a:t>Visit length</a:t>
            </a:r>
          </a:p>
          <a:p>
            <a:pPr marL="800100" lvl="1" indent="-342900" fontAlgn="base">
              <a:buFont typeface="Arial" panose="020B0604020202020204" pitchFamily="34" charset="0"/>
              <a:buChar char="•"/>
            </a:pPr>
            <a:r>
              <a:rPr lang="en-CA" sz="2400" dirty="0">
                <a:latin typeface="Nunito" pitchFamily="2" charset="0"/>
              </a:rPr>
              <a:t>Staff workload</a:t>
            </a:r>
          </a:p>
          <a:p>
            <a:pPr marL="800100" lvl="1" indent="-342900" fontAlgn="base">
              <a:buFont typeface="Arial" panose="020B0604020202020204" pitchFamily="34" charset="0"/>
              <a:buChar char="•"/>
            </a:pPr>
            <a:r>
              <a:rPr lang="en-CA" sz="2400" dirty="0">
                <a:latin typeface="Nunito" pitchFamily="2" charset="0"/>
              </a:rPr>
              <a:t>Book supply</a:t>
            </a:r>
          </a:p>
          <a:p>
            <a:pPr marL="800100" lvl="1" indent="-342900" fontAlgn="base">
              <a:buFont typeface="Arial" panose="020B0604020202020204" pitchFamily="34" charset="0"/>
              <a:buChar char="•"/>
            </a:pPr>
            <a:r>
              <a:rPr lang="en-CA" sz="2400" dirty="0">
                <a:latin typeface="Nunito" pitchFamily="2" charset="0"/>
              </a:rPr>
              <a:t>Family acceptability</a:t>
            </a:r>
          </a:p>
          <a:p>
            <a:pPr marL="800100" lvl="1" indent="-342900" fontAlgn="base">
              <a:buFont typeface="Arial" panose="020B0604020202020204" pitchFamily="34" charset="0"/>
              <a:buChar char="•"/>
            </a:pPr>
            <a:r>
              <a:rPr lang="en-CA" sz="2400" dirty="0">
                <a:latin typeface="Nunito" pitchFamily="2" charset="0"/>
              </a:rPr>
              <a:t>Equity of reach</a:t>
            </a:r>
          </a:p>
        </p:txBody>
      </p:sp>
    </p:spTree>
    <p:extLst>
      <p:ext uri="{BB962C8B-B14F-4D97-AF65-F5344CB8AC3E}">
        <p14:creationId xmlns:p14="http://schemas.microsoft.com/office/powerpoint/2010/main" val="41800642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AD8CA-5566-9CF2-5ABA-9C5D9FFFC017}"/>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81315305-172F-A337-3E9D-C11363A9DA5B}"/>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F92C57F-6C19-1336-9363-220B4E1426DC}"/>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FCD3067E-56ED-FBF3-A768-55337384144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394EAD60-E834-D113-4E5A-43A1FD62F561}"/>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73E8FEA3-1AA7-1912-8BAC-293F5C6BAF9C}"/>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C140EA28-A6F0-FC70-BB77-6279BDC8886A}"/>
              </a:ext>
            </a:extLst>
          </p:cNvPr>
          <p:cNvSpPr txBox="1"/>
          <p:nvPr/>
        </p:nvSpPr>
        <p:spPr>
          <a:xfrm>
            <a:off x="534389" y="574510"/>
            <a:ext cx="10818421" cy="6063198"/>
          </a:xfrm>
          <a:prstGeom prst="rect">
            <a:avLst/>
          </a:prstGeom>
          <a:noFill/>
        </p:spPr>
        <p:txBody>
          <a:bodyPr wrap="square">
            <a:spAutoFit/>
          </a:bodyPr>
          <a:lstStyle/>
          <a:p>
            <a:r>
              <a:rPr lang="en-CA" sz="2800" b="1" dirty="0">
                <a:solidFill>
                  <a:srgbClr val="DA291C"/>
                </a:solidFill>
                <a:latin typeface="Nunito Black" pitchFamily="2" charset="0"/>
              </a:rPr>
              <a:t>Healthcare should not work alone</a:t>
            </a:r>
            <a:br>
              <a:rPr lang="en-CA" sz="2800" b="1" dirty="0"/>
            </a:br>
            <a:endParaRPr lang="en-CA" sz="2800" b="1" dirty="0"/>
          </a:p>
          <a:p>
            <a:r>
              <a:rPr lang="en-CA" sz="2800" dirty="0">
                <a:latin typeface="Nunito" pitchFamily="2" charset="0"/>
              </a:rPr>
              <a:t>Potential partners:</a:t>
            </a:r>
            <a:endParaRPr lang="en-CA" sz="3600" b="0" dirty="0">
              <a:effectLst/>
              <a:latin typeface="Nunito" pitchFamily="2" charset="0"/>
            </a:endParaRPr>
          </a:p>
          <a:p>
            <a:pPr marL="742950" lvl="1" indent="-285750" fontAlgn="base">
              <a:buFont typeface="Arial" panose="020B0604020202020204" pitchFamily="34" charset="0"/>
              <a:buChar char="•"/>
            </a:pPr>
            <a:r>
              <a:rPr lang="en-CA" sz="2800" dirty="0">
                <a:latin typeface="Nunito" pitchFamily="2" charset="0"/>
              </a:rPr>
              <a:t>Public libraries</a:t>
            </a:r>
          </a:p>
          <a:p>
            <a:pPr marL="742950" lvl="1" indent="-285750" fontAlgn="base">
              <a:buFont typeface="Arial" panose="020B0604020202020204" pitchFamily="34" charset="0"/>
              <a:buChar char="•"/>
            </a:pPr>
            <a:r>
              <a:rPr lang="en-CA" sz="2800" dirty="0" err="1">
                <a:latin typeface="Nunito" pitchFamily="2" charset="0"/>
              </a:rPr>
              <a:t>EarlyON</a:t>
            </a:r>
            <a:r>
              <a:rPr lang="en-CA" sz="2800" dirty="0">
                <a:latin typeface="Nunito" pitchFamily="2" charset="0"/>
              </a:rPr>
              <a:t> and early childhood programs</a:t>
            </a:r>
          </a:p>
          <a:p>
            <a:pPr marL="742950" lvl="1" indent="-285750" fontAlgn="base">
              <a:buFont typeface="Arial" panose="020B0604020202020204" pitchFamily="34" charset="0"/>
              <a:buChar char="•"/>
            </a:pPr>
            <a:r>
              <a:rPr lang="en-CA" sz="2800" dirty="0">
                <a:latin typeface="Nunito" pitchFamily="2" charset="0"/>
              </a:rPr>
              <a:t>Public health</a:t>
            </a:r>
          </a:p>
          <a:p>
            <a:pPr marL="742950" lvl="1" indent="-285750" fontAlgn="base">
              <a:buFont typeface="Arial" panose="020B0604020202020204" pitchFamily="34" charset="0"/>
              <a:buChar char="•"/>
            </a:pPr>
            <a:r>
              <a:rPr lang="en-CA" sz="2800" dirty="0">
                <a:latin typeface="Nunito" pitchFamily="2" charset="0"/>
              </a:rPr>
              <a:t>Schools and school boards</a:t>
            </a:r>
          </a:p>
          <a:p>
            <a:pPr marL="742950" lvl="1" indent="-285750" fontAlgn="base">
              <a:buFont typeface="Arial" panose="020B0604020202020204" pitchFamily="34" charset="0"/>
              <a:buChar char="•"/>
            </a:pPr>
            <a:r>
              <a:rPr lang="en-CA" sz="2800" dirty="0">
                <a:latin typeface="Nunito" pitchFamily="2" charset="0"/>
              </a:rPr>
              <a:t>Speech-language services</a:t>
            </a:r>
          </a:p>
          <a:p>
            <a:pPr marL="742950" lvl="1" indent="-285750" fontAlgn="base">
              <a:buFont typeface="Arial" panose="020B0604020202020204" pitchFamily="34" charset="0"/>
              <a:buChar char="•"/>
            </a:pPr>
            <a:r>
              <a:rPr lang="en-CA" sz="2800" dirty="0">
                <a:latin typeface="Nunito" pitchFamily="2" charset="0"/>
              </a:rPr>
              <a:t>Family resource centres</a:t>
            </a:r>
          </a:p>
          <a:p>
            <a:pPr marL="742950" lvl="1" indent="-285750" fontAlgn="base">
              <a:buFont typeface="Arial" panose="020B0604020202020204" pitchFamily="34" charset="0"/>
              <a:buChar char="•"/>
            </a:pPr>
            <a:r>
              <a:rPr lang="en-CA" sz="2800" dirty="0">
                <a:latin typeface="Nunito" pitchFamily="2" charset="0"/>
              </a:rPr>
              <a:t>Indigenous organizations</a:t>
            </a:r>
          </a:p>
          <a:p>
            <a:pPr marL="742950" lvl="1" indent="-285750" fontAlgn="base">
              <a:buFont typeface="Arial" panose="020B0604020202020204" pitchFamily="34" charset="0"/>
              <a:buChar char="•"/>
            </a:pPr>
            <a:r>
              <a:rPr lang="en-CA" sz="2800" dirty="0">
                <a:latin typeface="Nunito" pitchFamily="2" charset="0"/>
              </a:rPr>
              <a:t>Newcomer-serving agencies</a:t>
            </a:r>
          </a:p>
          <a:p>
            <a:pPr marL="742950" lvl="1" indent="-285750" fontAlgn="base">
              <a:buFont typeface="Arial" panose="020B0604020202020204" pitchFamily="34" charset="0"/>
              <a:buChar char="•"/>
            </a:pPr>
            <a:r>
              <a:rPr lang="en-CA" sz="2800" dirty="0">
                <a:latin typeface="Nunito" pitchFamily="2" charset="0"/>
              </a:rPr>
              <a:t>Disability organizations</a:t>
            </a:r>
          </a:p>
          <a:p>
            <a:pPr marL="742950" lvl="1" indent="-285750" fontAlgn="base">
              <a:buFont typeface="Arial" panose="020B0604020202020204" pitchFamily="34" charset="0"/>
              <a:buChar char="•"/>
            </a:pPr>
            <a:r>
              <a:rPr lang="en-CA" sz="2800" dirty="0">
                <a:latin typeface="Nunito" pitchFamily="2" charset="0"/>
              </a:rPr>
              <a:t>Community and cultural organizations</a:t>
            </a:r>
          </a:p>
          <a:p>
            <a:endParaRPr lang="en-CA" sz="2400" dirty="0">
              <a:latin typeface="Nunito" pitchFamily="2" charset="0"/>
            </a:endParaRPr>
          </a:p>
        </p:txBody>
      </p:sp>
      <p:pic>
        <p:nvPicPr>
          <p:cNvPr id="3" name="Picture 2">
            <a:extLst>
              <a:ext uri="{FF2B5EF4-FFF2-40B4-BE49-F238E27FC236}">
                <a16:creationId xmlns:a16="http://schemas.microsoft.com/office/drawing/2014/main" id="{20FA91A9-9A0D-7170-D142-90809DF857E0}"/>
              </a:ext>
            </a:extLst>
          </p:cNvPr>
          <p:cNvPicPr>
            <a:picLocks noChangeAspect="1"/>
          </p:cNvPicPr>
          <p:nvPr/>
        </p:nvPicPr>
        <p:blipFill>
          <a:blip r:embed="rId3"/>
          <a:stretch>
            <a:fillRect/>
          </a:stretch>
        </p:blipFill>
        <p:spPr>
          <a:xfrm>
            <a:off x="5943599" y="2134673"/>
            <a:ext cx="5929567" cy="3835688"/>
          </a:xfrm>
          <a:prstGeom prst="rect">
            <a:avLst/>
          </a:prstGeom>
        </p:spPr>
      </p:pic>
    </p:spTree>
    <p:extLst>
      <p:ext uri="{BB962C8B-B14F-4D97-AF65-F5344CB8AC3E}">
        <p14:creationId xmlns:p14="http://schemas.microsoft.com/office/powerpoint/2010/main" val="26287239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F0010-8504-4D03-1FD1-1D87F57FFCDC}"/>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A41FAB92-2E44-E384-ED7E-005E8B211F6E}"/>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D3C41F25-5715-D504-ECEE-8CEA614558D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A5280E51-680A-EF86-9B17-725A06C31A3A}"/>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16F29218-E916-79EA-3FD2-887B652276A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2F4B7B6D-B281-BD75-C145-A794B2C47EF6}"/>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BD3C5EF9-BB81-46B2-571B-03A7464B0230}"/>
              </a:ext>
            </a:extLst>
          </p:cNvPr>
          <p:cNvSpPr txBox="1"/>
          <p:nvPr/>
        </p:nvSpPr>
        <p:spPr>
          <a:xfrm>
            <a:off x="339436" y="599179"/>
            <a:ext cx="6102926" cy="584775"/>
          </a:xfrm>
          <a:prstGeom prst="rect">
            <a:avLst/>
          </a:prstGeom>
          <a:noFill/>
        </p:spPr>
        <p:txBody>
          <a:bodyPr wrap="square">
            <a:spAutoFit/>
          </a:bodyPr>
          <a:lstStyle/>
          <a:p>
            <a:pPr rtl="0">
              <a:spcBef>
                <a:spcPts val="2400"/>
              </a:spcBef>
              <a:spcAft>
                <a:spcPts val="600"/>
              </a:spcAft>
              <a:buNone/>
            </a:pPr>
            <a:r>
              <a:rPr lang="en-CA" sz="3200" b="1" i="0" u="none" strike="noStrike" dirty="0">
                <a:solidFill>
                  <a:srgbClr val="0057B8"/>
                </a:solidFill>
                <a:effectLst/>
                <a:latin typeface="Nunito Black" pitchFamily="2" charset="0"/>
              </a:rPr>
              <a:t>Avoid these common pitfalls</a:t>
            </a:r>
            <a:endParaRPr lang="en-CA" sz="3200" b="1" dirty="0">
              <a:solidFill>
                <a:srgbClr val="0057B8"/>
              </a:solidFill>
              <a:effectLst/>
              <a:latin typeface="Nunito Black" pitchFamily="2" charset="0"/>
            </a:endParaRPr>
          </a:p>
        </p:txBody>
      </p:sp>
      <p:sp>
        <p:nvSpPr>
          <p:cNvPr id="5" name="TextBox 4">
            <a:extLst>
              <a:ext uri="{FF2B5EF4-FFF2-40B4-BE49-F238E27FC236}">
                <a16:creationId xmlns:a16="http://schemas.microsoft.com/office/drawing/2014/main" id="{A4CC9434-EE67-A449-5E88-A355998B0F4B}"/>
              </a:ext>
            </a:extLst>
          </p:cNvPr>
          <p:cNvSpPr txBox="1"/>
          <p:nvPr/>
        </p:nvSpPr>
        <p:spPr>
          <a:xfrm>
            <a:off x="434439" y="1515981"/>
            <a:ext cx="11513127" cy="4985980"/>
          </a:xfrm>
          <a:prstGeom prst="rect">
            <a:avLst/>
          </a:prstGeom>
          <a:noFill/>
        </p:spPr>
        <p:txBody>
          <a:bodyPr wrap="square">
            <a:spAutoFit/>
          </a:bodyPr>
          <a:lstStyle/>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shame families.</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prescribe an unrealistic routine.</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equate literacy with English or French only.</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treat book ownership as the only measure.</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blame screens for every language concern.</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dismiss persistent reading difficulty.</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delay assessment because a child is multilingual.</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assume families have access to recommended services.</a:t>
            </a:r>
          </a:p>
          <a:p>
            <a:pPr marL="285750" indent="-285750" rtl="0">
              <a:spcBef>
                <a:spcPts val="1400"/>
              </a:spcBef>
              <a:spcAft>
                <a:spcPts val="400"/>
              </a:spcAft>
              <a:buFont typeface="Arial" panose="020B0604020202020204" pitchFamily="34" charset="0"/>
              <a:buChar char="•"/>
            </a:pPr>
            <a:r>
              <a:rPr lang="en-US" sz="2000" b="1" i="0" u="none" strike="noStrike" dirty="0">
                <a:solidFill>
                  <a:schemeClr val="tx1"/>
                </a:solidFill>
                <a:effectLst/>
                <a:latin typeface="Nunito" pitchFamily="2" charset="0"/>
              </a:rPr>
              <a:t>Do not turn shared reading into a performance test.</a:t>
            </a:r>
            <a:br>
              <a:rPr lang="en-CA" dirty="0"/>
            </a:br>
            <a:endParaRPr lang="en-CA" dirty="0"/>
          </a:p>
        </p:txBody>
      </p:sp>
      <p:pic>
        <p:nvPicPr>
          <p:cNvPr id="4" name="Picture 3">
            <a:extLst>
              <a:ext uri="{FF2B5EF4-FFF2-40B4-BE49-F238E27FC236}">
                <a16:creationId xmlns:a16="http://schemas.microsoft.com/office/drawing/2014/main" id="{5437FFF2-458C-AF76-8C57-0A40F1F085A7}"/>
              </a:ext>
            </a:extLst>
          </p:cNvPr>
          <p:cNvPicPr>
            <a:picLocks noChangeAspect="1"/>
          </p:cNvPicPr>
          <p:nvPr/>
        </p:nvPicPr>
        <p:blipFill>
          <a:blip r:embed="rId3"/>
          <a:stretch>
            <a:fillRect/>
          </a:stretch>
        </p:blipFill>
        <p:spPr>
          <a:xfrm>
            <a:off x="7738341" y="1515981"/>
            <a:ext cx="3139455" cy="3285194"/>
          </a:xfrm>
          <a:prstGeom prst="rect">
            <a:avLst/>
          </a:prstGeom>
        </p:spPr>
      </p:pic>
    </p:spTree>
    <p:extLst>
      <p:ext uri="{BB962C8B-B14F-4D97-AF65-F5344CB8AC3E}">
        <p14:creationId xmlns:p14="http://schemas.microsoft.com/office/powerpoint/2010/main" val="9839063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B7038-F526-2C08-847A-71448EF88581}"/>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A930F5D-FF3A-9EF4-F7D8-CBAF8676B9D7}"/>
              </a:ext>
            </a:extLst>
          </p:cNvPr>
          <p:cNvGrpSpPr/>
          <p:nvPr/>
        </p:nvGrpSpPr>
        <p:grpSpPr>
          <a:xfrm>
            <a:off x="-12526" y="-21401"/>
            <a:ext cx="12192000" cy="157925"/>
            <a:chOff x="0" y="-46609"/>
            <a:chExt cx="9144000" cy="137782"/>
          </a:xfrm>
        </p:grpSpPr>
        <p:sp>
          <p:nvSpPr>
            <p:cNvPr id="5" name="Rounded Rectangle 9">
              <a:extLst>
                <a:ext uri="{FF2B5EF4-FFF2-40B4-BE49-F238E27FC236}">
                  <a16:creationId xmlns:a16="http://schemas.microsoft.com/office/drawing/2014/main" id="{B3E7F5FD-4714-2885-339B-14A75F3DE2FF}"/>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6" name="Rounded Rectangle 10">
              <a:extLst>
                <a:ext uri="{FF2B5EF4-FFF2-40B4-BE49-F238E27FC236}">
                  <a16:creationId xmlns:a16="http://schemas.microsoft.com/office/drawing/2014/main" id="{F81C9F65-CC94-D058-586D-712414ABAC1D}"/>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7" name="Rounded Rectangle 11">
              <a:extLst>
                <a:ext uri="{FF2B5EF4-FFF2-40B4-BE49-F238E27FC236}">
                  <a16:creationId xmlns:a16="http://schemas.microsoft.com/office/drawing/2014/main" id="{8069782B-A8E6-6BF0-A6FD-BE105C894554}"/>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8" name="Rounded Rectangle 12">
              <a:extLst>
                <a:ext uri="{FF2B5EF4-FFF2-40B4-BE49-F238E27FC236}">
                  <a16:creationId xmlns:a16="http://schemas.microsoft.com/office/drawing/2014/main" id="{DE148A29-EC4B-3737-63DF-6EE2BA8B88F6}"/>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9" name="TextBox 8">
            <a:extLst>
              <a:ext uri="{FF2B5EF4-FFF2-40B4-BE49-F238E27FC236}">
                <a16:creationId xmlns:a16="http://schemas.microsoft.com/office/drawing/2014/main" id="{2C5BA961-BE3B-E3DF-A05C-C402D5E4758A}"/>
              </a:ext>
            </a:extLst>
          </p:cNvPr>
          <p:cNvSpPr txBox="1"/>
          <p:nvPr/>
        </p:nvSpPr>
        <p:spPr>
          <a:xfrm>
            <a:off x="783771" y="2099188"/>
            <a:ext cx="10497787" cy="3916457"/>
          </a:xfrm>
          <a:prstGeom prst="rect">
            <a:avLst/>
          </a:prstGeom>
          <a:noFill/>
        </p:spPr>
        <p:txBody>
          <a:bodyPr wrap="square" rtlCol="0">
            <a:spAutoFit/>
          </a:bodyPr>
          <a:lstStyle/>
          <a:p>
            <a:pPr>
              <a:lnSpc>
                <a:spcPct val="150000"/>
              </a:lnSpc>
            </a:pPr>
            <a:r>
              <a:rPr lang="en-US" sz="2800" dirty="0">
                <a:latin typeface="Nunito Black" pitchFamily="2" charset="0"/>
              </a:rPr>
              <a:t>Ask </a:t>
            </a:r>
            <a:r>
              <a:rPr lang="en-US" sz="2800" dirty="0">
                <a:latin typeface="Nunito" pitchFamily="2" charset="0"/>
              </a:rPr>
              <a:t>– about language-rich routines and barriers.</a:t>
            </a:r>
          </a:p>
          <a:p>
            <a:pPr>
              <a:lnSpc>
                <a:spcPct val="150000"/>
              </a:lnSpc>
            </a:pPr>
            <a:r>
              <a:rPr lang="en-US" sz="2800" dirty="0">
                <a:latin typeface="Nunito Black" pitchFamily="2" charset="0"/>
              </a:rPr>
              <a:t>Observe</a:t>
            </a:r>
            <a:r>
              <a:rPr lang="en-US" sz="2800" dirty="0">
                <a:latin typeface="Nunito" pitchFamily="2" charset="0"/>
              </a:rPr>
              <a:t> - communication, development, and interaction. </a:t>
            </a:r>
          </a:p>
          <a:p>
            <a:pPr>
              <a:lnSpc>
                <a:spcPct val="150000"/>
              </a:lnSpc>
            </a:pPr>
            <a:r>
              <a:rPr lang="en-US" sz="2800" dirty="0">
                <a:latin typeface="Nunito Black" pitchFamily="2" charset="0"/>
              </a:rPr>
              <a:t>Encourage</a:t>
            </a:r>
            <a:r>
              <a:rPr lang="en-US" sz="2800" dirty="0">
                <a:latin typeface="Nunito" pitchFamily="2" charset="0"/>
              </a:rPr>
              <a:t> - one realistic activity. </a:t>
            </a:r>
          </a:p>
          <a:p>
            <a:pPr>
              <a:lnSpc>
                <a:spcPct val="150000"/>
              </a:lnSpc>
            </a:pPr>
            <a:r>
              <a:rPr lang="en-US" sz="2800" dirty="0">
                <a:latin typeface="Nunito Black" pitchFamily="2" charset="0"/>
              </a:rPr>
              <a:t>Model</a:t>
            </a:r>
            <a:r>
              <a:rPr lang="en-US" sz="2800" dirty="0">
                <a:latin typeface="Nunito" pitchFamily="2" charset="0"/>
              </a:rPr>
              <a:t> - a brief responsive exchange.</a:t>
            </a:r>
          </a:p>
          <a:p>
            <a:pPr>
              <a:lnSpc>
                <a:spcPct val="150000"/>
              </a:lnSpc>
            </a:pPr>
            <a:r>
              <a:rPr lang="en-US" sz="2800" dirty="0">
                <a:latin typeface="Nunito Black" pitchFamily="2" charset="0"/>
              </a:rPr>
              <a:t>Connect</a:t>
            </a:r>
            <a:r>
              <a:rPr lang="en-US" sz="2800" dirty="0">
                <a:latin typeface="Nunito" pitchFamily="2" charset="0"/>
              </a:rPr>
              <a:t> -the family with books, services, and community supports.</a:t>
            </a:r>
          </a:p>
        </p:txBody>
      </p:sp>
      <p:sp>
        <p:nvSpPr>
          <p:cNvPr id="3" name="TextBox 2">
            <a:extLst>
              <a:ext uri="{FF2B5EF4-FFF2-40B4-BE49-F238E27FC236}">
                <a16:creationId xmlns:a16="http://schemas.microsoft.com/office/drawing/2014/main" id="{F5AEBBFD-7D8D-7D46-0065-67E4C8D67198}"/>
              </a:ext>
            </a:extLst>
          </p:cNvPr>
          <p:cNvSpPr txBox="1"/>
          <p:nvPr/>
        </p:nvSpPr>
        <p:spPr>
          <a:xfrm>
            <a:off x="3044042" y="759228"/>
            <a:ext cx="6103916" cy="923330"/>
          </a:xfrm>
          <a:prstGeom prst="rect">
            <a:avLst/>
          </a:prstGeom>
          <a:noFill/>
        </p:spPr>
        <p:txBody>
          <a:bodyPr wrap="square">
            <a:spAutoFit/>
          </a:bodyPr>
          <a:lstStyle/>
          <a:p>
            <a:r>
              <a:rPr lang="en-CA" sz="5400" b="1" dirty="0">
                <a:solidFill>
                  <a:srgbClr val="0057B8"/>
                </a:solidFill>
                <a:latin typeface="Nunito Black" pitchFamily="2" charset="0"/>
              </a:rPr>
              <a:t>A – O – E – M - C</a:t>
            </a:r>
          </a:p>
        </p:txBody>
      </p:sp>
    </p:spTree>
    <p:extLst>
      <p:ext uri="{BB962C8B-B14F-4D97-AF65-F5344CB8AC3E}">
        <p14:creationId xmlns:p14="http://schemas.microsoft.com/office/powerpoint/2010/main" val="22248568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F20F3-CEB5-94E1-1529-A19196C788A3}"/>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3019FBBD-ECDC-14C4-741F-62A5E1CA163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FC852BF4-743B-E681-02D9-1546E1E2AA4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1B8D63F6-8EC0-DE9D-FC38-FC9D249F8396}"/>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76DAD5C2-0EE7-6F83-8113-E70A6A0515AF}"/>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860649E0-8A8B-CA05-276B-98807313730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09011FB5-40AE-7E25-7F1A-0EC85ADEE34A}"/>
              </a:ext>
            </a:extLst>
          </p:cNvPr>
          <p:cNvSpPr txBox="1"/>
          <p:nvPr/>
        </p:nvSpPr>
        <p:spPr>
          <a:xfrm>
            <a:off x="541656" y="392271"/>
            <a:ext cx="11083636" cy="6073458"/>
          </a:xfrm>
          <a:prstGeom prst="rect">
            <a:avLst/>
          </a:prstGeom>
          <a:noFill/>
        </p:spPr>
        <p:txBody>
          <a:bodyPr wrap="square">
            <a:spAutoFit/>
          </a:bodyPr>
          <a:lstStyle/>
          <a:p>
            <a:pPr rtl="0">
              <a:spcBef>
                <a:spcPts val="2400"/>
              </a:spcBef>
              <a:spcAft>
                <a:spcPts val="600"/>
              </a:spcAft>
              <a:buNone/>
            </a:pPr>
            <a:r>
              <a:rPr lang="en-CA" sz="3200" b="1" i="0" u="none" strike="noStrike" dirty="0">
                <a:solidFill>
                  <a:srgbClr val="DA291C"/>
                </a:solidFill>
                <a:effectLst/>
                <a:latin typeface="Nunito Black" pitchFamily="2" charset="0"/>
              </a:rPr>
              <a:t>A simple literacy prescription</a:t>
            </a:r>
            <a:endParaRPr lang="en-CA" sz="3200" b="1" dirty="0">
              <a:solidFill>
                <a:srgbClr val="DA291C"/>
              </a:solidFill>
              <a:effectLst/>
              <a:latin typeface="Nunito Black" pitchFamily="2" charset="0"/>
            </a:endParaRPr>
          </a:p>
          <a:p>
            <a:pPr rtl="0">
              <a:spcBef>
                <a:spcPts val="1200"/>
              </a:spcBef>
              <a:spcAft>
                <a:spcPts val="1200"/>
              </a:spcAft>
              <a:buNone/>
            </a:pPr>
            <a:r>
              <a:rPr lang="en-CA" sz="2400" b="0" i="0" u="none" strike="noStrike" dirty="0">
                <a:solidFill>
                  <a:schemeClr val="tx1"/>
                </a:solidFill>
                <a:effectLst/>
                <a:latin typeface="Nunito" pitchFamily="2" charset="0"/>
              </a:rPr>
              <a:t>Every day:</a:t>
            </a:r>
            <a:endParaRPr lang="en-CA" sz="2400" b="0" dirty="0">
              <a:effectLst/>
              <a:latin typeface="Nunito" pitchFamily="2" charset="0"/>
            </a:endParaRPr>
          </a:p>
          <a:p>
            <a:pPr marL="342900" lvl="0" indent="-342900" rtl="0" fontAlgn="base">
              <a:lnSpc>
                <a:spcPct val="150000"/>
              </a:lnSpc>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Talk together.</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Sing together.</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Share stories.</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Look at books or pictures.</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Follow your child’s interests.</a:t>
            </a:r>
          </a:p>
          <a:p>
            <a:pPr marL="342900" lvl="0" indent="-342900" rtl="0" fontAlgn="base">
              <a:lnSpc>
                <a:spcPct val="150000"/>
              </a:lnSpc>
              <a:buFont typeface="Arial" panose="020B0604020202020204" pitchFamily="34" charset="0"/>
              <a:buChar char="•"/>
            </a:pPr>
            <a:r>
              <a:rPr lang="en-CA" sz="2400" b="0" i="0" u="none" strike="noStrike" dirty="0">
                <a:solidFill>
                  <a:schemeClr val="tx1"/>
                </a:solidFill>
                <a:effectLst/>
                <a:latin typeface="Nunito" pitchFamily="2" charset="0"/>
              </a:rPr>
              <a:t>Use the language you know best.</a:t>
            </a:r>
          </a:p>
          <a:p>
            <a:pPr marL="342900" lvl="0" indent="-342900" rtl="0" fontAlgn="base">
              <a:lnSpc>
                <a:spcPct val="150000"/>
              </a:lnSpc>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Keep it enjoyable.</a:t>
            </a:r>
          </a:p>
          <a:p>
            <a:pPr rtl="0">
              <a:spcBef>
                <a:spcPts val="1400"/>
              </a:spcBef>
              <a:spcAft>
                <a:spcPts val="400"/>
              </a:spcAft>
              <a:buNone/>
            </a:pPr>
            <a:r>
              <a:rPr lang="en-CA" sz="2400" b="1" i="0" u="none" strike="noStrike" dirty="0">
                <a:solidFill>
                  <a:srgbClr val="0057B8"/>
                </a:solidFill>
                <a:effectLst/>
                <a:latin typeface="Nunito Black" pitchFamily="2" charset="0"/>
              </a:rPr>
              <a:t>A few minutes and a few words at a time matter.</a:t>
            </a:r>
            <a:endParaRPr lang="en-CA" sz="2400" b="1" dirty="0">
              <a:solidFill>
                <a:srgbClr val="0057B8"/>
              </a:solidFill>
              <a:effectLst/>
              <a:latin typeface="Nunito Black" pitchFamily="2" charset="0"/>
            </a:endParaRPr>
          </a:p>
        </p:txBody>
      </p:sp>
      <p:pic>
        <p:nvPicPr>
          <p:cNvPr id="5" name="Picture 4">
            <a:extLst>
              <a:ext uri="{FF2B5EF4-FFF2-40B4-BE49-F238E27FC236}">
                <a16:creationId xmlns:a16="http://schemas.microsoft.com/office/drawing/2014/main" id="{87B75A6C-7863-0ED9-6837-6E4CB02C02F5}"/>
              </a:ext>
            </a:extLst>
          </p:cNvPr>
          <p:cNvPicPr>
            <a:picLocks noChangeAspect="1"/>
          </p:cNvPicPr>
          <p:nvPr/>
        </p:nvPicPr>
        <p:blipFill>
          <a:blip r:embed="rId3"/>
          <a:srcRect l="36616" t="53331" r="31463"/>
          <a:stretch>
            <a:fillRect/>
          </a:stretch>
        </p:blipFill>
        <p:spPr>
          <a:xfrm>
            <a:off x="6679901" y="1691679"/>
            <a:ext cx="3156825" cy="3090857"/>
          </a:xfrm>
          <a:prstGeom prst="rect">
            <a:avLst/>
          </a:prstGeom>
        </p:spPr>
      </p:pic>
    </p:spTree>
    <p:extLst>
      <p:ext uri="{BB962C8B-B14F-4D97-AF65-F5344CB8AC3E}">
        <p14:creationId xmlns:p14="http://schemas.microsoft.com/office/powerpoint/2010/main" val="27095107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DD74D-4A52-21AE-7127-C42C39F9371C}"/>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68EE261E-EF5A-7681-E926-CF091C7F53C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9501000-17E7-1B88-4FE5-23201D5AF833}"/>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F78697B7-5C79-81BE-5F8A-2FF3EA50F50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F0CA2EE6-3FDF-9AC7-169B-625DB016E9E3}"/>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AEA72FBB-448B-4E03-55AA-5DB86CE197D2}"/>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5" name="TextBox 4">
            <a:extLst>
              <a:ext uri="{FF2B5EF4-FFF2-40B4-BE49-F238E27FC236}">
                <a16:creationId xmlns:a16="http://schemas.microsoft.com/office/drawing/2014/main" id="{F73A8439-2318-E5BC-165C-B3EA733DED33}"/>
              </a:ext>
            </a:extLst>
          </p:cNvPr>
          <p:cNvSpPr txBox="1"/>
          <p:nvPr/>
        </p:nvSpPr>
        <p:spPr>
          <a:xfrm>
            <a:off x="380011" y="788266"/>
            <a:ext cx="11661569" cy="4955203"/>
          </a:xfrm>
          <a:prstGeom prst="rect">
            <a:avLst/>
          </a:prstGeom>
          <a:noFill/>
        </p:spPr>
        <p:txBody>
          <a:bodyPr wrap="square">
            <a:spAutoFit/>
          </a:bodyPr>
          <a:lstStyle/>
          <a:p>
            <a:r>
              <a:rPr lang="en-CA" sz="2800" b="1" dirty="0">
                <a:solidFill>
                  <a:srgbClr val="0057B9"/>
                </a:solidFill>
                <a:latin typeface="Nunito Black" pitchFamily="2" charset="0"/>
              </a:rPr>
              <a:t>What is one action you will try during your next clinical week?</a:t>
            </a:r>
          </a:p>
          <a:p>
            <a:endParaRPr lang="en-CA" sz="3600" b="0" dirty="0">
              <a:effectLst/>
              <a:latin typeface="Nunito Black" pitchFamily="2" charset="0"/>
            </a:endParaRPr>
          </a:p>
          <a:p>
            <a:pPr marL="457200" indent="-457200" fontAlgn="base">
              <a:buFont typeface="Arial" panose="020B0604020202020204" pitchFamily="34" charset="0"/>
              <a:buChar char="•"/>
            </a:pPr>
            <a:r>
              <a:rPr lang="en-CA" sz="2800" dirty="0">
                <a:latin typeface="Nunito" pitchFamily="2" charset="0"/>
              </a:rPr>
              <a:t>Ask one strength-based literacy question during a well-child visit.</a:t>
            </a:r>
          </a:p>
          <a:p>
            <a:pPr marL="457200" indent="-457200" fontAlgn="base">
              <a:buFont typeface="Arial" panose="020B0604020202020204" pitchFamily="34" charset="0"/>
              <a:buChar char="•"/>
            </a:pPr>
            <a:r>
              <a:rPr lang="en-CA" sz="2800" dirty="0">
                <a:latin typeface="Nunito" pitchFamily="2" charset="0"/>
              </a:rPr>
              <a:t>Use a book or picture to observe communication.</a:t>
            </a:r>
          </a:p>
          <a:p>
            <a:pPr marL="457200" indent="-457200" fontAlgn="base">
              <a:buFont typeface="Arial" panose="020B0604020202020204" pitchFamily="34" charset="0"/>
              <a:buChar char="•"/>
            </a:pPr>
            <a:r>
              <a:rPr lang="en-CA" sz="2800" dirty="0">
                <a:latin typeface="Nunito" pitchFamily="2" charset="0"/>
              </a:rPr>
              <a:t>Practise one multilingual counselling script.</a:t>
            </a:r>
          </a:p>
          <a:p>
            <a:pPr marL="457200" indent="-457200" fontAlgn="base">
              <a:buFont typeface="Arial" panose="020B0604020202020204" pitchFamily="34" charset="0"/>
              <a:buChar char="•"/>
            </a:pPr>
            <a:r>
              <a:rPr lang="en-CA" sz="2800" dirty="0">
                <a:latin typeface="Nunito" pitchFamily="2" charset="0"/>
              </a:rPr>
              <a:t>Review the Early Words Conversation Guide before clinic.</a:t>
            </a:r>
          </a:p>
          <a:p>
            <a:pPr marL="457200" indent="-457200" fontAlgn="base">
              <a:buFont typeface="Arial" panose="020B0604020202020204" pitchFamily="34" charset="0"/>
              <a:buChar char="•"/>
            </a:pPr>
            <a:r>
              <a:rPr lang="en-CA" sz="2800" dirty="0">
                <a:latin typeface="Nunito" pitchFamily="2" charset="0"/>
              </a:rPr>
              <a:t>Ask a supervisor how reading concerns are assessed locally.</a:t>
            </a:r>
          </a:p>
          <a:p>
            <a:pPr marL="457200" indent="-457200" fontAlgn="base">
              <a:buFont typeface="Arial" panose="020B0604020202020204" pitchFamily="34" charset="0"/>
              <a:buChar char="•"/>
            </a:pPr>
            <a:r>
              <a:rPr lang="en-CA" sz="2800" dirty="0">
                <a:latin typeface="Nunito" pitchFamily="2" charset="0"/>
              </a:rPr>
              <a:t>Identify the clinic’s hearing, speech-language, developmental, and school-support pathways.</a:t>
            </a:r>
          </a:p>
          <a:p>
            <a:pPr marL="457200" indent="-457200" fontAlgn="base">
              <a:buFont typeface="Arial" panose="020B0604020202020204" pitchFamily="34" charset="0"/>
              <a:buChar char="•"/>
            </a:pPr>
            <a:r>
              <a:rPr lang="en-CA" sz="2800" dirty="0">
                <a:latin typeface="Nunito" pitchFamily="2" charset="0"/>
              </a:rPr>
              <a:t>Offer one brief message during an acute or subspecialty encounter when appropriate.</a:t>
            </a:r>
          </a:p>
        </p:txBody>
      </p:sp>
    </p:spTree>
    <p:extLst>
      <p:ext uri="{BB962C8B-B14F-4D97-AF65-F5344CB8AC3E}">
        <p14:creationId xmlns:p14="http://schemas.microsoft.com/office/powerpoint/2010/main" val="2981188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AB494-89A2-A8D5-7BEE-BA7AE8B53EEE}"/>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6C3982F7-3B62-DE5F-34EF-1B01B816D2E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49889BAB-D823-4B97-FEAB-DAAA5F4AE932}"/>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8F0E2E1F-7D0B-CFE9-4E5F-240A05A15705}"/>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34140735-E038-B3A1-1A00-CC5E3B2389F2}"/>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70097656-2677-0609-1B99-EA8B1E996A9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BA64166C-5CC4-D6D2-908F-4FCCB8479314}"/>
              </a:ext>
            </a:extLst>
          </p:cNvPr>
          <p:cNvSpPr txBox="1"/>
          <p:nvPr/>
        </p:nvSpPr>
        <p:spPr>
          <a:xfrm>
            <a:off x="659419" y="564079"/>
            <a:ext cx="10848109" cy="5940088"/>
          </a:xfrm>
          <a:prstGeom prst="rect">
            <a:avLst/>
          </a:prstGeom>
          <a:noFill/>
        </p:spPr>
        <p:txBody>
          <a:bodyPr wrap="square">
            <a:spAutoFit/>
          </a:bodyPr>
          <a:lstStyle/>
          <a:p>
            <a:pPr rtl="0">
              <a:spcBef>
                <a:spcPts val="1200"/>
              </a:spcBef>
              <a:spcAft>
                <a:spcPts val="1200"/>
              </a:spcAft>
              <a:buNone/>
            </a:pPr>
            <a:r>
              <a:rPr lang="en-CA" sz="2800" b="1" i="0" u="none" strike="noStrike" dirty="0">
                <a:solidFill>
                  <a:srgbClr val="DA291C"/>
                </a:solidFill>
                <a:effectLst/>
                <a:latin typeface="Nunito Black" pitchFamily="2" charset="0"/>
              </a:rPr>
              <a:t>Literacy is a Vital Sign</a:t>
            </a:r>
          </a:p>
          <a:p>
            <a:pPr marL="457200" indent="-457200" rtl="0">
              <a:spcBef>
                <a:spcPts val="1200"/>
              </a:spcBef>
              <a:spcAft>
                <a:spcPts val="1200"/>
              </a:spcAft>
              <a:buFont typeface="+mj-lt"/>
              <a:buAutoNum type="arabicPeriod"/>
            </a:pPr>
            <a:r>
              <a:rPr lang="en-US" sz="2400" b="1" dirty="0">
                <a:latin typeface="Nunito" pitchFamily="2" charset="0"/>
              </a:rPr>
              <a:t>Early language develops through responsive relationships.</a:t>
            </a:r>
          </a:p>
          <a:p>
            <a:pPr marL="457200" indent="-457200" rtl="0">
              <a:spcBef>
                <a:spcPts val="1200"/>
              </a:spcBef>
              <a:spcAft>
                <a:spcPts val="1200"/>
              </a:spcAft>
              <a:buFont typeface="+mj-lt"/>
              <a:buAutoNum type="arabicPeriod"/>
            </a:pPr>
            <a:r>
              <a:rPr lang="en-US" sz="2400" b="1" dirty="0">
                <a:latin typeface="Nunito" pitchFamily="2" charset="0"/>
              </a:rPr>
              <a:t>Healthcare practitioners have an important early window.</a:t>
            </a:r>
          </a:p>
          <a:p>
            <a:pPr marL="457200" indent="-457200" rtl="0">
              <a:spcBef>
                <a:spcPts val="1200"/>
              </a:spcBef>
              <a:spcAft>
                <a:spcPts val="1200"/>
              </a:spcAft>
              <a:buFont typeface="+mj-lt"/>
              <a:buAutoNum type="arabicPeriod"/>
            </a:pPr>
            <a:r>
              <a:rPr lang="en-US" sz="2400" b="1" dirty="0">
                <a:latin typeface="Nunito" pitchFamily="2" charset="0"/>
              </a:rPr>
              <a:t>Brief literacy conversations can fit into routine care.</a:t>
            </a:r>
          </a:p>
          <a:p>
            <a:pPr marL="457200" indent="-457200" rtl="0">
              <a:spcBef>
                <a:spcPts val="1200"/>
              </a:spcBef>
              <a:spcAft>
                <a:spcPts val="1200"/>
              </a:spcAft>
              <a:buFont typeface="+mj-lt"/>
              <a:buAutoNum type="arabicPeriod"/>
            </a:pPr>
            <a:r>
              <a:rPr lang="en-US" sz="2400" b="1" dirty="0">
                <a:latin typeface="Nunito" pitchFamily="2" charset="0"/>
              </a:rPr>
              <a:t>Support the family’s strongest language and existing strengths.</a:t>
            </a:r>
          </a:p>
          <a:p>
            <a:pPr marL="457200" indent="-457200" rtl="0">
              <a:spcBef>
                <a:spcPts val="1200"/>
              </a:spcBef>
              <a:spcAft>
                <a:spcPts val="1200"/>
              </a:spcAft>
              <a:buFont typeface="+mj-lt"/>
              <a:buAutoNum type="arabicPeriod"/>
            </a:pPr>
            <a:r>
              <a:rPr lang="en-US" sz="2400" b="1" dirty="0">
                <a:latin typeface="Nunito" pitchFamily="2" charset="0"/>
              </a:rPr>
              <a:t>Books can support observation, modelling, and connection.</a:t>
            </a:r>
          </a:p>
          <a:p>
            <a:pPr marL="457200" indent="-457200" rtl="0">
              <a:spcBef>
                <a:spcPts val="1200"/>
              </a:spcBef>
              <a:spcAft>
                <a:spcPts val="1200"/>
              </a:spcAft>
              <a:buFont typeface="+mj-lt"/>
              <a:buAutoNum type="arabicPeriod"/>
            </a:pPr>
            <a:r>
              <a:rPr lang="en-US" sz="2400" b="1" dirty="0">
                <a:latin typeface="Nunito" pitchFamily="2" charset="0"/>
              </a:rPr>
              <a:t>Literacy promotion does not replace developmental assessment.</a:t>
            </a:r>
          </a:p>
          <a:p>
            <a:pPr marL="457200" indent="-457200" rtl="0">
              <a:spcBef>
                <a:spcPts val="1200"/>
              </a:spcBef>
              <a:spcAft>
                <a:spcPts val="1200"/>
              </a:spcAft>
              <a:buFont typeface="+mj-lt"/>
              <a:buAutoNum type="arabicPeriod"/>
            </a:pPr>
            <a:r>
              <a:rPr lang="en-US" sz="2400" b="1" dirty="0">
                <a:latin typeface="Nunito" pitchFamily="2" charset="0"/>
              </a:rPr>
              <a:t>Persistent reading difficulty deserves timely attention.</a:t>
            </a:r>
          </a:p>
          <a:p>
            <a:pPr marL="457200" indent="-457200" rtl="0">
              <a:spcBef>
                <a:spcPts val="1200"/>
              </a:spcBef>
              <a:spcAft>
                <a:spcPts val="1200"/>
              </a:spcAft>
              <a:buFont typeface="+mj-lt"/>
              <a:buAutoNum type="arabicPeriod"/>
            </a:pPr>
            <a:r>
              <a:rPr lang="en-US" sz="2400" b="1" dirty="0">
                <a:latin typeface="Nunito" pitchFamily="2" charset="0"/>
              </a:rPr>
              <a:t>Sustainable practice change requires a team and community approach.</a:t>
            </a:r>
          </a:p>
        </p:txBody>
      </p:sp>
    </p:spTree>
    <p:extLst>
      <p:ext uri="{BB962C8B-B14F-4D97-AF65-F5344CB8AC3E}">
        <p14:creationId xmlns:p14="http://schemas.microsoft.com/office/powerpoint/2010/main" val="26279200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3A192-F1ED-E0FF-00A2-2F835C15B21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F0A27FC-97F2-109C-6812-FB8C9A49639A}"/>
              </a:ext>
            </a:extLst>
          </p:cNvPr>
          <p:cNvPicPr>
            <a:picLocks noChangeAspect="1"/>
          </p:cNvPicPr>
          <p:nvPr/>
        </p:nvPicPr>
        <p:blipFill>
          <a:blip r:embed="rId3"/>
          <a:stretch>
            <a:fillRect/>
          </a:stretch>
        </p:blipFill>
        <p:spPr>
          <a:xfrm>
            <a:off x="9131474" y="3203974"/>
            <a:ext cx="2604763" cy="3354755"/>
          </a:xfrm>
          <a:prstGeom prst="rect">
            <a:avLst/>
          </a:prstGeom>
          <a:ln>
            <a:solidFill>
              <a:schemeClr val="tx1"/>
            </a:solidFill>
          </a:ln>
        </p:spPr>
      </p:pic>
      <p:pic>
        <p:nvPicPr>
          <p:cNvPr id="13" name="Picture 12">
            <a:extLst>
              <a:ext uri="{FF2B5EF4-FFF2-40B4-BE49-F238E27FC236}">
                <a16:creationId xmlns:a16="http://schemas.microsoft.com/office/drawing/2014/main" id="{05633606-1BEA-7808-6271-2A7606714FD5}"/>
              </a:ext>
            </a:extLst>
          </p:cNvPr>
          <p:cNvPicPr>
            <a:picLocks noChangeAspect="1"/>
          </p:cNvPicPr>
          <p:nvPr/>
        </p:nvPicPr>
        <p:blipFill>
          <a:blip r:embed="rId4"/>
          <a:stretch>
            <a:fillRect/>
          </a:stretch>
        </p:blipFill>
        <p:spPr>
          <a:xfrm>
            <a:off x="7540830" y="527924"/>
            <a:ext cx="4255651" cy="2563346"/>
          </a:xfrm>
          <a:prstGeom prst="rect">
            <a:avLst/>
          </a:prstGeom>
          <a:ln>
            <a:noFill/>
          </a:ln>
          <a:effectLst>
            <a:outerShdw blurRad="190500" algn="tl" rotWithShape="0">
              <a:srgbClr val="000000">
                <a:alpha val="70000"/>
              </a:srgbClr>
            </a:outerShdw>
          </a:effectLst>
        </p:spPr>
      </p:pic>
      <p:grpSp>
        <p:nvGrpSpPr>
          <p:cNvPr id="7" name="Group 6">
            <a:extLst>
              <a:ext uri="{FF2B5EF4-FFF2-40B4-BE49-F238E27FC236}">
                <a16:creationId xmlns:a16="http://schemas.microsoft.com/office/drawing/2014/main" id="{5EBC29D7-1067-7C56-95E3-70CFAAC9E517}"/>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5C0C370-54EC-3B22-26C2-BBB0ED7D51B1}"/>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D37FD078-D9A4-8E25-01E9-3B6A685839A4}"/>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0FA48086-66C0-1FD7-3829-072E609C3525}"/>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561B3105-B7BD-2CF9-475F-1646366B1765}"/>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789A6D1C-4FC0-1C28-1C04-FDC384723FAD}"/>
              </a:ext>
            </a:extLst>
          </p:cNvPr>
          <p:cNvSpPr txBox="1"/>
          <p:nvPr/>
        </p:nvSpPr>
        <p:spPr>
          <a:xfrm>
            <a:off x="520875" y="1342118"/>
            <a:ext cx="11061525" cy="4708981"/>
          </a:xfrm>
          <a:prstGeom prst="rect">
            <a:avLst/>
          </a:prstGeom>
          <a:noFill/>
        </p:spPr>
        <p:txBody>
          <a:bodyPr wrap="square">
            <a:spAutoFit/>
          </a:bodyPr>
          <a:lstStyle/>
          <a:p>
            <a:pPr rtl="0">
              <a:spcBef>
                <a:spcPts val="1200"/>
              </a:spcBef>
              <a:spcAft>
                <a:spcPts val="1200"/>
              </a:spcAft>
              <a:buNone/>
            </a:pPr>
            <a:r>
              <a:rPr lang="en-CA" sz="2000" b="1" i="0" u="none" strike="noStrike" dirty="0">
                <a:solidFill>
                  <a:schemeClr val="tx1"/>
                </a:solidFill>
                <a:effectLst/>
                <a:latin typeface="Nunito" pitchFamily="2" charset="0"/>
              </a:rPr>
              <a:t>Canadian Children’s Literacy Foundation</a:t>
            </a:r>
            <a:endParaRPr lang="en-CA" sz="2000" b="0" dirty="0">
              <a:effectLst/>
              <a:latin typeface="Nunito" pitchFamily="2" charset="0"/>
            </a:endParaRPr>
          </a:p>
          <a:p>
            <a:pPr marL="342900" lvl="0" indent="-342900" rtl="0" fontAlgn="base">
              <a:spcBef>
                <a:spcPts val="1200"/>
              </a:spcBef>
              <a:buFont typeface="Arial" panose="020B0604020202020204" pitchFamily="34" charset="0"/>
              <a:buChar char="•"/>
            </a:pPr>
            <a:r>
              <a:rPr lang="en-CA" sz="2000" b="0" i="0" u="none" strike="noStrike" dirty="0">
                <a:solidFill>
                  <a:schemeClr val="tx1"/>
                </a:solidFill>
                <a:effectLst/>
                <a:latin typeface="Nunito" pitchFamily="2" charset="0"/>
              </a:rPr>
              <a:t>Early Words / Premiers mots</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Early Literacy Conversation Guide</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Resources for healthcare professionals</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Resources for families and caregivers</a:t>
            </a:r>
          </a:p>
          <a:p>
            <a:pPr marL="342900" lvl="0" indent="-342900" rtl="0" fontAlgn="base">
              <a:spcAft>
                <a:spcPts val="1200"/>
              </a:spcAft>
              <a:buFont typeface="Arial" panose="020B0604020202020204" pitchFamily="34" charset="0"/>
              <a:buChar char="•"/>
            </a:pPr>
            <a:r>
              <a:rPr lang="en-CA" sz="2000" b="0" i="0" u="none" strike="noStrike" dirty="0">
                <a:solidFill>
                  <a:schemeClr val="tx1"/>
                </a:solidFill>
                <a:effectLst/>
                <a:latin typeface="Nunito" pitchFamily="2" charset="0"/>
              </a:rPr>
              <a:t>Books for clinical programs</a:t>
            </a:r>
          </a:p>
          <a:p>
            <a:pPr rtl="0">
              <a:spcBef>
                <a:spcPts val="1200"/>
              </a:spcBef>
              <a:spcAft>
                <a:spcPts val="1200"/>
              </a:spcAft>
              <a:buNone/>
            </a:pPr>
            <a:r>
              <a:rPr lang="en-CA" sz="2000" b="1" i="0" u="none" strike="noStrike" dirty="0">
                <a:solidFill>
                  <a:schemeClr val="tx1"/>
                </a:solidFill>
                <a:effectLst/>
                <a:latin typeface="Nunito" pitchFamily="2" charset="0"/>
              </a:rPr>
              <a:t>Canadian Paediatric Society</a:t>
            </a:r>
            <a:endParaRPr lang="en-CA" sz="2000" b="0" dirty="0">
              <a:effectLst/>
              <a:latin typeface="Nunito" pitchFamily="2" charset="0"/>
            </a:endParaRPr>
          </a:p>
          <a:p>
            <a:pPr marL="342900" lvl="0" indent="-342900" rtl="0" fontAlgn="base">
              <a:spcBef>
                <a:spcPts val="1200"/>
              </a:spcBef>
              <a:buFont typeface="Arial" panose="020B0604020202020204" pitchFamily="34" charset="0"/>
              <a:buChar char="•"/>
            </a:pPr>
            <a:r>
              <a:rPr lang="en-CA" sz="2000" b="0" i="0" u="none" strike="noStrike" dirty="0">
                <a:solidFill>
                  <a:schemeClr val="tx1"/>
                </a:solidFill>
                <a:effectLst/>
                <a:latin typeface="Nunito" pitchFamily="2" charset="0"/>
              </a:rPr>
              <a:t>Read, Speak, Sing</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Promoting Early Literacy: A Guide for Clinicians</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Early literacy clinic poster</a:t>
            </a:r>
          </a:p>
          <a:p>
            <a:pPr marL="342900" lvl="0" indent="-342900" rtl="0" fontAlgn="base">
              <a:buFont typeface="Arial" panose="020B0604020202020204" pitchFamily="34" charset="0"/>
              <a:buChar char="•"/>
            </a:pPr>
            <a:r>
              <a:rPr lang="en-CA" sz="2000" b="0" i="0" u="none" strike="noStrike" dirty="0">
                <a:solidFill>
                  <a:schemeClr val="tx1"/>
                </a:solidFill>
                <a:effectLst/>
                <a:latin typeface="Nunito" pitchFamily="2" charset="0"/>
              </a:rPr>
              <a:t>Resources on bilingualism and first-language development</a:t>
            </a:r>
          </a:p>
          <a:p>
            <a:pPr marL="342900" lvl="0" indent="-342900" rtl="0" fontAlgn="base">
              <a:spcAft>
                <a:spcPts val="1200"/>
              </a:spcAft>
              <a:buFont typeface="Arial" panose="020B0604020202020204" pitchFamily="34" charset="0"/>
              <a:buChar char="•"/>
            </a:pPr>
            <a:r>
              <a:rPr lang="en-CA" sz="2000" b="0" i="0" u="none" strike="noStrike" dirty="0">
                <a:solidFill>
                  <a:schemeClr val="tx1"/>
                </a:solidFill>
                <a:effectLst/>
                <a:latin typeface="Nunito" pitchFamily="2" charset="0"/>
              </a:rPr>
              <a:t>Early Literacy Promotion CME</a:t>
            </a:r>
            <a:endParaRPr lang="en-CA" sz="1400" b="0" i="0" u="none" strike="noStrike" dirty="0">
              <a:solidFill>
                <a:srgbClr val="000000"/>
              </a:solidFill>
              <a:effectLst/>
              <a:latin typeface="Nunito" pitchFamily="2" charset="0"/>
            </a:endParaRPr>
          </a:p>
        </p:txBody>
      </p:sp>
      <p:sp>
        <p:nvSpPr>
          <p:cNvPr id="5" name="TextBox 4">
            <a:extLst>
              <a:ext uri="{FF2B5EF4-FFF2-40B4-BE49-F238E27FC236}">
                <a16:creationId xmlns:a16="http://schemas.microsoft.com/office/drawing/2014/main" id="{EC2804D8-5FE6-DED9-2AF0-576AD7BAC058}"/>
              </a:ext>
            </a:extLst>
          </p:cNvPr>
          <p:cNvSpPr txBox="1"/>
          <p:nvPr/>
        </p:nvSpPr>
        <p:spPr>
          <a:xfrm>
            <a:off x="520875" y="531934"/>
            <a:ext cx="6102926" cy="584775"/>
          </a:xfrm>
          <a:prstGeom prst="rect">
            <a:avLst/>
          </a:prstGeom>
          <a:noFill/>
        </p:spPr>
        <p:txBody>
          <a:bodyPr wrap="square">
            <a:spAutoFit/>
          </a:bodyPr>
          <a:lstStyle/>
          <a:p>
            <a:r>
              <a:rPr lang="en-CA" sz="3200" b="1" i="0" u="none" strike="noStrike" dirty="0">
                <a:solidFill>
                  <a:srgbClr val="0057B8"/>
                </a:solidFill>
                <a:effectLst/>
                <a:latin typeface="Nunito Black" pitchFamily="2" charset="0"/>
              </a:rPr>
              <a:t>Resources</a:t>
            </a:r>
            <a:endParaRPr lang="en-CA" sz="3200" dirty="0">
              <a:solidFill>
                <a:srgbClr val="0057B8"/>
              </a:solidFill>
              <a:latin typeface="Nunito Black" pitchFamily="2" charset="0"/>
            </a:endParaRPr>
          </a:p>
        </p:txBody>
      </p:sp>
      <p:pic>
        <p:nvPicPr>
          <p:cNvPr id="12" name="Picture 11">
            <a:extLst>
              <a:ext uri="{FF2B5EF4-FFF2-40B4-BE49-F238E27FC236}">
                <a16:creationId xmlns:a16="http://schemas.microsoft.com/office/drawing/2014/main" id="{C7FA6F5E-AEC0-818C-F85E-0A5961EF0815}"/>
              </a:ext>
            </a:extLst>
          </p:cNvPr>
          <p:cNvPicPr>
            <a:picLocks noChangeAspect="1"/>
          </p:cNvPicPr>
          <p:nvPr/>
        </p:nvPicPr>
        <p:blipFill>
          <a:blip r:embed="rId5"/>
          <a:stretch>
            <a:fillRect/>
          </a:stretch>
        </p:blipFill>
        <p:spPr>
          <a:xfrm>
            <a:off x="6549606" y="1635467"/>
            <a:ext cx="3119049" cy="3296207"/>
          </a:xfrm>
          <a:prstGeom prst="rect">
            <a:avLst/>
          </a:prstGeom>
        </p:spPr>
      </p:pic>
    </p:spTree>
    <p:extLst>
      <p:ext uri="{BB962C8B-B14F-4D97-AF65-F5344CB8AC3E}">
        <p14:creationId xmlns:p14="http://schemas.microsoft.com/office/powerpoint/2010/main" val="17615383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74C86-117D-C960-E8CE-0066CBD752E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96AD0250-B427-9567-C4C0-F2117649685A}"/>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6196F1B3-B81D-B8C8-F619-0796DC40CA3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29BC6C38-3320-B70A-CF6A-7DBC962FFA52}"/>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6CBB5A5F-2164-CA57-4985-47313F7093DC}"/>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159240D8-D284-D343-2829-01745CBB627E}"/>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2EC20C86-3227-597D-A9D6-68D60B79175C}"/>
              </a:ext>
            </a:extLst>
          </p:cNvPr>
          <p:cNvSpPr txBox="1"/>
          <p:nvPr/>
        </p:nvSpPr>
        <p:spPr>
          <a:xfrm>
            <a:off x="207818" y="428178"/>
            <a:ext cx="11346872" cy="6001643"/>
          </a:xfrm>
          <a:prstGeom prst="rect">
            <a:avLst/>
          </a:prstGeom>
          <a:noFill/>
        </p:spPr>
        <p:txBody>
          <a:bodyPr wrap="square">
            <a:spAutoFit/>
          </a:bodyPr>
          <a:lstStyle/>
          <a:p>
            <a:pPr rtl="0">
              <a:spcBef>
                <a:spcPts val="1200"/>
              </a:spcBef>
              <a:spcAft>
                <a:spcPts val="1200"/>
              </a:spcAft>
              <a:buNone/>
            </a:pPr>
            <a:r>
              <a:rPr lang="en-CA" sz="2800" b="1" i="0" u="none" strike="noStrike" dirty="0">
                <a:solidFill>
                  <a:srgbClr val="0057B8"/>
                </a:solidFill>
                <a:effectLst/>
                <a:latin typeface="Nunito Black" pitchFamily="2" charset="0"/>
              </a:rPr>
              <a:t>Selected foundational and clinical resources</a:t>
            </a:r>
            <a:endParaRPr lang="en-CA" sz="2800" b="0" dirty="0">
              <a:solidFill>
                <a:srgbClr val="0057B8"/>
              </a:solidFill>
              <a:effectLst/>
              <a:latin typeface="Nunito Black" pitchFamily="2" charset="0"/>
            </a:endParaRPr>
          </a:p>
          <a:p>
            <a:pPr marL="342900" lvl="0" indent="-342900" rtl="0" fontAlgn="base">
              <a:spcBef>
                <a:spcPts val="1200"/>
              </a:spcBef>
              <a:buFont typeface="Arial" panose="020B0604020202020204" pitchFamily="34" charset="0"/>
              <a:buChar char="•"/>
            </a:pPr>
            <a:r>
              <a:rPr lang="en-CA" sz="2400" b="0" i="0" u="none" strike="noStrike" dirty="0">
                <a:solidFill>
                  <a:schemeClr val="tx1"/>
                </a:solidFill>
                <a:effectLst/>
                <a:latin typeface="Nunito" pitchFamily="2" charset="0"/>
              </a:rPr>
              <a:t>Canadian Paediatric Society. Read, Speak, Sing: Promoting early literacy in the health care setting.</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Canadian Paediatric Society. Promoting Early Literacy: A Guide for Clinicians.</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Canadian Children’s Literacy Foundation. Early Words/Premiers mots Early Literacy Conversation Guide.</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Castles A, </a:t>
            </a:r>
            <a:r>
              <a:rPr lang="en-CA" sz="2400" b="0" i="0" u="none" strike="noStrike" dirty="0" err="1">
                <a:solidFill>
                  <a:schemeClr val="tx1"/>
                </a:solidFill>
                <a:effectLst/>
                <a:latin typeface="Nunito" pitchFamily="2" charset="0"/>
              </a:rPr>
              <a:t>Rastle</a:t>
            </a:r>
            <a:r>
              <a:rPr lang="en-CA" sz="2400" b="0" i="0" u="none" strike="noStrike" dirty="0">
                <a:solidFill>
                  <a:schemeClr val="tx1"/>
                </a:solidFill>
                <a:effectLst/>
                <a:latin typeface="Nunito" pitchFamily="2" charset="0"/>
              </a:rPr>
              <a:t> K, Nation K. Ending the Reading Wars: Reading Acquisition from Novice to Expert. </a:t>
            </a:r>
            <a:r>
              <a:rPr lang="en-CA" sz="2400" b="0" i="1" u="none" strike="noStrike" dirty="0">
                <a:solidFill>
                  <a:schemeClr val="tx1"/>
                </a:solidFill>
                <a:effectLst/>
                <a:latin typeface="Nunito" pitchFamily="2" charset="0"/>
              </a:rPr>
              <a:t>Psychological Science in the Public Interest</a:t>
            </a:r>
            <a:r>
              <a:rPr lang="en-CA" sz="2400" b="0" i="0" u="none" strike="noStrike" dirty="0">
                <a:solidFill>
                  <a:schemeClr val="tx1"/>
                </a:solidFill>
                <a:effectLst/>
                <a:latin typeface="Nunito" pitchFamily="2" charset="0"/>
              </a:rPr>
              <a:t>. 2018.</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Gough PB, </a:t>
            </a:r>
            <a:r>
              <a:rPr lang="en-CA" sz="2400" b="0" i="0" u="none" strike="noStrike" dirty="0" err="1">
                <a:solidFill>
                  <a:schemeClr val="tx1"/>
                </a:solidFill>
                <a:effectLst/>
                <a:latin typeface="Nunito" pitchFamily="2" charset="0"/>
              </a:rPr>
              <a:t>Tunmer</a:t>
            </a:r>
            <a:r>
              <a:rPr lang="en-CA" sz="2400" b="0" i="0" u="none" strike="noStrike" dirty="0">
                <a:solidFill>
                  <a:schemeClr val="tx1"/>
                </a:solidFill>
                <a:effectLst/>
                <a:latin typeface="Nunito" pitchFamily="2" charset="0"/>
              </a:rPr>
              <a:t> WE. Decoding, reading, and reading disability. </a:t>
            </a:r>
            <a:r>
              <a:rPr lang="en-CA" sz="2400" b="0" i="1" u="none" strike="noStrike" dirty="0">
                <a:solidFill>
                  <a:schemeClr val="tx1"/>
                </a:solidFill>
                <a:effectLst/>
                <a:latin typeface="Nunito" pitchFamily="2" charset="0"/>
              </a:rPr>
              <a:t>Remedial and Special Education</a:t>
            </a:r>
            <a:r>
              <a:rPr lang="en-CA" sz="2400" b="0" i="0" u="none" strike="noStrike" dirty="0">
                <a:solidFill>
                  <a:schemeClr val="tx1"/>
                </a:solidFill>
                <a:effectLst/>
                <a:latin typeface="Nunito" pitchFamily="2" charset="0"/>
              </a:rPr>
              <a:t>. 1986.</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Scarborough HS. Connecting early language and literacy to later reading disabilities. In: </a:t>
            </a:r>
            <a:r>
              <a:rPr lang="en-CA" sz="2400" b="0" i="1" u="none" strike="noStrike" dirty="0">
                <a:solidFill>
                  <a:schemeClr val="tx1"/>
                </a:solidFill>
                <a:effectLst/>
                <a:latin typeface="Nunito" pitchFamily="2" charset="0"/>
              </a:rPr>
              <a:t>Handbook for Research in Early Literacy</a:t>
            </a:r>
            <a:r>
              <a:rPr lang="en-CA" sz="2400" b="0" i="0" u="none" strike="noStrike" dirty="0">
                <a:solidFill>
                  <a:schemeClr val="tx1"/>
                </a:solidFill>
                <a:effectLst/>
                <a:latin typeface="Nunito" pitchFamily="2" charset="0"/>
              </a:rPr>
              <a:t>. 2001.</a:t>
            </a:r>
          </a:p>
          <a:p>
            <a:pPr marL="342900" lvl="0" indent="-342900" rtl="0" fontAlgn="base">
              <a:buFont typeface="Arial" panose="020B0604020202020204" pitchFamily="34" charset="0"/>
              <a:buChar char="•"/>
            </a:pPr>
            <a:r>
              <a:rPr lang="en-CA" sz="2400" b="0" i="0" u="none" strike="noStrike" dirty="0">
                <a:solidFill>
                  <a:schemeClr val="tx1"/>
                </a:solidFill>
                <a:effectLst/>
                <a:latin typeface="Nunito" pitchFamily="2" charset="0"/>
              </a:rPr>
              <a:t>Shonkoff JP, Phillips DA, editors. </a:t>
            </a:r>
            <a:r>
              <a:rPr lang="en-CA" sz="2400" b="0" i="1" u="none" strike="noStrike" dirty="0">
                <a:solidFill>
                  <a:schemeClr val="tx1"/>
                </a:solidFill>
                <a:effectLst/>
                <a:latin typeface="Nunito" pitchFamily="2" charset="0"/>
              </a:rPr>
              <a:t>From Neurons to Neighborhoods: The Science of Early Childhood Development</a:t>
            </a:r>
            <a:r>
              <a:rPr lang="en-CA" sz="2400" b="0" i="0" u="none" strike="noStrike" dirty="0">
                <a:solidFill>
                  <a:schemeClr val="tx1"/>
                </a:solidFill>
                <a:effectLst/>
                <a:latin typeface="Nunito" pitchFamily="2" charset="0"/>
              </a:rPr>
              <a:t>. National Academies Press; 2000.</a:t>
            </a:r>
          </a:p>
          <a:p>
            <a:pPr marL="342900" lvl="0" indent="-342900" rtl="0" fontAlgn="base">
              <a:spcAft>
                <a:spcPts val="1200"/>
              </a:spcAft>
              <a:buFont typeface="Arial" panose="020B0604020202020204" pitchFamily="34" charset="0"/>
              <a:buChar char="•"/>
            </a:pPr>
            <a:r>
              <a:rPr lang="en-CA" sz="2400" b="0" i="0" u="none" strike="noStrike" dirty="0">
                <a:solidFill>
                  <a:schemeClr val="tx1"/>
                </a:solidFill>
                <a:effectLst/>
                <a:latin typeface="Nunito" pitchFamily="2" charset="0"/>
              </a:rPr>
              <a:t>Reach Out and Read. Evidence and research resources.</a:t>
            </a:r>
            <a:endParaRPr lang="en-CA" sz="1600" b="0" i="0" u="none" strike="noStrike" dirty="0">
              <a:solidFill>
                <a:srgbClr val="000000"/>
              </a:solidFill>
              <a:effectLst/>
              <a:latin typeface="Nunito" pitchFamily="2" charset="0"/>
            </a:endParaRPr>
          </a:p>
        </p:txBody>
      </p:sp>
    </p:spTree>
    <p:extLst>
      <p:ext uri="{BB962C8B-B14F-4D97-AF65-F5344CB8AC3E}">
        <p14:creationId xmlns:p14="http://schemas.microsoft.com/office/powerpoint/2010/main" val="26069197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2ED17-3C16-D851-D95A-34AD592E8D01}"/>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5EE6E216-913B-7EC4-3412-21207A167450}"/>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52B73871-60C4-61C8-AC7A-E4274F3004BC}"/>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D932D2A0-6980-B422-41D5-3947E3326E23}"/>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F939768C-4B33-B7D7-7518-C69A474538F8}"/>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C54AFC60-3054-795E-C3E4-CE33F3D37E80}"/>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3" name="TextBox 2">
            <a:extLst>
              <a:ext uri="{FF2B5EF4-FFF2-40B4-BE49-F238E27FC236}">
                <a16:creationId xmlns:a16="http://schemas.microsoft.com/office/drawing/2014/main" id="{D5DF969B-BA8E-4529-DBB6-8FA638E94DF3}"/>
              </a:ext>
            </a:extLst>
          </p:cNvPr>
          <p:cNvSpPr txBox="1"/>
          <p:nvPr/>
        </p:nvSpPr>
        <p:spPr>
          <a:xfrm>
            <a:off x="207818" y="428178"/>
            <a:ext cx="11346872" cy="6309420"/>
          </a:xfrm>
          <a:prstGeom prst="rect">
            <a:avLst/>
          </a:prstGeom>
          <a:noFill/>
        </p:spPr>
        <p:txBody>
          <a:bodyPr wrap="square">
            <a:spAutoFit/>
          </a:bodyPr>
          <a:lstStyle/>
          <a:p>
            <a:r>
              <a:rPr lang="en-CA" sz="4000" b="1" dirty="0">
                <a:solidFill>
                  <a:srgbClr val="0057B9"/>
                </a:solidFill>
                <a:latin typeface="Nunito Black" pitchFamily="2" charset="0"/>
              </a:rPr>
              <a:t>Questions and discussion</a:t>
            </a:r>
          </a:p>
          <a:p>
            <a:endParaRPr lang="en-CA" sz="5400" b="1" dirty="0">
              <a:effectLst/>
              <a:latin typeface="Nunito Black" pitchFamily="2" charset="0"/>
            </a:endParaRPr>
          </a:p>
          <a:p>
            <a:endParaRPr lang="en-CA" sz="5400" b="1" dirty="0">
              <a:latin typeface="Nunito Black" pitchFamily="2" charset="0"/>
            </a:endParaRPr>
          </a:p>
          <a:p>
            <a:endParaRPr lang="en-CA" sz="5400" b="1" dirty="0">
              <a:effectLst/>
              <a:latin typeface="Nunito Black" pitchFamily="2" charset="0"/>
            </a:endParaRPr>
          </a:p>
          <a:p>
            <a:endParaRPr lang="en-CA" sz="5400" b="1" dirty="0">
              <a:latin typeface="Nunito Black" pitchFamily="2" charset="0"/>
            </a:endParaRPr>
          </a:p>
          <a:p>
            <a:endParaRPr lang="en-CA" sz="5400" b="1" dirty="0">
              <a:effectLst/>
              <a:latin typeface="Nunito Black" pitchFamily="2" charset="0"/>
            </a:endParaRPr>
          </a:p>
          <a:p>
            <a:endParaRPr lang="en-CA" sz="4000" b="1" dirty="0">
              <a:effectLst/>
              <a:latin typeface="Nunito Black" pitchFamily="2" charset="0"/>
            </a:endParaRPr>
          </a:p>
          <a:p>
            <a:r>
              <a:rPr lang="en-CA" sz="4000" b="1" dirty="0">
                <a:solidFill>
                  <a:srgbClr val="0CA49A"/>
                </a:solidFill>
                <a:latin typeface="Nunito Black" pitchFamily="2" charset="0"/>
              </a:rPr>
              <a:t>Where will this fit on your next rotation?</a:t>
            </a:r>
            <a:endParaRPr lang="en-CA" sz="5400" b="1" dirty="0">
              <a:solidFill>
                <a:srgbClr val="0CA49A"/>
              </a:solidFill>
              <a:effectLst/>
              <a:latin typeface="Nunito Black" pitchFamily="2" charset="0"/>
            </a:endParaRPr>
          </a:p>
        </p:txBody>
      </p:sp>
      <p:pic>
        <p:nvPicPr>
          <p:cNvPr id="4" name="Picture 3" descr="A child sitting at a table with a book&#10;&#10;AI-generated content may be incorrect.">
            <a:extLst>
              <a:ext uri="{FF2B5EF4-FFF2-40B4-BE49-F238E27FC236}">
                <a16:creationId xmlns:a16="http://schemas.microsoft.com/office/drawing/2014/main" id="{715C75ED-567C-3826-7941-B90EB6FFFB4B}"/>
              </a:ext>
            </a:extLst>
          </p:cNvPr>
          <p:cNvPicPr>
            <a:picLocks noChangeAspect="1"/>
          </p:cNvPicPr>
          <p:nvPr/>
        </p:nvPicPr>
        <p:blipFill>
          <a:blip r:embed="rId3"/>
          <a:stretch>
            <a:fillRect/>
          </a:stretch>
        </p:blipFill>
        <p:spPr>
          <a:xfrm>
            <a:off x="4559474" y="830015"/>
            <a:ext cx="5497520" cy="4620483"/>
          </a:xfrm>
          <a:prstGeom prst="rect">
            <a:avLst/>
          </a:prstGeom>
        </p:spPr>
      </p:pic>
    </p:spTree>
    <p:extLst>
      <p:ext uri="{BB962C8B-B14F-4D97-AF65-F5344CB8AC3E}">
        <p14:creationId xmlns:p14="http://schemas.microsoft.com/office/powerpoint/2010/main" val="41610443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054D9-7673-5BB2-F77D-7D75F5D19944}"/>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D09EDDB-6919-BC04-5FA1-943420FFC562}"/>
              </a:ext>
            </a:extLst>
          </p:cNvPr>
          <p:cNvGrpSpPr/>
          <p:nvPr/>
        </p:nvGrpSpPr>
        <p:grpSpPr>
          <a:xfrm>
            <a:off x="-12526" y="-21401"/>
            <a:ext cx="12192000" cy="157925"/>
            <a:chOff x="0" y="-46609"/>
            <a:chExt cx="9144000" cy="137782"/>
          </a:xfrm>
        </p:grpSpPr>
        <p:sp>
          <p:nvSpPr>
            <p:cNvPr id="8" name="Rounded Rectangle 9">
              <a:extLst>
                <a:ext uri="{FF2B5EF4-FFF2-40B4-BE49-F238E27FC236}">
                  <a16:creationId xmlns:a16="http://schemas.microsoft.com/office/drawing/2014/main" id="{040EE423-36BA-69BE-8187-92375D050F1A}"/>
                </a:ext>
              </a:extLst>
            </p:cNvPr>
            <p:cNvSpPr/>
            <p:nvPr/>
          </p:nvSpPr>
          <p:spPr>
            <a:xfrm>
              <a:off x="0" y="-46609"/>
              <a:ext cx="9144000" cy="137782"/>
            </a:xfrm>
            <a:prstGeom prst="roundRect">
              <a:avLst>
                <a:gd name="adj" fmla="val 50000"/>
              </a:avLst>
            </a:prstGeom>
            <a:solidFill>
              <a:srgbClr val="FF8B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9" name="Rounded Rectangle 10">
              <a:extLst>
                <a:ext uri="{FF2B5EF4-FFF2-40B4-BE49-F238E27FC236}">
                  <a16:creationId xmlns:a16="http://schemas.microsoft.com/office/drawing/2014/main" id="{1C56A783-039E-16DD-AA3F-F4815A77A88B}"/>
                </a:ext>
              </a:extLst>
            </p:cNvPr>
            <p:cNvSpPr/>
            <p:nvPr/>
          </p:nvSpPr>
          <p:spPr>
            <a:xfrm>
              <a:off x="0" y="-46609"/>
              <a:ext cx="6858000" cy="137782"/>
            </a:xfrm>
            <a:prstGeom prst="roundRect">
              <a:avLst>
                <a:gd name="adj" fmla="val 50000"/>
              </a:avLst>
            </a:prstGeom>
            <a:solidFill>
              <a:srgbClr val="0CA4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0" name="Rounded Rectangle 11">
              <a:extLst>
                <a:ext uri="{FF2B5EF4-FFF2-40B4-BE49-F238E27FC236}">
                  <a16:creationId xmlns:a16="http://schemas.microsoft.com/office/drawing/2014/main" id="{ABBF5A0C-C2E0-4104-8D32-61256C44423E}"/>
                </a:ext>
              </a:extLst>
            </p:cNvPr>
            <p:cNvSpPr/>
            <p:nvPr/>
          </p:nvSpPr>
          <p:spPr>
            <a:xfrm>
              <a:off x="0" y="-46609"/>
              <a:ext cx="4572000" cy="137782"/>
            </a:xfrm>
            <a:prstGeom prst="roundRect">
              <a:avLst>
                <a:gd name="adj" fmla="val 50000"/>
              </a:avLst>
            </a:prstGeom>
            <a:solidFill>
              <a:srgbClr val="DA29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sp>
          <p:nvSpPr>
            <p:cNvPr id="11" name="Rounded Rectangle 12">
              <a:extLst>
                <a:ext uri="{FF2B5EF4-FFF2-40B4-BE49-F238E27FC236}">
                  <a16:creationId xmlns:a16="http://schemas.microsoft.com/office/drawing/2014/main" id="{56259221-73DF-F3A6-BA89-36CF7A52F4AB}"/>
                </a:ext>
              </a:extLst>
            </p:cNvPr>
            <p:cNvSpPr/>
            <p:nvPr/>
          </p:nvSpPr>
          <p:spPr>
            <a:xfrm>
              <a:off x="0" y="-46609"/>
              <a:ext cx="2286000" cy="137782"/>
            </a:xfrm>
            <a:prstGeom prst="roundRect">
              <a:avLst>
                <a:gd name="adj" fmla="val 50000"/>
              </a:avLst>
            </a:prstGeom>
            <a:solidFill>
              <a:srgbClr val="0057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0"/>
            </a:p>
          </p:txBody>
        </p:sp>
      </p:grpSp>
      <p:sp>
        <p:nvSpPr>
          <p:cNvPr id="2" name="TextBox 1">
            <a:extLst>
              <a:ext uri="{FF2B5EF4-FFF2-40B4-BE49-F238E27FC236}">
                <a16:creationId xmlns:a16="http://schemas.microsoft.com/office/drawing/2014/main" id="{E8E138BD-73F8-99D6-9826-756373812C4D}"/>
              </a:ext>
            </a:extLst>
          </p:cNvPr>
          <p:cNvSpPr txBox="1"/>
          <p:nvPr/>
        </p:nvSpPr>
        <p:spPr>
          <a:xfrm>
            <a:off x="387927" y="334697"/>
            <a:ext cx="3297698" cy="584775"/>
          </a:xfrm>
          <a:prstGeom prst="rect">
            <a:avLst/>
          </a:prstGeom>
          <a:noFill/>
        </p:spPr>
        <p:txBody>
          <a:bodyPr wrap="none" rtlCol="0">
            <a:spAutoFit/>
          </a:bodyPr>
          <a:lstStyle/>
          <a:p>
            <a:r>
              <a:rPr lang="en-CA" sz="3200" dirty="0">
                <a:solidFill>
                  <a:srgbClr val="0057B8"/>
                </a:solidFill>
                <a:latin typeface="Nunito Black" pitchFamily="2" charset="0"/>
              </a:rPr>
              <a:t>Appendix Index</a:t>
            </a:r>
          </a:p>
        </p:txBody>
      </p:sp>
      <p:sp>
        <p:nvSpPr>
          <p:cNvPr id="3" name="TextBox 2">
            <a:extLst>
              <a:ext uri="{FF2B5EF4-FFF2-40B4-BE49-F238E27FC236}">
                <a16:creationId xmlns:a16="http://schemas.microsoft.com/office/drawing/2014/main" id="{439D3D27-512B-7B8E-8B63-7C40873AD2E8}"/>
              </a:ext>
            </a:extLst>
          </p:cNvPr>
          <p:cNvSpPr txBox="1"/>
          <p:nvPr/>
        </p:nvSpPr>
        <p:spPr>
          <a:xfrm>
            <a:off x="387927" y="1117645"/>
            <a:ext cx="11589328" cy="5632311"/>
          </a:xfrm>
          <a:prstGeom prst="rect">
            <a:avLst/>
          </a:prstGeom>
          <a:noFill/>
        </p:spPr>
        <p:txBody>
          <a:bodyPr wrap="square" rtlCol="0">
            <a:spAutoFit/>
          </a:bodyPr>
          <a:lstStyle/>
          <a:p>
            <a:r>
              <a:rPr lang="en-CA" dirty="0">
                <a:latin typeface="Nunito" pitchFamily="2" charset="0"/>
              </a:rPr>
              <a:t>Appendix A: Supplemental Case Study</a:t>
            </a:r>
          </a:p>
          <a:p>
            <a:r>
              <a:rPr lang="en-CA" dirty="0">
                <a:latin typeface="Nunito" pitchFamily="2" charset="0"/>
              </a:rPr>
              <a:t>Appendix B: Multiple Choice Questions</a:t>
            </a:r>
          </a:p>
          <a:p>
            <a:pPr fontAlgn="base"/>
            <a:r>
              <a:rPr lang="en-CA" dirty="0">
                <a:latin typeface="Nunito" pitchFamily="2" charset="0"/>
              </a:rPr>
              <a:t>Appendix C: </a:t>
            </a:r>
          </a:p>
          <a:p>
            <a:pPr lvl="1" fontAlgn="base"/>
            <a:r>
              <a:rPr lang="en-CA" b="1" dirty="0">
                <a:latin typeface="Nunito" pitchFamily="2" charset="0"/>
              </a:rPr>
              <a:t>Reading Acquisition:</a:t>
            </a:r>
            <a:r>
              <a:rPr lang="en-CA" dirty="0">
                <a:latin typeface="Nunito" pitchFamily="2" charset="0"/>
              </a:rPr>
              <a:t> </a:t>
            </a:r>
            <a:r>
              <a:rPr lang="en-CA" i="1" dirty="0">
                <a:latin typeface="Nunito" pitchFamily="2" charset="0"/>
              </a:rPr>
              <a:t>Ending the Reading Wars</a:t>
            </a:r>
            <a:r>
              <a:rPr lang="en-CA" dirty="0">
                <a:latin typeface="Nunito" pitchFamily="2" charset="0"/>
              </a:rPr>
              <a:t> (Castles et al., 2018) details how children become expert readers.</a:t>
            </a:r>
          </a:p>
          <a:p>
            <a:pPr lvl="1" fontAlgn="base"/>
            <a:r>
              <a:rPr lang="en-CA" b="1" dirty="0">
                <a:latin typeface="Nunito" pitchFamily="2" charset="0"/>
              </a:rPr>
              <a:t>Child Development:</a:t>
            </a:r>
            <a:r>
              <a:rPr lang="en-CA" dirty="0">
                <a:latin typeface="Nunito" pitchFamily="2" charset="0"/>
              </a:rPr>
              <a:t> </a:t>
            </a:r>
            <a:r>
              <a:rPr lang="en-CA" i="1" dirty="0">
                <a:latin typeface="Nunito" pitchFamily="2" charset="0"/>
              </a:rPr>
              <a:t>From Neurons to Neighborhoods</a:t>
            </a:r>
            <a:r>
              <a:rPr lang="en-CA" dirty="0">
                <a:latin typeface="Nunito" pitchFamily="2" charset="0"/>
              </a:rPr>
              <a:t> (Shonkoff &amp; Phillips, 2000) covers early neurodevelopmental foundations.</a:t>
            </a:r>
          </a:p>
          <a:p>
            <a:pPr lvl="1" fontAlgn="base"/>
            <a:r>
              <a:rPr lang="en-CA" b="1" dirty="0">
                <a:latin typeface="Nunito" pitchFamily="2" charset="0"/>
              </a:rPr>
              <a:t>Relational Health:</a:t>
            </a:r>
            <a:r>
              <a:rPr lang="en-CA" dirty="0">
                <a:latin typeface="Nunito" pitchFamily="2" charset="0"/>
              </a:rPr>
              <a:t> Harvard Center's </a:t>
            </a:r>
            <a:r>
              <a:rPr lang="en-CA" i="1" dirty="0">
                <a:latin typeface="Nunito" pitchFamily="2" charset="0"/>
              </a:rPr>
              <a:t>Serve and Return Interaction</a:t>
            </a:r>
            <a:r>
              <a:rPr lang="en-CA" dirty="0">
                <a:latin typeface="Nunito" pitchFamily="2" charset="0"/>
              </a:rPr>
              <a:t> guides explain how responsive exchanges actively shape brain architecture.</a:t>
            </a:r>
          </a:p>
          <a:p>
            <a:pPr lvl="1" fontAlgn="base"/>
            <a:r>
              <a:rPr lang="en-CA" b="1" dirty="0">
                <a:latin typeface="Nunito" pitchFamily="2" charset="0"/>
              </a:rPr>
              <a:t>Digital Access:</a:t>
            </a:r>
            <a:r>
              <a:rPr lang="en-CA" dirty="0">
                <a:latin typeface="Nunito" pitchFamily="2" charset="0"/>
              </a:rPr>
              <a:t> Review full developmental materials online at the official Harvard Center repository.</a:t>
            </a:r>
          </a:p>
          <a:p>
            <a:pPr lvl="1" fontAlgn="base"/>
            <a:r>
              <a:rPr lang="en-CA" b="1" dirty="0">
                <a:latin typeface="Nunito" pitchFamily="2" charset="0"/>
              </a:rPr>
              <a:t>Podcasts:</a:t>
            </a:r>
            <a:r>
              <a:rPr lang="en-CA" dirty="0">
                <a:latin typeface="Nunito" pitchFamily="2" charset="0"/>
              </a:rPr>
              <a:t> Sold a Story</a:t>
            </a:r>
          </a:p>
          <a:p>
            <a:endParaRPr lang="en-CA" dirty="0">
              <a:latin typeface="Nunito" pitchFamily="2" charset="0"/>
            </a:endParaRPr>
          </a:p>
          <a:p>
            <a:r>
              <a:rPr lang="en-CA" dirty="0">
                <a:latin typeface="Nunito" pitchFamily="2" charset="0"/>
              </a:rPr>
              <a:t>Appendix D: Optional Medical Student Pre-Session Reflection Prompts</a:t>
            </a:r>
          </a:p>
          <a:p>
            <a:r>
              <a:rPr lang="en-CA" dirty="0">
                <a:latin typeface="Nunito" pitchFamily="2" charset="0"/>
              </a:rPr>
              <a:t>Appendix E: One-Minute Counselling Framework</a:t>
            </a:r>
          </a:p>
          <a:p>
            <a:r>
              <a:rPr lang="en-CA" dirty="0">
                <a:latin typeface="Nunito" pitchFamily="2" charset="0"/>
              </a:rPr>
              <a:t>Appendix F: Sample After-Visit Check</a:t>
            </a:r>
          </a:p>
          <a:p>
            <a:r>
              <a:rPr lang="en-CA" dirty="0">
                <a:latin typeface="Nunito" pitchFamily="2" charset="0"/>
              </a:rPr>
              <a:t>Appendix G: Sample Clinical Documentation</a:t>
            </a:r>
          </a:p>
          <a:p>
            <a:r>
              <a:rPr lang="en-CA" dirty="0">
                <a:latin typeface="Nunito" pitchFamily="2" charset="0"/>
              </a:rPr>
              <a:t>Appendix H: Clinic Readiness Checklist</a:t>
            </a:r>
          </a:p>
          <a:p>
            <a:r>
              <a:rPr lang="en-CA" dirty="0">
                <a:latin typeface="Nunito" pitchFamily="2" charset="0"/>
              </a:rPr>
              <a:t>Appendix I: Facilitator Discussion Questions</a:t>
            </a:r>
          </a:p>
          <a:p>
            <a:endParaRPr lang="en-CA" dirty="0"/>
          </a:p>
          <a:p>
            <a:endParaRPr lang="en-CA" dirty="0"/>
          </a:p>
        </p:txBody>
      </p:sp>
    </p:spTree>
    <p:extLst>
      <p:ext uri="{BB962C8B-B14F-4D97-AF65-F5344CB8AC3E}">
        <p14:creationId xmlns:p14="http://schemas.microsoft.com/office/powerpoint/2010/main" val="33873562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9|3.9|6.2|3.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ce20593-b04e-4a83-ae4a-c16d6ab2623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3484B09A8783C47870C53767E11404F" ma:contentTypeVersion="10" ma:contentTypeDescription="Create a new document." ma:contentTypeScope="" ma:versionID="3a7f1e59139d97fc2942c7f21b146049">
  <xsd:schema xmlns:xsd="http://www.w3.org/2001/XMLSchema" xmlns:xs="http://www.w3.org/2001/XMLSchema" xmlns:p="http://schemas.microsoft.com/office/2006/metadata/properties" xmlns:ns3="dce20593-b04e-4a83-ae4a-c16d6ab2623d" targetNamespace="http://schemas.microsoft.com/office/2006/metadata/properties" ma:root="true" ma:fieldsID="4e28bf851397e13ea98c5d6f7b18a0cf" ns3:_="">
    <xsd:import namespace="dce20593-b04e-4a83-ae4a-c16d6ab2623d"/>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e20593-b04e-4a83-ae4a-c16d6ab2623d"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87D9CB-3FAF-4A97-BADE-898755FC08AA}">
  <ds:schemaRefs>
    <ds:schemaRef ds:uri="http://schemas.microsoft.com/office/2006/documentManagement/types"/>
    <ds:schemaRef ds:uri="http://schemas.microsoft.com/office/infopath/2007/PartnerControls"/>
    <ds:schemaRef ds:uri="http://purl.org/dc/dcmitype/"/>
    <ds:schemaRef ds:uri="http://purl.org/dc/terms/"/>
    <ds:schemaRef ds:uri="http://www.w3.org/XML/1998/namespace"/>
    <ds:schemaRef ds:uri="http://purl.org/dc/elements/1.1/"/>
    <ds:schemaRef ds:uri="dce20593-b04e-4a83-ae4a-c16d6ab2623d"/>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272DCBC3-08DC-4671-BB90-11640C143C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e20593-b04e-4a83-ae4a-c16d6ab262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7BD1013-28FE-4C6D-B3C1-510ABB4DED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218</TotalTime>
  <Words>8705</Words>
  <Application>Microsoft Office PowerPoint</Application>
  <PresentationFormat>Widescreen</PresentationFormat>
  <Paragraphs>982</Paragraphs>
  <Slides>54</Slides>
  <Notes>54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54</vt:i4>
      </vt:variant>
    </vt:vector>
  </HeadingPairs>
  <TitlesOfParts>
    <vt:vector size="65" baseType="lpstr">
      <vt:lpstr>Aptos</vt:lpstr>
      <vt:lpstr>Aptos Display</vt:lpstr>
      <vt:lpstr>Arial</vt:lpstr>
      <vt:lpstr>Calibri</vt:lpstr>
      <vt:lpstr>Nunito</vt:lpstr>
      <vt:lpstr>Nunito Black</vt:lpstr>
      <vt:lpstr>Nunito ExtraBold</vt:lpstr>
      <vt:lpstr>Nunito Medium</vt:lpstr>
      <vt:lpstr>Nunito Sans</vt:lpstr>
      <vt:lpstr>Nunito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Bailey Duff</dc:creator>
  <cp:lastModifiedBy>Bailey Duff</cp:lastModifiedBy>
  <cp:revision>2</cp:revision>
  <dcterms:created xsi:type="dcterms:W3CDTF">2026-10-16T17:30:57Z</dcterms:created>
  <dcterms:modified xsi:type="dcterms:W3CDTF">2026-10-16T21:17:59Z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0x01010033484B09A8783C47870C53767E11404F</vt:lpwstr>
  </property>
</Properties>
</file>