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2"/>
  </p:notesMasterIdLst>
  <p:sldIdLst>
    <p:sldId id="257" r:id="rId5"/>
    <p:sldId id="1867" r:id="rId6"/>
    <p:sldId id="1712" r:id="rId7"/>
    <p:sldId id="2758" r:id="rId8"/>
    <p:sldId id="2759" r:id="rId9"/>
    <p:sldId id="1870" r:id="rId10"/>
    <p:sldId id="1838" r:id="rId11"/>
    <p:sldId id="2532" r:id="rId12"/>
    <p:sldId id="1873" r:id="rId13"/>
    <p:sldId id="1837" r:id="rId14"/>
    <p:sldId id="2537" r:id="rId15"/>
    <p:sldId id="2538" r:id="rId16"/>
    <p:sldId id="2541" r:id="rId17"/>
    <p:sldId id="2548" r:id="rId18"/>
    <p:sldId id="2761" r:id="rId19"/>
    <p:sldId id="2762" r:id="rId20"/>
    <p:sldId id="2763" r:id="rId21"/>
    <p:sldId id="2764" r:id="rId22"/>
    <p:sldId id="2765" r:id="rId23"/>
    <p:sldId id="2766" r:id="rId24"/>
    <p:sldId id="2767" r:id="rId25"/>
    <p:sldId id="2768" r:id="rId26"/>
    <p:sldId id="2769" r:id="rId27"/>
    <p:sldId id="2770" r:id="rId28"/>
    <p:sldId id="2771" r:id="rId29"/>
    <p:sldId id="2772" r:id="rId30"/>
    <p:sldId id="2773" r:id="rId31"/>
    <p:sldId id="2774" r:id="rId32"/>
    <p:sldId id="2775" r:id="rId33"/>
    <p:sldId id="2776" r:id="rId34"/>
    <p:sldId id="2777" r:id="rId35"/>
    <p:sldId id="2778" r:id="rId36"/>
    <p:sldId id="2779" r:id="rId37"/>
    <p:sldId id="2756" r:id="rId38"/>
    <p:sldId id="2757" r:id="rId39"/>
    <p:sldId id="2780" r:id="rId40"/>
    <p:sldId id="2781" r:id="rId41"/>
    <p:sldId id="2782" r:id="rId42"/>
    <p:sldId id="2783" r:id="rId43"/>
    <p:sldId id="2784" r:id="rId44"/>
    <p:sldId id="2785" r:id="rId45"/>
    <p:sldId id="2786" r:id="rId46"/>
    <p:sldId id="2787" r:id="rId47"/>
    <p:sldId id="2788" r:id="rId48"/>
    <p:sldId id="2789" r:id="rId49"/>
    <p:sldId id="2790" r:id="rId50"/>
    <p:sldId id="2791"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D7A40BC-9934-43EF-9A49-B9862C725DB8}">
          <p14:sldIdLst>
            <p14:sldId id="257"/>
            <p14:sldId id="1867"/>
            <p14:sldId id="1712"/>
            <p14:sldId id="2758"/>
            <p14:sldId id="2759"/>
            <p14:sldId id="1870"/>
            <p14:sldId id="1838"/>
          </p14:sldIdLst>
        </p14:section>
        <p14:section name="Section Divider" id="{E75B471C-B4A2-4617-B54C-BC71CA2111B4}">
          <p14:sldIdLst>
            <p14:sldId id="2532"/>
            <p14:sldId id="1873"/>
          </p14:sldIdLst>
        </p14:section>
        <p14:section name="Section Divider" id="{885E8723-10BD-4D6A-A33B-06A5277D7470}">
          <p14:sldIdLst>
            <p14:sldId id="1837"/>
            <p14:sldId id="2537"/>
            <p14:sldId id="2538"/>
            <p14:sldId id="2541"/>
            <p14:sldId id="2548"/>
          </p14:sldIdLst>
        </p14:section>
        <p14:section name="Section Divider" id="{2C3CBAF0-278A-4B72-B347-DFE56F76006E}">
          <p14:sldIdLst>
            <p14:sldId id="2761"/>
            <p14:sldId id="2762"/>
            <p14:sldId id="2763"/>
            <p14:sldId id="2764"/>
            <p14:sldId id="2765"/>
            <p14:sldId id="2766"/>
            <p14:sldId id="2767"/>
            <p14:sldId id="2768"/>
            <p14:sldId id="2769"/>
            <p14:sldId id="2770"/>
            <p14:sldId id="2771"/>
            <p14:sldId id="2772"/>
            <p14:sldId id="2773"/>
          </p14:sldIdLst>
        </p14:section>
        <p14:section name="Section Divider" id="{AD624674-D560-416D-9F44-AC8F47AFA621}">
          <p14:sldIdLst>
            <p14:sldId id="2774"/>
            <p14:sldId id="2775"/>
            <p14:sldId id="2776"/>
            <p14:sldId id="2777"/>
            <p14:sldId id="2778"/>
            <p14:sldId id="2779"/>
          </p14:sldIdLst>
        </p14:section>
        <p14:section name="Section Divider" id="{CBD90B59-131E-4F52-A29D-53B418A484D2}">
          <p14:sldIdLst>
            <p14:sldId id="2756"/>
            <p14:sldId id="2757"/>
            <p14:sldId id="2780"/>
            <p14:sldId id="2781"/>
            <p14:sldId id="2782"/>
            <p14:sldId id="2783"/>
            <p14:sldId id="2784"/>
            <p14:sldId id="2785"/>
            <p14:sldId id="2786"/>
            <p14:sldId id="2787"/>
            <p14:sldId id="2788"/>
            <p14:sldId id="2789"/>
            <p14:sldId id="2790"/>
            <p14:sldId id="2791"/>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7B9"/>
    <a:srgbClr val="DA291C"/>
    <a:srgbClr val="0CA4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2993" autoAdjust="0"/>
  </p:normalViewPr>
  <p:slideViewPr>
    <p:cSldViewPr snapToGrid="0">
      <p:cViewPr varScale="1">
        <p:scale>
          <a:sx n="54" d="100"/>
          <a:sy n="54" d="100"/>
        </p:scale>
        <p:origin x="11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22F54C-7AEC-493F-A2AD-1649CB098501}" type="datetimeFigureOut">
              <a:rPr lang="en-CA" smtClean="0"/>
              <a:t>2026-10-15</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317B38-6637-493A-82D6-5B02D11095CA}" type="slidenum">
              <a:rPr lang="en-CA" smtClean="0"/>
              <a:t>‹#›</a:t>
            </a:fld>
            <a:endParaRPr lang="en-CA"/>
          </a:p>
        </p:txBody>
      </p:sp>
    </p:spTree>
    <p:extLst>
      <p:ext uri="{BB962C8B-B14F-4D97-AF65-F5344CB8AC3E}">
        <p14:creationId xmlns:p14="http://schemas.microsoft.com/office/powerpoint/2010/main" val="1151369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Early literacy is sometimes perceived as an educational issue that begins when a child enters school. In reality, the foundations for language, communication, relationships, and later reading begin in infancy.</a:t>
            </a:r>
            <a:endParaRPr lang="en-CA" b="0" dirty="0">
              <a:effectLst/>
            </a:endParaRPr>
          </a:p>
          <a:p>
            <a:pPr rtl="0"/>
            <a:r>
              <a:rPr lang="en-CA" sz="1200" b="0" i="0" u="none" strike="noStrike" kern="1200" dirty="0">
                <a:solidFill>
                  <a:schemeClr val="tx1"/>
                </a:solidFill>
                <a:effectLst/>
                <a:latin typeface="+mn-lt"/>
                <a:ea typeface="+mn-ea"/>
                <a:cs typeface="+mn-cs"/>
              </a:rPr>
              <a:t>Healthcare practitioners have repeated opportunities to support these foundations before children enter school. We can introduce early literacy during routine care, model practical activities, identify concerns, support families facing barriers, and connect families with appropriate resources.</a:t>
            </a:r>
            <a:endParaRPr lang="en-CA" b="0" dirty="0">
              <a:effectLst/>
            </a:endParaRPr>
          </a:p>
          <a:p>
            <a:pPr rtl="0"/>
            <a:r>
              <a:rPr lang="en-CA" sz="1200" b="0" i="0" u="none" strike="noStrike" kern="1200" dirty="0">
                <a:solidFill>
                  <a:schemeClr val="tx1"/>
                </a:solidFill>
                <a:effectLst/>
                <a:latin typeface="+mn-lt"/>
                <a:ea typeface="+mn-ea"/>
                <a:cs typeface="+mn-cs"/>
              </a:rPr>
              <a:t>Frame literacy not as an educational milestone or a "lifestyle choice," but as a biological metric of pediatric development..</a:t>
            </a:r>
            <a:endParaRPr lang="en-CA" b="0" dirty="0">
              <a:effectLst/>
            </a:endParaRPr>
          </a:p>
          <a:p>
            <a:pPr rtl="0"/>
            <a:r>
              <a:rPr lang="en-CA" sz="1200" b="0" i="0" u="none" strike="noStrike" kern="1200" dirty="0">
                <a:solidFill>
                  <a:schemeClr val="tx1"/>
                </a:solidFill>
                <a:effectLst/>
                <a:latin typeface="+mn-lt"/>
                <a:ea typeface="+mn-ea"/>
                <a:cs typeface="+mn-cs"/>
              </a:rPr>
              <a:t>Task the students today with reframing their future role. They are not just treating organic pathology; they are actively protecting neural architecture and downstream health of individuals. </a:t>
            </a:r>
            <a:endParaRPr lang="en-CA" b="0" dirty="0">
              <a:effectLst/>
            </a:endParaRPr>
          </a:p>
          <a:p>
            <a:br>
              <a:rPr lang="en-CA" dirty="0"/>
            </a:br>
            <a:endParaRPr lang="en-CA" b="0" dirty="0">
              <a:effectLst/>
            </a:endParaRPr>
          </a:p>
        </p:txBody>
      </p:sp>
      <p:sp>
        <p:nvSpPr>
          <p:cNvPr id="4" name="Slide Number Placeholder 3"/>
          <p:cNvSpPr>
            <a:spLocks noGrp="1"/>
          </p:cNvSpPr>
          <p:nvPr>
            <p:ph type="sldNum" sz="quarter" idx="5"/>
          </p:nvPr>
        </p:nvSpPr>
        <p:spPr/>
        <p:txBody>
          <a:bodyPr/>
          <a:lstStyle/>
          <a:p>
            <a:fld id="{73AF05C1-B627-7C4F-9DD9-F5F4D48E347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Complete according to the accrediting organization’s CME requirements.</a:t>
            </a:r>
            <a:endParaRPr lang="en-CA" b="0" dirty="0">
              <a:effectLst/>
            </a:endParaRPr>
          </a:p>
        </p:txBody>
      </p:sp>
      <p:sp>
        <p:nvSpPr>
          <p:cNvPr id="4" name="Slide Number Placeholder 3"/>
          <p:cNvSpPr>
            <a:spLocks noGrp="1"/>
          </p:cNvSpPr>
          <p:nvPr>
            <p:ph type="sldNum" sz="quarter" idx="5"/>
          </p:nvPr>
        </p:nvSpPr>
        <p:spPr/>
        <p:txBody>
          <a:bodyPr/>
          <a:lstStyle/>
          <a:p>
            <a:fld id="{73AF05C1-B627-7C4F-9DD9-F5F4D48E3474}" type="slidenum">
              <a:rPr lang="en-US" smtClean="0"/>
              <a:pPr/>
              <a:t>2</a:t>
            </a:fld>
            <a:endParaRPr lang="en-US"/>
          </a:p>
        </p:txBody>
      </p:sp>
    </p:spTree>
    <p:extLst>
      <p:ext uri="{BB962C8B-B14F-4D97-AF65-F5344CB8AC3E}">
        <p14:creationId xmlns:p14="http://schemas.microsoft.com/office/powerpoint/2010/main" val="10798011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Emphasize that participants are not expected to become reading specialists.</a:t>
            </a:r>
            <a:endParaRPr lang="en-CA" b="0" dirty="0">
              <a:effectLst/>
            </a:endParaRPr>
          </a:p>
          <a:p>
            <a:pPr rtl="0"/>
            <a:r>
              <a:rPr lang="en-CA" sz="1200" b="0" i="0" u="none" strike="noStrike" kern="1200" dirty="0">
                <a:solidFill>
                  <a:schemeClr val="tx1"/>
                </a:solidFill>
                <a:effectLst/>
                <a:latin typeface="+mn-lt"/>
                <a:ea typeface="+mn-ea"/>
                <a:cs typeface="+mn-cs"/>
              </a:rPr>
              <a:t>The clinical role is to:</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Understand how early language develops in the infant’s brain. </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Understand how literacy is linked to greater health and education outcomes.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Promote language-rich relationships.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Normalize literacy conversations.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Observe development.</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Recognize concerns.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Offer anticipatory guidance.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Connect families with appropriate and timely supports.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Advocate when systems are not meeting a child’s needs.</a:t>
            </a:r>
          </a:p>
          <a:p>
            <a:pPr>
              <a:lnSpc>
                <a:spcPct val="107000"/>
              </a:lnSpc>
              <a:spcAft>
                <a:spcPts val="800"/>
              </a:spcAft>
            </a:pPr>
            <a:endParaRPr lang="en-CA" dirty="0">
              <a:cs typeface="Calibri" panose="020F0502020204030204"/>
            </a:endParaRPr>
          </a:p>
          <a:p>
            <a:pPr>
              <a:lnSpc>
                <a:spcPct val="107000"/>
              </a:lnSpc>
              <a:spcAft>
                <a:spcPts val="800"/>
              </a:spcAft>
            </a:pPr>
            <a:endParaRPr lang="en-CA" dirty="0">
              <a:cs typeface="Calibri" panose="020F0502020204030204"/>
            </a:endParaRPr>
          </a:p>
        </p:txBody>
      </p:sp>
      <p:sp>
        <p:nvSpPr>
          <p:cNvPr id="4" name="Slide Number Placeholder 3"/>
          <p:cNvSpPr>
            <a:spLocks noGrp="1"/>
          </p:cNvSpPr>
          <p:nvPr>
            <p:ph type="sldNum" sz="quarter" idx="5"/>
          </p:nvPr>
        </p:nvSpPr>
        <p:spPr/>
        <p:txBody>
          <a:bodyPr/>
          <a:lstStyle/>
          <a:p>
            <a:fld id="{73AF05C1-B627-7C4F-9DD9-F5F4D48E3474}"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3E945-C3A1-8009-79BC-40080FA0A5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9398E1-A887-B91D-9292-34B3948E77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5D0B0-4C8B-5B9F-6B6B-3EE35EA38678}"/>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Invite one or two responses from the group.</a:t>
            </a:r>
            <a:endParaRPr lang="en-CA" b="0" dirty="0">
              <a:effectLst/>
            </a:endParaRPr>
          </a:p>
          <a:p>
            <a:pPr rtl="0"/>
            <a:r>
              <a:rPr lang="en-CA" sz="1200" b="0" i="0" u="none" strike="noStrike" kern="1200" dirty="0">
                <a:solidFill>
                  <a:schemeClr val="tx1"/>
                </a:solidFill>
                <a:effectLst/>
                <a:latin typeface="+mn-lt"/>
                <a:ea typeface="+mn-ea"/>
                <a:cs typeface="+mn-cs"/>
              </a:rPr>
              <a:t>Listen for whether the proposed responses:</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Add another burden to the caregiver.</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Assume that reading must involve completing a book.</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Recognize the caregiver’s circumstances.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Offer realistic alternatives.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Explore what the family is already doing.</a:t>
            </a:r>
          </a:p>
          <a:p>
            <a:pPr marL="171450" indent="-171450" rtl="0">
              <a:buFont typeface="Arial" panose="020B0604020202020204" pitchFamily="34" charset="0"/>
              <a:buChar char="•"/>
            </a:pPr>
            <a:r>
              <a:rPr lang="en-CA" sz="1200" b="0" i="0" u="none" strike="noStrike" kern="1200" dirty="0">
                <a:solidFill>
                  <a:schemeClr val="tx1"/>
                </a:solidFill>
                <a:effectLst/>
                <a:latin typeface="+mn-lt"/>
                <a:ea typeface="+mn-ea"/>
                <a:cs typeface="+mn-cs"/>
              </a:rPr>
              <a:t>Possible response:</a:t>
            </a:r>
            <a:endParaRPr lang="en-CA" b="0" dirty="0">
              <a:effectLst/>
            </a:endParaRPr>
          </a:p>
          <a:p>
            <a:pPr rtl="0"/>
            <a:r>
              <a:rPr lang="en-CA" sz="1200" b="0" i="0" u="none" strike="noStrike" kern="1200" dirty="0">
                <a:solidFill>
                  <a:schemeClr val="tx1"/>
                </a:solidFill>
                <a:effectLst/>
                <a:latin typeface="+mn-lt"/>
                <a:ea typeface="+mn-ea"/>
                <a:cs typeface="+mn-cs"/>
              </a:rPr>
              <a:t>“I can hear how much you are managing. You do not have to finish a book or create a special lesson. Talking while you dress her, singing in the car, or looking at one page together all count. The most important ingredient is your voice and the interaction between you.”</a:t>
            </a:r>
            <a:endParaRPr lang="en-CA" b="0" dirty="0">
              <a:effectLst/>
            </a:endParaRPr>
          </a:p>
          <a:p>
            <a:pPr rtl="0"/>
            <a:r>
              <a:rPr lang="en-CA" sz="1200" b="0" i="0" u="none" strike="noStrike" kern="1200" dirty="0">
                <a:solidFill>
                  <a:schemeClr val="tx1"/>
                </a:solidFill>
                <a:effectLst/>
                <a:latin typeface="+mn-lt"/>
                <a:ea typeface="+mn-ea"/>
                <a:cs typeface="+mn-cs"/>
              </a:rPr>
              <a:t>Use this case to introduce a central principle:</a:t>
            </a:r>
            <a:endParaRPr lang="en-CA" b="0" dirty="0">
              <a:effectLst/>
            </a:endParaRPr>
          </a:p>
          <a:p>
            <a:pPr rtl="0"/>
            <a:r>
              <a:rPr lang="en-CA" sz="1200" b="1" i="0" u="none" strike="noStrike" kern="1200" dirty="0">
                <a:solidFill>
                  <a:schemeClr val="tx1"/>
                </a:solidFill>
                <a:effectLst/>
                <a:latin typeface="+mn-lt"/>
                <a:ea typeface="+mn-ea"/>
                <a:cs typeface="+mn-cs"/>
              </a:rPr>
              <a:t>Early literacy promotion should reduce pressure and increase connection.</a:t>
            </a:r>
            <a:endParaRPr lang="en-CA" b="0" dirty="0">
              <a:effectLst/>
            </a:endParaRPr>
          </a:p>
          <a:p>
            <a:br>
              <a:rPr lang="en-CA" dirty="0"/>
            </a:br>
            <a:br>
              <a:rPr lang="en-CA" b="0" dirty="0">
                <a:effectLst/>
              </a:rPr>
            </a:br>
            <a:endParaRPr lang="en-CA" dirty="0"/>
          </a:p>
        </p:txBody>
      </p:sp>
      <p:sp>
        <p:nvSpPr>
          <p:cNvPr id="4" name="Slide Number Placeholder 3">
            <a:extLst>
              <a:ext uri="{FF2B5EF4-FFF2-40B4-BE49-F238E27FC236}">
                <a16:creationId xmlns:a16="http://schemas.microsoft.com/office/drawing/2014/main" id="{4016F716-06B1-F998-98DE-26411916D38B}"/>
              </a:ext>
            </a:extLst>
          </p:cNvPr>
          <p:cNvSpPr>
            <a:spLocks noGrp="1"/>
          </p:cNvSpPr>
          <p:nvPr>
            <p:ph type="sldNum" sz="quarter" idx="5"/>
          </p:nvPr>
        </p:nvSpPr>
        <p:spPr/>
        <p:txBody>
          <a:bodyPr/>
          <a:lstStyle/>
          <a:p>
            <a:fld id="{73AF05C1-B627-7C4F-9DD9-F5F4D48E3474}" type="slidenum">
              <a:rPr lang="en-US" smtClean="0"/>
              <a:pPr/>
              <a:t>4</a:t>
            </a:fld>
            <a:endParaRPr lang="en-US"/>
          </a:p>
        </p:txBody>
      </p:sp>
    </p:spTree>
    <p:extLst>
      <p:ext uri="{BB962C8B-B14F-4D97-AF65-F5344CB8AC3E}">
        <p14:creationId xmlns:p14="http://schemas.microsoft.com/office/powerpoint/2010/main" val="41206141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EC6C9-54CB-2235-1081-F8244A39FD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58B9F6-15B3-0FBE-4FBD-2C209C4403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BF4879-4B61-3BF0-B90A-2E7BB9584C5B}"/>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Early literacy conversations fit naturally within subjects clinicians already address: communication, attachment, routines, sleep, behaviour, screen use, development, and school functioning.</a:t>
            </a:r>
            <a:endParaRPr lang="en-CA" b="0" dirty="0">
              <a:effectLst/>
            </a:endParaRPr>
          </a:p>
          <a:p>
            <a:pPr rtl="0"/>
            <a:r>
              <a:rPr lang="en-CA" sz="1200" b="0" i="0" u="none" strike="noStrike" kern="1200" dirty="0">
                <a:solidFill>
                  <a:schemeClr val="tx1"/>
                </a:solidFill>
                <a:effectLst/>
                <a:latin typeface="+mn-lt"/>
                <a:ea typeface="+mn-ea"/>
                <a:cs typeface="+mn-cs"/>
              </a:rPr>
              <a:t>The Canadian Paediatric Society describes early exposure to books, words, and songs as a way to support vocabulary, later reading, nurturing relationships, and health.</a:t>
            </a:r>
            <a:endParaRPr lang="en-CA" b="0" dirty="0">
              <a:effectLst/>
            </a:endParaRPr>
          </a:p>
          <a:p>
            <a:pPr rtl="0"/>
            <a:r>
              <a:rPr lang="en-CA" sz="1200" b="0" i="0" u="none" strike="noStrike" kern="1200" dirty="0">
                <a:solidFill>
                  <a:schemeClr val="tx1"/>
                </a:solidFill>
                <a:effectLst/>
                <a:latin typeface="+mn-lt"/>
                <a:ea typeface="+mn-ea"/>
                <a:cs typeface="+mn-cs"/>
              </a:rPr>
              <a:t>The goal is not simply to teach children letters earlier. It is to strengthen responsive interactions and language-rich environments that support development.</a:t>
            </a:r>
            <a:endParaRPr lang="en-CA" b="0" dirty="0">
              <a:effectLst/>
            </a:endParaRPr>
          </a:p>
        </p:txBody>
      </p:sp>
      <p:sp>
        <p:nvSpPr>
          <p:cNvPr id="4" name="Slide Number Placeholder 3">
            <a:extLst>
              <a:ext uri="{FF2B5EF4-FFF2-40B4-BE49-F238E27FC236}">
                <a16:creationId xmlns:a16="http://schemas.microsoft.com/office/drawing/2014/main" id="{BB0F9587-4109-2FBC-96E6-681E12CACD9B}"/>
              </a:ext>
            </a:extLst>
          </p:cNvPr>
          <p:cNvSpPr>
            <a:spLocks noGrp="1"/>
          </p:cNvSpPr>
          <p:nvPr>
            <p:ph type="sldNum" sz="quarter" idx="5"/>
          </p:nvPr>
        </p:nvSpPr>
        <p:spPr/>
        <p:txBody>
          <a:bodyPr/>
          <a:lstStyle/>
          <a:p>
            <a:fld id="{73AF05C1-B627-7C4F-9DD9-F5F4D48E3474}" type="slidenum">
              <a:rPr lang="en-US" smtClean="0"/>
              <a:pPr/>
              <a:t>5</a:t>
            </a:fld>
            <a:endParaRPr lang="en-US"/>
          </a:p>
        </p:txBody>
      </p:sp>
    </p:spTree>
    <p:extLst>
      <p:ext uri="{BB962C8B-B14F-4D97-AF65-F5344CB8AC3E}">
        <p14:creationId xmlns:p14="http://schemas.microsoft.com/office/powerpoint/2010/main" val="4273919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059C1-8C7A-AF28-36B9-ECC2200613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2EE102-2DF7-2219-F5C7-F7C44875A8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C112A7-B9E0-6323-93F5-255D3EE38E3C}"/>
              </a:ext>
            </a:extLst>
          </p:cNvPr>
          <p:cNvSpPr>
            <a:spLocks noGrp="1"/>
          </p:cNvSpPr>
          <p:nvPr>
            <p:ph type="body" idx="1"/>
          </p:nvPr>
        </p:nvSpPr>
        <p:spPr/>
        <p:txBody>
          <a:bodyPr/>
          <a:lstStyle/>
          <a:p>
            <a:pPr rtl="0"/>
            <a:r>
              <a:rPr lang="en-CA" sz="1200" b="1" i="0" u="none" strike="noStrike" kern="1200" dirty="0">
                <a:solidFill>
                  <a:schemeClr val="tx1"/>
                </a:solidFill>
                <a:effectLst/>
                <a:latin typeface="+mn-lt"/>
                <a:ea typeface="+mn-ea"/>
                <a:cs typeface="+mn-cs"/>
              </a:rPr>
              <a:t>The Task:</a:t>
            </a:r>
            <a:r>
              <a:rPr lang="en-CA" sz="1200" b="0" i="0" u="none" strike="noStrike" kern="1200" dirty="0">
                <a:solidFill>
                  <a:schemeClr val="tx1"/>
                </a:solidFill>
                <a:effectLst/>
                <a:latin typeface="+mn-lt"/>
                <a:ea typeface="+mn-ea"/>
                <a:cs typeface="+mn-cs"/>
              </a:rPr>
              <a:t> Ask a medical student to read the slide aloud to the room. Give them 15–20 seconds to struggle, stutter, and attempt to sound it out under pressure.</a:t>
            </a:r>
            <a:endParaRPr lang="en-CA" b="0" dirty="0">
              <a:effectLst/>
            </a:endParaRPr>
          </a:p>
          <a:p>
            <a:br>
              <a:rPr lang="en-CA" b="0" dirty="0">
                <a:effectLst/>
              </a:rPr>
            </a:br>
            <a:endParaRPr lang="en-CA" b="0" dirty="0">
              <a:effectLst/>
            </a:endParaRPr>
          </a:p>
          <a:p>
            <a:pPr rtl="0"/>
            <a:r>
              <a:rPr lang="en-CA" sz="1200" b="0" i="0" u="none" strike="noStrike" kern="1200" dirty="0">
                <a:solidFill>
                  <a:schemeClr val="tx1"/>
                </a:solidFill>
                <a:effectLst/>
                <a:latin typeface="+mn-lt"/>
                <a:ea typeface="+mn-ea"/>
                <a:cs typeface="+mn-cs"/>
              </a:rPr>
              <a:t>Reveal the decoded text: </a:t>
            </a:r>
            <a:r>
              <a:rPr lang="en-CA" sz="1200" b="0" i="1" u="none" strike="noStrike" kern="1200" dirty="0">
                <a:solidFill>
                  <a:schemeClr val="tx1"/>
                </a:solidFill>
                <a:effectLst/>
                <a:latin typeface="+mn-lt"/>
                <a:ea typeface="+mn-ea"/>
                <a:cs typeface="+mn-cs"/>
              </a:rPr>
              <a:t>The little kitten sat on the rug. It saw a big bug fly near the door. "Meow!" said the kitten. The fly flew away high into the sky. The little kitten curled up and went to sleep. </a:t>
            </a:r>
            <a:endParaRPr lang="en-CA" b="0" dirty="0">
              <a:effectLst/>
            </a:endParaRPr>
          </a:p>
          <a:p>
            <a:br>
              <a:rPr lang="en-CA" b="0" dirty="0">
                <a:effectLst/>
              </a:rPr>
            </a:br>
            <a:endParaRPr lang="en-CA" b="0" dirty="0">
              <a:effectLst/>
            </a:endParaRPr>
          </a:p>
          <a:p>
            <a:pPr rtl="0"/>
            <a:r>
              <a:rPr lang="en-CA" sz="1200" b="0" i="0" u="none" strike="noStrike" kern="1200" dirty="0">
                <a:solidFill>
                  <a:schemeClr val="tx1"/>
                </a:solidFill>
                <a:effectLst/>
                <a:latin typeface="+mn-lt"/>
                <a:ea typeface="+mn-ea"/>
                <a:cs typeface="+mn-cs"/>
              </a:rPr>
              <a:t>This frustration and confusion are what a child with an unaddressed decoding deficit or dyslexia experiences every single day at school. When a child faces this barrier, reading isn't fun; it is an exhausting source of chronic anxiety that quickly manifests as somatic complaints and school avoidance.</a:t>
            </a:r>
            <a:endParaRPr lang="en-CA" b="0" dirty="0">
              <a:effectLst/>
            </a:endParaRPr>
          </a:p>
          <a:p>
            <a:pPr rtl="0"/>
            <a:r>
              <a:rPr lang="en-CA" sz="1200" b="0" i="0" u="none" strike="noStrike" kern="1200" dirty="0">
                <a:solidFill>
                  <a:schemeClr val="tx1"/>
                </a:solidFill>
                <a:effectLst/>
                <a:latin typeface="+mn-lt"/>
                <a:ea typeface="+mn-ea"/>
                <a:cs typeface="+mn-cs"/>
              </a:rPr>
              <a:t>Consider this discussion prompt: </a:t>
            </a:r>
            <a:r>
              <a:rPr lang="en-CA" sz="1200" b="0" i="1" u="none" strike="noStrike" kern="1200" dirty="0">
                <a:solidFill>
                  <a:schemeClr val="tx1"/>
                </a:solidFill>
                <a:effectLst/>
                <a:latin typeface="+mn-lt"/>
                <a:ea typeface="+mn-ea"/>
                <a:cs typeface="+mn-cs"/>
              </a:rPr>
              <a:t>"To the student who just read that: describe the physical sensation of trying to decode that paragraph under pressure. How did it feel?”</a:t>
            </a:r>
            <a:endParaRPr lang="en-CA" b="0" dirty="0">
              <a:effectLst/>
            </a:endParaRPr>
          </a:p>
          <a:p>
            <a:pPr rtl="0"/>
            <a:r>
              <a:rPr lang="en-CA" sz="1200" b="0" i="0" u="none" strike="noStrike" kern="1200" dirty="0">
                <a:solidFill>
                  <a:schemeClr val="tx1"/>
                </a:solidFill>
                <a:effectLst/>
                <a:latin typeface="+mn-lt"/>
                <a:ea typeface="+mn-ea"/>
                <a:cs typeface="+mn-cs"/>
              </a:rPr>
              <a:t>You want to help students realize that decoding failure is physically and emotionally exhausting. A child spending 90% of their metabolic brain energy simply trying to translate letters into sounds has little cognitive reserve left for actual comprehension.</a:t>
            </a:r>
            <a:endParaRPr lang="en-CA" b="0" dirty="0">
              <a:effectLst/>
            </a:endParaRPr>
          </a:p>
          <a:p>
            <a:br>
              <a:rPr lang="en-CA" dirty="0"/>
            </a:br>
            <a:endParaRPr lang="en-US" spc="-39" dirty="0">
              <a:solidFill>
                <a:schemeClr val="tx1">
                  <a:lumMod val="75000"/>
                  <a:lumOff val="25000"/>
                </a:schemeClr>
              </a:solidFill>
              <a:latin typeface="Nunito Sans ExtraLight"/>
              <a:cs typeface="Heebo Thin"/>
            </a:endParaRPr>
          </a:p>
        </p:txBody>
      </p:sp>
      <p:sp>
        <p:nvSpPr>
          <p:cNvPr id="4" name="Slide Number Placeholder 3">
            <a:extLst>
              <a:ext uri="{FF2B5EF4-FFF2-40B4-BE49-F238E27FC236}">
                <a16:creationId xmlns:a16="http://schemas.microsoft.com/office/drawing/2014/main" id="{4CACC476-933F-F028-9948-CF09E687B4E6}"/>
              </a:ext>
            </a:extLst>
          </p:cNvPr>
          <p:cNvSpPr>
            <a:spLocks noGrp="1"/>
          </p:cNvSpPr>
          <p:nvPr>
            <p:ph type="sldNum" sz="quarter" idx="5"/>
          </p:nvPr>
        </p:nvSpPr>
        <p:spPr/>
        <p:txBody>
          <a:bodyPr/>
          <a:lstStyle/>
          <a:p>
            <a:fld id="{73AF05C1-B627-7C4F-9DD9-F5F4D48E3474}" type="slidenum">
              <a:rPr lang="en-US" smtClean="0"/>
              <a:pPr/>
              <a:t>6</a:t>
            </a:fld>
            <a:endParaRPr lang="en-US"/>
          </a:p>
        </p:txBody>
      </p:sp>
    </p:spTree>
    <p:extLst>
      <p:ext uri="{BB962C8B-B14F-4D97-AF65-F5344CB8AC3E}">
        <p14:creationId xmlns:p14="http://schemas.microsoft.com/office/powerpoint/2010/main" val="2274066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90% of brain volume forms before age 5, driven by environmental stimuli. Drive home the timeline. Because 90% of brain volume forms before age 5, waiting until kindergarten to address literacy is a failed reactive strategy. </a:t>
            </a:r>
            <a:endParaRPr lang="en-CA" sz="4000" b="0" dirty="0">
              <a:effectLst/>
            </a:endParaRPr>
          </a:p>
          <a:p>
            <a:pPr rtl="0"/>
            <a:r>
              <a:rPr lang="en-CA" sz="1200" b="1" i="0" u="none" strike="noStrike" kern="1200" dirty="0">
                <a:solidFill>
                  <a:schemeClr val="tx1"/>
                </a:solidFill>
                <a:effectLst/>
                <a:latin typeface="+mn-lt"/>
                <a:ea typeface="+mn-ea"/>
                <a:cs typeface="+mn-cs"/>
              </a:rPr>
              <a:t>The 3rd-Grade Cliff</a:t>
            </a:r>
            <a:r>
              <a:rPr lang="en-CA" sz="1200" b="0" i="0" u="none" strike="noStrike" kern="1200" dirty="0">
                <a:solidFill>
                  <a:schemeClr val="tx1"/>
                </a:solidFill>
                <a:effectLst/>
                <a:latin typeface="+mn-lt"/>
                <a:ea typeface="+mn-ea"/>
                <a:cs typeface="+mn-cs"/>
              </a:rPr>
              <a:t>: Third-grade reading proficiency predicts high school graduation rates with high accuracy. Explain the shift from </a:t>
            </a:r>
            <a:r>
              <a:rPr lang="en-CA" sz="1200" b="0" i="1" u="none" strike="noStrike" kern="1200" dirty="0">
                <a:solidFill>
                  <a:schemeClr val="tx1"/>
                </a:solidFill>
                <a:effectLst/>
                <a:latin typeface="+mn-lt"/>
                <a:ea typeface="+mn-ea"/>
                <a:cs typeface="+mn-cs"/>
              </a:rPr>
              <a:t>learning to read</a:t>
            </a:r>
            <a:r>
              <a:rPr lang="en-CA" sz="1200" b="0" i="0" u="none" strike="noStrike" kern="1200" dirty="0">
                <a:solidFill>
                  <a:schemeClr val="tx1"/>
                </a:solidFill>
                <a:effectLst/>
                <a:latin typeface="+mn-lt"/>
                <a:ea typeface="+mn-ea"/>
                <a:cs typeface="+mn-cs"/>
              </a:rPr>
              <a:t> (K-Grade 3) to </a:t>
            </a:r>
            <a:r>
              <a:rPr lang="en-CA" sz="1200" b="0" i="1" u="none" strike="noStrike" kern="1200" dirty="0">
                <a:solidFill>
                  <a:schemeClr val="tx1"/>
                </a:solidFill>
                <a:effectLst/>
                <a:latin typeface="+mn-lt"/>
                <a:ea typeface="+mn-ea"/>
                <a:cs typeface="+mn-cs"/>
              </a:rPr>
              <a:t>reading to learn</a:t>
            </a:r>
            <a:r>
              <a:rPr lang="en-CA" sz="1200" b="0" i="0" u="none" strike="noStrike" kern="1200" dirty="0">
                <a:solidFill>
                  <a:schemeClr val="tx1"/>
                </a:solidFill>
                <a:effectLst/>
                <a:latin typeface="+mn-lt"/>
                <a:ea typeface="+mn-ea"/>
                <a:cs typeface="+mn-cs"/>
              </a:rPr>
              <a:t> (Grade 4 onward). If a child cannot decode by Grade 3, the rest of the curriculum becomes inaccessible.</a:t>
            </a:r>
            <a:endParaRPr lang="en-CA" sz="4000" b="0" dirty="0">
              <a:effectLst/>
            </a:endParaRPr>
          </a:p>
          <a:p>
            <a:pPr rtl="0"/>
            <a:r>
              <a:rPr lang="en-CA" sz="1200" b="1" i="0" u="none" strike="noStrike" kern="1200" dirty="0">
                <a:solidFill>
                  <a:schemeClr val="tx1"/>
                </a:solidFill>
                <a:effectLst/>
                <a:latin typeface="+mn-lt"/>
                <a:ea typeface="+mn-ea"/>
                <a:cs typeface="+mn-cs"/>
              </a:rPr>
              <a:t>The Lifelong Health Trajectory</a:t>
            </a:r>
            <a:r>
              <a:rPr lang="en-CA" sz="1200" b="0" i="0" u="none" strike="noStrike" kern="1200" dirty="0">
                <a:solidFill>
                  <a:schemeClr val="tx1"/>
                </a:solidFill>
                <a:effectLst/>
                <a:latin typeface="+mn-lt"/>
                <a:ea typeface="+mn-ea"/>
                <a:cs typeface="+mn-cs"/>
              </a:rPr>
              <a:t>: Emphasize that third-grade reading proficiency is a highly accurate, evidence-based predictor of adult health equity and medical compliance.</a:t>
            </a:r>
            <a:endParaRPr lang="en-CA" sz="4000" b="0" dirty="0">
              <a:effectLst/>
            </a:endParaRPr>
          </a:p>
          <a:p>
            <a:br>
              <a:rPr lang="en-CA" sz="4000" dirty="0"/>
            </a:br>
            <a:endParaRPr lang="en-CA" sz="4000" dirty="0">
              <a:latin typeface="Calibri Light" panose="020F0302020204030204"/>
              <a:ea typeface="Calibri"/>
              <a:cs typeface="Calibri Light" panose="020F0302020204030204"/>
            </a:endParaRPr>
          </a:p>
          <a:p>
            <a:pPr>
              <a:lnSpc>
                <a:spcPct val="107000"/>
              </a:lnSpc>
              <a:spcAft>
                <a:spcPts val="816"/>
              </a:spcAft>
            </a:pPr>
            <a:endParaRPr lang="en-CA" sz="2800" dirty="0">
              <a:latin typeface="Calibri Light" panose="020F0302020204030204"/>
              <a:ea typeface="Calibri" panose="020F0502020204030204" pitchFamily="34" charset="0"/>
              <a:cs typeface="Calibri Light" panose="020F0302020204030204"/>
            </a:endParaRPr>
          </a:p>
        </p:txBody>
      </p:sp>
      <p:sp>
        <p:nvSpPr>
          <p:cNvPr id="4" name="Slide Number Placeholder 3"/>
          <p:cNvSpPr>
            <a:spLocks noGrp="1"/>
          </p:cNvSpPr>
          <p:nvPr>
            <p:ph type="sldNum" sz="quarter" idx="5"/>
          </p:nvPr>
        </p:nvSpPr>
        <p:spPr/>
        <p:txBody>
          <a:bodyPr/>
          <a:lstStyle/>
          <a:p>
            <a:fld id="{73AF05C1-B627-7C4F-9DD9-F5F4D48E3474}" type="slidenum">
              <a:rPr lang="en-US" smtClean="0"/>
              <a:pPr/>
              <a:t>7</a:t>
            </a:fld>
            <a:endParaRPr lang="en-US"/>
          </a:p>
        </p:txBody>
      </p:sp>
    </p:spTree>
    <p:extLst>
      <p:ext uri="{BB962C8B-B14F-4D97-AF65-F5344CB8AC3E}">
        <p14:creationId xmlns:p14="http://schemas.microsoft.com/office/powerpoint/2010/main" val="37193873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24098-EA85-1CD8-6CAF-81EEBB700C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9FB840-10C5-5C7C-71B1-A0D16E2CDF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CFAD7A-364F-1277-C2CA-5900CF23D87F}"/>
              </a:ext>
            </a:extLst>
          </p:cNvPr>
          <p:cNvSpPr>
            <a:spLocks noGrp="1"/>
          </p:cNvSpPr>
          <p:nvPr>
            <p:ph type="body" idx="1"/>
          </p:nvPr>
        </p:nvSpPr>
        <p:spPr/>
        <p:txBody>
          <a:bodyPr/>
          <a:lstStyle/>
          <a:p>
            <a:pPr>
              <a:defRPr/>
            </a:pPr>
            <a:endParaRPr lang="en-US" spc="-39" dirty="0">
              <a:solidFill>
                <a:schemeClr val="tx1">
                  <a:lumMod val="75000"/>
                  <a:lumOff val="25000"/>
                </a:schemeClr>
              </a:solidFill>
              <a:latin typeface="Nunito Sans ExtraLight"/>
              <a:cs typeface="Heebo Thin"/>
            </a:endParaRPr>
          </a:p>
        </p:txBody>
      </p:sp>
      <p:sp>
        <p:nvSpPr>
          <p:cNvPr id="4" name="Slide Number Placeholder 3">
            <a:extLst>
              <a:ext uri="{FF2B5EF4-FFF2-40B4-BE49-F238E27FC236}">
                <a16:creationId xmlns:a16="http://schemas.microsoft.com/office/drawing/2014/main" id="{17BC1E10-E81F-C574-EE0B-CD806A4163EC}"/>
              </a:ext>
            </a:extLst>
          </p:cNvPr>
          <p:cNvSpPr>
            <a:spLocks noGrp="1"/>
          </p:cNvSpPr>
          <p:nvPr>
            <p:ph type="sldNum" sz="quarter" idx="5"/>
          </p:nvPr>
        </p:nvSpPr>
        <p:spPr/>
        <p:txBody>
          <a:bodyPr/>
          <a:lstStyle/>
          <a:p>
            <a:fld id="{73AF05C1-B627-7C4F-9DD9-F5F4D48E3474}" type="slidenum">
              <a:rPr lang="en-US" smtClean="0"/>
              <a:pPr/>
              <a:t>8</a:t>
            </a:fld>
            <a:endParaRPr lang="en-US"/>
          </a:p>
        </p:txBody>
      </p:sp>
    </p:spTree>
    <p:extLst>
      <p:ext uri="{BB962C8B-B14F-4D97-AF65-F5344CB8AC3E}">
        <p14:creationId xmlns:p14="http://schemas.microsoft.com/office/powerpoint/2010/main" val="41685913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Emphasize that human evolution hardwired speech, but reading is an artificial, cultural invention. The brain has</a:t>
            </a:r>
            <a:r>
              <a:rPr lang="en-CA" sz="1200" b="1" i="0" u="none" strike="noStrike" kern="1200" dirty="0">
                <a:solidFill>
                  <a:schemeClr val="tx1"/>
                </a:solidFill>
                <a:effectLst/>
                <a:latin typeface="+mn-lt"/>
                <a:ea typeface="+mn-ea"/>
                <a:cs typeface="+mn-cs"/>
              </a:rPr>
              <a:t> no native reading center;</a:t>
            </a:r>
            <a:r>
              <a:rPr lang="en-CA" sz="1200" b="0" i="0" u="none" strike="noStrike" kern="1200" dirty="0">
                <a:solidFill>
                  <a:schemeClr val="tx1"/>
                </a:solidFill>
                <a:effectLst/>
                <a:latin typeface="+mn-lt"/>
                <a:ea typeface="+mn-ea"/>
                <a:cs typeface="+mn-cs"/>
              </a:rPr>
              <a:t> it must actively repurpose existing visual and auditory circuits.</a:t>
            </a:r>
            <a:endParaRPr lang="en-CA" b="0" dirty="0">
              <a:effectLst/>
            </a:endParaRPr>
          </a:p>
          <a:p>
            <a:pPr rtl="0"/>
            <a:r>
              <a:rPr lang="en-CA" sz="1200" b="1" i="0" u="none" strike="noStrike" kern="1200" dirty="0">
                <a:solidFill>
                  <a:schemeClr val="tx1"/>
                </a:solidFill>
                <a:effectLst/>
                <a:latin typeface="+mn-lt"/>
                <a:ea typeface="+mn-ea"/>
                <a:cs typeface="+mn-cs"/>
              </a:rPr>
              <a:t>The Brain's Letterbox (VWFA)</a:t>
            </a:r>
            <a:r>
              <a:rPr lang="en-CA" sz="1200" b="0" i="0" u="none" strike="noStrike" kern="1200" dirty="0">
                <a:solidFill>
                  <a:schemeClr val="tx1"/>
                </a:solidFill>
                <a:effectLst/>
                <a:latin typeface="+mn-lt"/>
                <a:ea typeface="+mn-ea"/>
                <a:cs typeface="+mn-cs"/>
              </a:rPr>
              <a:t> is located in the left fusiform gyrus. Through literacy, this area is recycled to recognize abstract letter shapes instantly, turning visual inputs into language.</a:t>
            </a:r>
            <a:endParaRPr lang="en-CA" b="0" dirty="0">
              <a:effectLst/>
            </a:endParaRPr>
          </a:p>
          <a:p>
            <a:pPr rtl="0"/>
            <a:r>
              <a:rPr lang="en-CA" sz="1200" b="0" i="0" u="none" strike="noStrike" kern="1200" dirty="0">
                <a:solidFill>
                  <a:schemeClr val="tx1"/>
                </a:solidFill>
                <a:effectLst/>
                <a:latin typeface="+mn-lt"/>
                <a:ea typeface="+mn-ea"/>
                <a:cs typeface="+mn-cs"/>
              </a:rPr>
              <a:t>Highlight that environmental stimulation is a physical mutagen for white matter. Children with high book exposure show structural MRI evidence of increased myelination along the arcuate fasciculus, bridging Wernicke's and Broca's areas.</a:t>
            </a:r>
            <a:endParaRPr lang="en-CA" b="0" dirty="0">
              <a:effectLst/>
            </a:endParaRPr>
          </a:p>
          <a:p>
            <a:pPr rtl="0"/>
            <a:r>
              <a:rPr lang="en-CA" sz="1200" b="0" i="0" u="none" strike="noStrike" kern="1200" dirty="0">
                <a:solidFill>
                  <a:schemeClr val="tx1"/>
                </a:solidFill>
                <a:effectLst/>
                <a:latin typeface="+mn-lt"/>
                <a:ea typeface="+mn-ea"/>
                <a:cs typeface="+mn-cs"/>
              </a:rPr>
              <a:t>Consider asking this question to the group: </a:t>
            </a:r>
            <a:r>
              <a:rPr lang="en-CA" sz="1200" b="0" i="1" u="none" strike="noStrike" kern="1200" dirty="0">
                <a:solidFill>
                  <a:schemeClr val="tx1"/>
                </a:solidFill>
                <a:effectLst/>
                <a:latin typeface="+mn-lt"/>
                <a:ea typeface="+mn-ea"/>
                <a:cs typeface="+mn-cs"/>
              </a:rPr>
              <a:t>"How would you explain to a parent, using neuroscience, that reading to their infant physically changes the structural wiring of their child's brain?"</a:t>
            </a:r>
            <a:br>
              <a:rPr lang="en-CA" dirty="0"/>
            </a:br>
            <a:endParaRPr lang="en-CA" b="1" dirty="0"/>
          </a:p>
        </p:txBody>
      </p:sp>
      <p:sp>
        <p:nvSpPr>
          <p:cNvPr id="4" name="Slide Number Placeholder 3"/>
          <p:cNvSpPr>
            <a:spLocks noGrp="1"/>
          </p:cNvSpPr>
          <p:nvPr>
            <p:ph type="sldNum" sz="quarter" idx="5"/>
          </p:nvPr>
        </p:nvSpPr>
        <p:spPr/>
        <p:txBody>
          <a:bodyPr/>
          <a:lstStyle/>
          <a:p>
            <a:fld id="{73AF05C1-B627-7C4F-9DD9-F5F4D48E3474}" type="slidenum">
              <a:rPr lang="en-US" smtClean="0"/>
              <a:pPr/>
              <a:t>9</a:t>
            </a:fld>
            <a:endParaRPr lang="en-US"/>
          </a:p>
        </p:txBody>
      </p:sp>
    </p:spTree>
    <p:extLst>
      <p:ext uri="{BB962C8B-B14F-4D97-AF65-F5344CB8AC3E}">
        <p14:creationId xmlns:p14="http://schemas.microsoft.com/office/powerpoint/2010/main" val="30461008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cs typeface="Calibri" panose="020F0502020204030204"/>
            </a:endParaRPr>
          </a:p>
        </p:txBody>
      </p:sp>
      <p:sp>
        <p:nvSpPr>
          <p:cNvPr id="4" name="Slide Number Placeholder 3"/>
          <p:cNvSpPr>
            <a:spLocks noGrp="1"/>
          </p:cNvSpPr>
          <p:nvPr>
            <p:ph type="sldNum" sz="quarter" idx="5"/>
          </p:nvPr>
        </p:nvSpPr>
        <p:spPr/>
        <p:txBody>
          <a:bodyPr/>
          <a:lstStyle/>
          <a:p>
            <a:fld id="{73AF05C1-B627-7C4F-9DD9-F5F4D48E3474}" type="slidenum">
              <a:rPr lang="en-US" smtClean="0"/>
              <a:pPr/>
              <a:t>10</a:t>
            </a:fld>
            <a:endParaRPr lang="en-US"/>
          </a:p>
        </p:txBody>
      </p:sp>
    </p:spTree>
    <p:extLst>
      <p:ext uri="{BB962C8B-B14F-4D97-AF65-F5344CB8AC3E}">
        <p14:creationId xmlns:p14="http://schemas.microsoft.com/office/powerpoint/2010/main" val="36918253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E6111-4A11-2337-68FD-9ECE00A7BF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ED1F54-FEAF-1519-7BCB-B35A7E0928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CED6F5-0E60-54A5-C975-B1AB9C0D4D0F}"/>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This is often described as “serve-and-return.”</a:t>
            </a:r>
            <a:endParaRPr lang="en-CA" b="0" dirty="0">
              <a:effectLst/>
            </a:endParaRPr>
          </a:p>
          <a:p>
            <a:pPr rtl="0"/>
            <a:r>
              <a:rPr lang="en-CA" sz="1200" b="0" i="0" u="none" strike="noStrike" kern="1200" dirty="0">
                <a:solidFill>
                  <a:schemeClr val="tx1"/>
                </a:solidFill>
                <a:effectLst/>
                <a:latin typeface="+mn-lt"/>
                <a:ea typeface="+mn-ea"/>
                <a:cs typeface="+mn-cs"/>
              </a:rPr>
              <a:t>The child initiates a “serve” through a sound, look, gesture, or word. A responsive adult “returns” the interaction by noticing, naming, imitating, expanding, or responding.</a:t>
            </a:r>
            <a:endParaRPr lang="en-CA" b="0" dirty="0">
              <a:effectLst/>
            </a:endParaRPr>
          </a:p>
          <a:p>
            <a:pPr rtl="0"/>
            <a:r>
              <a:rPr lang="en-CA" sz="1200" b="0" i="0" u="none" strike="noStrike" kern="1200" dirty="0">
                <a:solidFill>
                  <a:schemeClr val="tx1"/>
                </a:solidFill>
                <a:effectLst/>
                <a:latin typeface="+mn-lt"/>
                <a:ea typeface="+mn-ea"/>
                <a:cs typeface="+mn-cs"/>
              </a:rPr>
              <a:t>Books are useful because they create frequent opportunities for:</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Joint attention.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Pointing.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Naming.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Turn-taking.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Prediction.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Emotional connection.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Repetition.</a:t>
            </a:r>
          </a:p>
          <a:p>
            <a:pPr rtl="0"/>
            <a:r>
              <a:rPr lang="en-CA" sz="1200" b="0" i="0" u="none" strike="noStrike" kern="1200" dirty="0">
                <a:solidFill>
                  <a:schemeClr val="tx1"/>
                </a:solidFill>
                <a:effectLst/>
                <a:latin typeface="+mn-lt"/>
                <a:ea typeface="+mn-ea"/>
                <a:cs typeface="+mn-cs"/>
              </a:rPr>
              <a:t>However, books are not the only way to create these exchanges. Songs, family stories, daily conversation, rhymes, and oral traditions are also valuable. These must be included when assessing literacy exposure in a household. </a:t>
            </a:r>
            <a:endParaRPr lang="en-CA" b="0" dirty="0">
              <a:effectLst/>
            </a:endParaRPr>
          </a:p>
          <a:p>
            <a:br>
              <a:rPr lang="en-CA" dirty="0"/>
            </a:br>
            <a:endParaRPr lang="en-CA" dirty="0">
              <a:cs typeface="Calibri" panose="020F0502020204030204"/>
            </a:endParaRPr>
          </a:p>
        </p:txBody>
      </p:sp>
      <p:sp>
        <p:nvSpPr>
          <p:cNvPr id="4" name="Slide Number Placeholder 3">
            <a:extLst>
              <a:ext uri="{FF2B5EF4-FFF2-40B4-BE49-F238E27FC236}">
                <a16:creationId xmlns:a16="http://schemas.microsoft.com/office/drawing/2014/main" id="{4E8CD689-F176-0F16-5250-DBFE998726A6}"/>
              </a:ext>
            </a:extLst>
          </p:cNvPr>
          <p:cNvSpPr>
            <a:spLocks noGrp="1"/>
          </p:cNvSpPr>
          <p:nvPr>
            <p:ph type="sldNum" sz="quarter" idx="5"/>
          </p:nvPr>
        </p:nvSpPr>
        <p:spPr/>
        <p:txBody>
          <a:bodyPr/>
          <a:lstStyle/>
          <a:p>
            <a:fld id="{73AF05C1-B627-7C4F-9DD9-F5F4D48E3474}" type="slidenum">
              <a:rPr lang="en-US" smtClean="0"/>
              <a:pPr/>
              <a:t>11</a:t>
            </a:fld>
            <a:endParaRPr lang="en-US"/>
          </a:p>
        </p:txBody>
      </p:sp>
    </p:spTree>
    <p:extLst>
      <p:ext uri="{BB962C8B-B14F-4D97-AF65-F5344CB8AC3E}">
        <p14:creationId xmlns:p14="http://schemas.microsoft.com/office/powerpoint/2010/main" val="21445353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BD0E8-3160-3004-BA3B-57690A9104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DD581E-73B5-154C-67DA-DD3D29FFDD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BF4894-9BBC-8CF6-D56A-4436F42D960D}"/>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Many caregivers believe they are “doing it wrong” if the child does not sit quietly or if they cannot finish every page.</a:t>
            </a:r>
            <a:endParaRPr lang="en-CA" b="0" dirty="0">
              <a:effectLst/>
            </a:endParaRPr>
          </a:p>
          <a:p>
            <a:pPr rtl="0"/>
            <a:r>
              <a:rPr lang="en-CA" sz="1200" b="0" i="0" u="none" strike="noStrike" kern="1200" dirty="0">
                <a:solidFill>
                  <a:schemeClr val="tx1"/>
                </a:solidFill>
                <a:effectLst/>
                <a:latin typeface="+mn-lt"/>
                <a:ea typeface="+mn-ea"/>
                <a:cs typeface="+mn-cs"/>
              </a:rPr>
              <a:t>Clarify that developmentally appropriate shared reading is flexible and interactive.</a:t>
            </a:r>
            <a:endParaRPr lang="en-CA" b="0" dirty="0">
              <a:effectLst/>
            </a:endParaRPr>
          </a:p>
          <a:p>
            <a:pPr rtl="0"/>
            <a:r>
              <a:rPr lang="en-CA" sz="1200" b="0" i="0" u="none" strike="noStrike" kern="1200" dirty="0">
                <a:solidFill>
                  <a:schemeClr val="tx1"/>
                </a:solidFill>
                <a:effectLst/>
                <a:latin typeface="+mn-lt"/>
                <a:ea typeface="+mn-ea"/>
                <a:cs typeface="+mn-cs"/>
              </a:rPr>
              <a:t>An infant may chew a board book. A toddler may turn several pages at once. A preschooler may interrupt repeatedly or tell a different story from the pictures. These behaviours can all be part of healthy engagement.</a:t>
            </a:r>
            <a:endParaRPr lang="en-CA" b="0" dirty="0">
              <a:effectLst/>
            </a:endParaRPr>
          </a:p>
          <a:p>
            <a:pPr rtl="0"/>
            <a:r>
              <a:rPr lang="en-CA" sz="1200" b="0" i="0" u="none" strike="noStrike" kern="1200" dirty="0">
                <a:solidFill>
                  <a:schemeClr val="tx1"/>
                </a:solidFill>
                <a:effectLst/>
                <a:latin typeface="+mn-lt"/>
                <a:ea typeface="+mn-ea"/>
                <a:cs typeface="+mn-cs"/>
              </a:rPr>
              <a:t>The clinician’s job is to help caregivers recognize and enjoy what the child can do now.</a:t>
            </a:r>
            <a:endParaRPr lang="en-CA" b="0" dirty="0">
              <a:effectLst/>
            </a:endParaRPr>
          </a:p>
          <a:p>
            <a:br>
              <a:rPr lang="en-CA" dirty="0"/>
            </a:br>
            <a:br>
              <a:rPr lang="en-CA" dirty="0"/>
            </a:br>
            <a:endParaRPr lang="en-CA" dirty="0">
              <a:cs typeface="Calibri" panose="020F0502020204030204"/>
            </a:endParaRPr>
          </a:p>
        </p:txBody>
      </p:sp>
      <p:sp>
        <p:nvSpPr>
          <p:cNvPr id="4" name="Slide Number Placeholder 3">
            <a:extLst>
              <a:ext uri="{FF2B5EF4-FFF2-40B4-BE49-F238E27FC236}">
                <a16:creationId xmlns:a16="http://schemas.microsoft.com/office/drawing/2014/main" id="{410F3923-016C-FF61-EB57-329253ADE46C}"/>
              </a:ext>
            </a:extLst>
          </p:cNvPr>
          <p:cNvSpPr>
            <a:spLocks noGrp="1"/>
          </p:cNvSpPr>
          <p:nvPr>
            <p:ph type="sldNum" sz="quarter" idx="5"/>
          </p:nvPr>
        </p:nvSpPr>
        <p:spPr/>
        <p:txBody>
          <a:bodyPr/>
          <a:lstStyle/>
          <a:p>
            <a:fld id="{73AF05C1-B627-7C4F-9DD9-F5F4D48E3474}" type="slidenum">
              <a:rPr lang="en-US" smtClean="0"/>
              <a:pPr/>
              <a:t>12</a:t>
            </a:fld>
            <a:endParaRPr lang="en-US"/>
          </a:p>
        </p:txBody>
      </p:sp>
    </p:spTree>
    <p:extLst>
      <p:ext uri="{BB962C8B-B14F-4D97-AF65-F5344CB8AC3E}">
        <p14:creationId xmlns:p14="http://schemas.microsoft.com/office/powerpoint/2010/main" val="17132370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C1342-3D63-CC53-8956-BCEA1906C3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ACAE88-1FC7-C046-70F9-9E416828D2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18B22C-A70F-9655-2DA7-C7DE75A35A59}"/>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Literacy affects how people understand health information, communicate with services, complete forms, interpret medication instructions, and navigate healthcare systems.</a:t>
            </a:r>
            <a:endParaRPr lang="en-CA" b="0" dirty="0">
              <a:effectLst/>
            </a:endParaRPr>
          </a:p>
          <a:p>
            <a:pPr rtl="0"/>
            <a:r>
              <a:rPr lang="en-CA" sz="1200" b="0" i="0" u="none" strike="noStrike" kern="1200" dirty="0">
                <a:solidFill>
                  <a:schemeClr val="tx1"/>
                </a:solidFill>
                <a:effectLst/>
                <a:latin typeface="+mn-lt"/>
                <a:ea typeface="+mn-ea"/>
                <a:cs typeface="+mn-cs"/>
              </a:rPr>
              <a:t>These relationships are not deterministic. Literacy does not operate independently of poverty, racism, disability, access to education, housing, migration, or other social determinants.</a:t>
            </a:r>
            <a:endParaRPr lang="en-CA" b="0" dirty="0">
              <a:effectLst/>
            </a:endParaRPr>
          </a:p>
          <a:p>
            <a:pPr rtl="0"/>
            <a:r>
              <a:rPr lang="en-CA" sz="1200" b="0" i="0" u="none" strike="noStrike" kern="1200" dirty="0">
                <a:solidFill>
                  <a:schemeClr val="tx1"/>
                </a:solidFill>
                <a:effectLst/>
                <a:latin typeface="+mn-lt"/>
                <a:ea typeface="+mn-ea"/>
                <a:cs typeface="+mn-cs"/>
              </a:rPr>
              <a:t>The clinical message is not that individual families must read their way out of structural inequity.</a:t>
            </a:r>
            <a:endParaRPr lang="en-CA" b="0" dirty="0">
              <a:effectLst/>
            </a:endParaRPr>
          </a:p>
          <a:p>
            <a:pPr rtl="0"/>
            <a:r>
              <a:rPr lang="en-CA" sz="1200" b="0" i="0" u="none" strike="noStrike" kern="1200" dirty="0">
                <a:solidFill>
                  <a:schemeClr val="tx1"/>
                </a:solidFill>
                <a:effectLst/>
                <a:latin typeface="+mn-lt"/>
                <a:ea typeface="+mn-ea"/>
                <a:cs typeface="+mn-cs"/>
              </a:rPr>
              <a:t>The message is that literacy is one modifiable and meaningful component of healthy development, while healthcare systems must also address structural barriers.</a:t>
            </a:r>
            <a:endParaRPr lang="en-CA" b="0" dirty="0">
              <a:effectLst/>
            </a:endParaRPr>
          </a:p>
          <a:p>
            <a:endParaRPr lang="en-CA" dirty="0">
              <a:cs typeface="Calibri" panose="020F0502020204030204"/>
            </a:endParaRPr>
          </a:p>
        </p:txBody>
      </p:sp>
      <p:sp>
        <p:nvSpPr>
          <p:cNvPr id="4" name="Slide Number Placeholder 3">
            <a:extLst>
              <a:ext uri="{FF2B5EF4-FFF2-40B4-BE49-F238E27FC236}">
                <a16:creationId xmlns:a16="http://schemas.microsoft.com/office/drawing/2014/main" id="{8D432E43-89E1-EC1B-D0B2-3937FA622556}"/>
              </a:ext>
            </a:extLst>
          </p:cNvPr>
          <p:cNvSpPr>
            <a:spLocks noGrp="1"/>
          </p:cNvSpPr>
          <p:nvPr>
            <p:ph type="sldNum" sz="quarter" idx="5"/>
          </p:nvPr>
        </p:nvSpPr>
        <p:spPr/>
        <p:txBody>
          <a:bodyPr/>
          <a:lstStyle/>
          <a:p>
            <a:fld id="{73AF05C1-B627-7C4F-9DD9-F5F4D48E3474}" type="slidenum">
              <a:rPr lang="en-US" smtClean="0"/>
              <a:pPr/>
              <a:t>13</a:t>
            </a:fld>
            <a:endParaRPr lang="en-US"/>
          </a:p>
        </p:txBody>
      </p:sp>
    </p:spTree>
    <p:extLst>
      <p:ext uri="{BB962C8B-B14F-4D97-AF65-F5344CB8AC3E}">
        <p14:creationId xmlns:p14="http://schemas.microsoft.com/office/powerpoint/2010/main" val="19540005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Ensure students know that an infant mouthing, chewing, or slapping a board book at 6-12 months is an essential, normal sensory and fine-motor milestone (not destructive behavior). </a:t>
            </a:r>
            <a:endParaRPr lang="en-CA" b="0" dirty="0">
              <a:effectLst/>
            </a:endParaRPr>
          </a:p>
          <a:p>
            <a:pPr rtl="0"/>
            <a:r>
              <a:rPr lang="en-CA" sz="1200" b="0" i="0" u="none" strike="noStrike" kern="1200" dirty="0">
                <a:solidFill>
                  <a:schemeClr val="tx1"/>
                </a:solidFill>
                <a:effectLst/>
                <a:latin typeface="+mn-lt"/>
                <a:ea typeface="+mn-ea"/>
                <a:cs typeface="+mn-cs"/>
              </a:rPr>
              <a:t>Track the evolution: moving from turning multiple pages at once and vocalizing (12-18 months) to pointing at named items and tracking text left-to-right (18 months-3 years).</a:t>
            </a:r>
            <a:endParaRPr lang="en-CA" b="0" dirty="0">
              <a:effectLst/>
            </a:endParaRPr>
          </a:p>
          <a:p>
            <a:pPr rtl="0"/>
            <a:r>
              <a:rPr lang="en-CA" sz="1200" b="0" i="0" u="none" strike="noStrike" kern="1200" dirty="0">
                <a:solidFill>
                  <a:schemeClr val="tx1"/>
                </a:solidFill>
                <a:effectLst/>
                <a:latin typeface="+mn-lt"/>
                <a:ea typeface="+mn-ea"/>
                <a:cs typeface="+mn-cs"/>
              </a:rPr>
              <a:t>By age 3-5, a child should exhibit clear print awareness, logographic recognition, and basic narrative retelling. Missing these is a major red flag for reading failure.</a:t>
            </a:r>
            <a:endParaRPr lang="en-CA" b="0" dirty="0">
              <a:effectLst/>
            </a:endParaRPr>
          </a:p>
          <a:p>
            <a:pPr rtl="0"/>
            <a:r>
              <a:rPr lang="en-CA" sz="1200" b="0" i="0" u="none" strike="noStrike" kern="1200" dirty="0">
                <a:solidFill>
                  <a:schemeClr val="tx1"/>
                </a:solidFill>
                <a:effectLst/>
                <a:latin typeface="+mn-lt"/>
                <a:ea typeface="+mn-ea"/>
                <a:cs typeface="+mn-cs"/>
              </a:rPr>
              <a:t>Consider this discussion prompt: “</a:t>
            </a:r>
            <a:r>
              <a:rPr lang="en-CA" sz="1200" b="0" i="1" u="none" strike="noStrike" kern="1200" dirty="0">
                <a:solidFill>
                  <a:schemeClr val="tx1"/>
                </a:solidFill>
                <a:effectLst/>
                <a:latin typeface="+mn-lt"/>
                <a:ea typeface="+mn-ea"/>
                <a:cs typeface="+mn-cs"/>
              </a:rPr>
              <a:t>A parent tells you their 14-month-old 'hates books' because they just throw them and turn three pages at once. How do you reframe this according to healthy developmental milestones?"</a:t>
            </a:r>
            <a:br>
              <a:rPr lang="en-CA" dirty="0"/>
            </a:br>
            <a:endParaRPr lang="en-CA" dirty="0"/>
          </a:p>
        </p:txBody>
      </p:sp>
      <p:sp>
        <p:nvSpPr>
          <p:cNvPr id="4" name="Slide Number Placeholder 3"/>
          <p:cNvSpPr>
            <a:spLocks noGrp="1"/>
          </p:cNvSpPr>
          <p:nvPr>
            <p:ph type="sldNum" sz="quarter" idx="5"/>
          </p:nvPr>
        </p:nvSpPr>
        <p:spPr/>
        <p:txBody>
          <a:bodyPr/>
          <a:lstStyle/>
          <a:p>
            <a:fld id="{73AF05C1-B627-7C4F-9DD9-F5F4D48E3474}" type="slidenum">
              <a:rPr lang="en-US" smtClean="0"/>
              <a:pPr/>
              <a:t>14</a:t>
            </a:fld>
            <a:endParaRPr lang="en-US"/>
          </a:p>
        </p:txBody>
      </p:sp>
    </p:spTree>
    <p:extLst>
      <p:ext uri="{BB962C8B-B14F-4D97-AF65-F5344CB8AC3E}">
        <p14:creationId xmlns:p14="http://schemas.microsoft.com/office/powerpoint/2010/main" val="31624698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EBF90-A1CF-5562-92D1-EF99A382F5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7EFB98-B7E7-9135-DFAB-D5C4CF8F24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E4AC12-F5F2-0083-24E3-9AB98E89D2FC}"/>
              </a:ext>
            </a:extLst>
          </p:cNvPr>
          <p:cNvSpPr>
            <a:spLocks noGrp="1"/>
          </p:cNvSpPr>
          <p:nvPr>
            <p:ph type="body" idx="1"/>
          </p:nvPr>
        </p:nvSpPr>
        <p:spPr/>
        <p:txBody>
          <a:bodyPr/>
          <a:lstStyle/>
          <a:p>
            <a:pPr rtl="0"/>
            <a:endParaRPr lang="en-CA" dirty="0"/>
          </a:p>
        </p:txBody>
      </p:sp>
      <p:sp>
        <p:nvSpPr>
          <p:cNvPr id="4" name="Slide Number Placeholder 3">
            <a:extLst>
              <a:ext uri="{FF2B5EF4-FFF2-40B4-BE49-F238E27FC236}">
                <a16:creationId xmlns:a16="http://schemas.microsoft.com/office/drawing/2014/main" id="{A2C38FCA-7BE4-942B-2F30-C2F8A9605F25}"/>
              </a:ext>
            </a:extLst>
          </p:cNvPr>
          <p:cNvSpPr>
            <a:spLocks noGrp="1"/>
          </p:cNvSpPr>
          <p:nvPr>
            <p:ph type="sldNum" sz="quarter" idx="5"/>
          </p:nvPr>
        </p:nvSpPr>
        <p:spPr/>
        <p:txBody>
          <a:bodyPr/>
          <a:lstStyle/>
          <a:p>
            <a:fld id="{73AF05C1-B627-7C4F-9DD9-F5F4D48E3474}" type="slidenum">
              <a:rPr lang="en-US" smtClean="0"/>
              <a:pPr/>
              <a:t>15</a:t>
            </a:fld>
            <a:endParaRPr lang="en-US"/>
          </a:p>
        </p:txBody>
      </p:sp>
    </p:spTree>
    <p:extLst>
      <p:ext uri="{BB962C8B-B14F-4D97-AF65-F5344CB8AC3E}">
        <p14:creationId xmlns:p14="http://schemas.microsoft.com/office/powerpoint/2010/main" val="16304793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17E95-6D64-41B3-9F15-884A446A2E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244EC4-32EF-113D-6860-9C72DD7150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78D2CD-F66C-9534-A128-7B378E8F31C0}"/>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This can be completed in one to three minutes during many routine encounters.</a:t>
            </a:r>
            <a:endParaRPr lang="en-CA" b="0" dirty="0">
              <a:effectLst/>
            </a:endParaRPr>
          </a:p>
          <a:p>
            <a:pPr rtl="0"/>
            <a:r>
              <a:rPr lang="en-CA" sz="1200" b="0" i="0" u="none" strike="noStrike" kern="1200" dirty="0">
                <a:solidFill>
                  <a:schemeClr val="tx1"/>
                </a:solidFill>
                <a:effectLst/>
                <a:latin typeface="+mn-lt"/>
                <a:ea typeface="+mn-ea"/>
                <a:cs typeface="+mn-cs"/>
              </a:rPr>
              <a:t>The acronym does not need to appear in family-facing material. It is intended as a memory aid for practitioners.</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144555E5-B4BD-0235-744D-75202AA9A64C}"/>
              </a:ext>
            </a:extLst>
          </p:cNvPr>
          <p:cNvSpPr>
            <a:spLocks noGrp="1"/>
          </p:cNvSpPr>
          <p:nvPr>
            <p:ph type="sldNum" sz="quarter" idx="5"/>
          </p:nvPr>
        </p:nvSpPr>
        <p:spPr/>
        <p:txBody>
          <a:bodyPr/>
          <a:lstStyle/>
          <a:p>
            <a:fld id="{73AF05C1-B627-7C4F-9DD9-F5F4D48E3474}" type="slidenum">
              <a:rPr lang="en-US" smtClean="0"/>
              <a:pPr/>
              <a:t>16</a:t>
            </a:fld>
            <a:endParaRPr lang="en-US"/>
          </a:p>
        </p:txBody>
      </p:sp>
    </p:spTree>
    <p:extLst>
      <p:ext uri="{BB962C8B-B14F-4D97-AF65-F5344CB8AC3E}">
        <p14:creationId xmlns:p14="http://schemas.microsoft.com/office/powerpoint/2010/main" val="16219018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60259-1FC3-73C4-EB77-E0143E2FD7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D0FA9D-67B7-7B87-49FB-5914DB4C2C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E6D08B-1DE6-FA77-7D95-62A3F3C4DE07}"/>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The purpose is not to audit the family.</a:t>
            </a:r>
            <a:endParaRPr lang="en-CA" b="0" dirty="0">
              <a:effectLst/>
            </a:endParaRPr>
          </a:p>
          <a:p>
            <a:pPr rtl="0"/>
            <a:r>
              <a:rPr lang="en-CA" sz="1200" b="0" i="0" u="none" strike="noStrike" kern="1200" dirty="0">
                <a:solidFill>
                  <a:schemeClr val="tx1"/>
                </a:solidFill>
                <a:effectLst/>
                <a:latin typeface="+mn-lt"/>
                <a:ea typeface="+mn-ea"/>
                <a:cs typeface="+mn-cs"/>
              </a:rPr>
              <a:t>Use curiosity rather than judgment.</a:t>
            </a:r>
            <a:endParaRPr lang="en-CA" b="0" dirty="0">
              <a:effectLst/>
            </a:endParaRPr>
          </a:p>
          <a:p>
            <a:pPr rtl="0"/>
            <a:r>
              <a:rPr lang="en-CA" sz="1200" b="0" i="0" u="none" strike="noStrike" kern="1200" dirty="0">
                <a:solidFill>
                  <a:schemeClr val="tx1"/>
                </a:solidFill>
                <a:effectLst/>
                <a:latin typeface="+mn-lt"/>
                <a:ea typeface="+mn-ea"/>
                <a:cs typeface="+mn-cs"/>
              </a:rPr>
              <a:t>A family may have few physical books but a rich tradition of oral storytelling. Another family may own many books but struggle to find time or confidence. A caregiver may have difficulty reading print but be highly skilled at conversation, songs, and storytelling.</a:t>
            </a:r>
            <a:endParaRPr lang="en-CA" b="0" dirty="0">
              <a:effectLst/>
            </a:endParaRPr>
          </a:p>
          <a:p>
            <a:pPr rtl="0"/>
            <a:r>
              <a:rPr lang="en-CA" sz="1200" b="0" i="0" u="none" strike="noStrike" kern="1200" dirty="0">
                <a:solidFill>
                  <a:schemeClr val="tx1"/>
                </a:solidFill>
                <a:effectLst/>
                <a:latin typeface="+mn-lt"/>
                <a:ea typeface="+mn-ea"/>
                <a:cs typeface="+mn-cs"/>
              </a:rPr>
              <a:t>The questions should help identify both strengths and unmet needs.</a:t>
            </a:r>
            <a:br>
              <a:rPr lang="en-CA" dirty="0"/>
            </a:br>
            <a:endParaRPr lang="en-CA" dirty="0"/>
          </a:p>
        </p:txBody>
      </p:sp>
      <p:sp>
        <p:nvSpPr>
          <p:cNvPr id="4" name="Slide Number Placeholder 3">
            <a:extLst>
              <a:ext uri="{FF2B5EF4-FFF2-40B4-BE49-F238E27FC236}">
                <a16:creationId xmlns:a16="http://schemas.microsoft.com/office/drawing/2014/main" id="{219F12A9-40F7-5F34-4B6C-A87E514EB49C}"/>
              </a:ext>
            </a:extLst>
          </p:cNvPr>
          <p:cNvSpPr>
            <a:spLocks noGrp="1"/>
          </p:cNvSpPr>
          <p:nvPr>
            <p:ph type="sldNum" sz="quarter" idx="5"/>
          </p:nvPr>
        </p:nvSpPr>
        <p:spPr/>
        <p:txBody>
          <a:bodyPr/>
          <a:lstStyle/>
          <a:p>
            <a:fld id="{73AF05C1-B627-7C4F-9DD9-F5F4D48E3474}" type="slidenum">
              <a:rPr lang="en-US" smtClean="0"/>
              <a:pPr/>
              <a:t>17</a:t>
            </a:fld>
            <a:endParaRPr lang="en-US"/>
          </a:p>
        </p:txBody>
      </p:sp>
    </p:spTree>
    <p:extLst>
      <p:ext uri="{BB962C8B-B14F-4D97-AF65-F5344CB8AC3E}">
        <p14:creationId xmlns:p14="http://schemas.microsoft.com/office/powerpoint/2010/main" val="32584636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9A86B-D1F6-08CC-F049-8C785A6EB6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0D3C81-2179-8062-4159-70EC78262A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10AB84-328A-FF26-2C95-3C54F01B9681}"/>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Offer the book near the beginning of the encounter rather than only at the end.</a:t>
            </a:r>
            <a:endParaRPr lang="en-CA" b="0" dirty="0">
              <a:effectLst/>
            </a:endParaRPr>
          </a:p>
          <a:p>
            <a:pPr rtl="0"/>
            <a:r>
              <a:rPr lang="en-CA" sz="1200" b="0" i="0" u="none" strike="noStrike" kern="1200" dirty="0">
                <a:solidFill>
                  <a:schemeClr val="tx1"/>
                </a:solidFill>
                <a:effectLst/>
                <a:latin typeface="+mn-lt"/>
                <a:ea typeface="+mn-ea"/>
                <a:cs typeface="+mn-cs"/>
              </a:rPr>
              <a:t>Observe without turning the interaction into a pass-fail test.</a:t>
            </a:r>
            <a:endParaRPr lang="en-CA" b="0" dirty="0">
              <a:effectLst/>
            </a:endParaRPr>
          </a:p>
          <a:p>
            <a:pPr rtl="0"/>
            <a:r>
              <a:rPr lang="en-CA" sz="1200" b="0" i="0" u="none" strike="noStrike" kern="1200" dirty="0">
                <a:solidFill>
                  <a:schemeClr val="tx1"/>
                </a:solidFill>
                <a:effectLst/>
                <a:latin typeface="+mn-lt"/>
                <a:ea typeface="+mn-ea"/>
                <a:cs typeface="+mn-cs"/>
              </a:rPr>
              <a:t>Examples:</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Does the infant orient to the picture or caregiver’s voice?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Does the toddler point or bring the book to an adult?</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Does the child follow a simple prompt such as “Where is the dog?”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Does the preschooler label, predict, or tell a story?</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Does the caregiver follow the child’s interest?</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Does the child tolerate or enjoy the interaction?</a:t>
            </a:r>
          </a:p>
          <a:p>
            <a:pPr rtl="0"/>
            <a:r>
              <a:rPr lang="en-CA" sz="1200" b="0" i="0" u="none" strike="noStrike" kern="1200" dirty="0">
                <a:solidFill>
                  <a:schemeClr val="tx1"/>
                </a:solidFill>
                <a:effectLst/>
                <a:latin typeface="+mn-lt"/>
                <a:ea typeface="+mn-ea"/>
                <a:cs typeface="+mn-cs"/>
              </a:rPr>
              <a:t>A single observation is not diagnostic. Interpret it alongside history, developmental surveillance, hearing, language exposure, behaviour, and the child’s comfort in the clinical environment.</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9D7E731D-4E7A-2A15-3BCF-C37958FC0E8D}"/>
              </a:ext>
            </a:extLst>
          </p:cNvPr>
          <p:cNvSpPr>
            <a:spLocks noGrp="1"/>
          </p:cNvSpPr>
          <p:nvPr>
            <p:ph type="sldNum" sz="quarter" idx="5"/>
          </p:nvPr>
        </p:nvSpPr>
        <p:spPr/>
        <p:txBody>
          <a:bodyPr/>
          <a:lstStyle/>
          <a:p>
            <a:fld id="{73AF05C1-B627-7C4F-9DD9-F5F4D48E3474}" type="slidenum">
              <a:rPr lang="en-US" smtClean="0"/>
              <a:pPr/>
              <a:t>18</a:t>
            </a:fld>
            <a:endParaRPr lang="en-US"/>
          </a:p>
        </p:txBody>
      </p:sp>
    </p:spTree>
    <p:extLst>
      <p:ext uri="{BB962C8B-B14F-4D97-AF65-F5344CB8AC3E}">
        <p14:creationId xmlns:p14="http://schemas.microsoft.com/office/powerpoint/2010/main" val="4190303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98BFB-7FB0-2863-E752-4892243FDD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B1AAEE-D2F0-3316-6929-D716213978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70FF46-74B9-C0DD-624E-44F0912CE2EC}"/>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Choose recommendations that match the family’s circumstances.</a:t>
            </a:r>
            <a:endParaRPr lang="en-CA" b="0" dirty="0">
              <a:effectLst/>
            </a:endParaRPr>
          </a:p>
          <a:p>
            <a:pPr rtl="0"/>
            <a:r>
              <a:rPr lang="en-CA" sz="1200" b="0" i="0" u="none" strike="noStrike" kern="1200" dirty="0">
                <a:solidFill>
                  <a:schemeClr val="tx1"/>
                </a:solidFill>
                <a:effectLst/>
                <a:latin typeface="+mn-lt"/>
                <a:ea typeface="+mn-ea"/>
                <a:cs typeface="+mn-cs"/>
              </a:rPr>
              <a:t>Examples:</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During feeding: name foods, colours, and actions.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During dressing: name body parts and clothing.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On the bus: notice signs, vehicles, and sounds.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At bedtime: look at one page or tell a family story.</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During diaper changes: sing the same song each time.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At the grocery store: name and compare items.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In a waiting room: describe pictures together.</a:t>
            </a:r>
          </a:p>
          <a:p>
            <a:pPr rtl="0"/>
            <a:r>
              <a:rPr lang="en-CA" sz="1200" b="0" i="0" u="none" strike="noStrike" kern="1200" dirty="0">
                <a:solidFill>
                  <a:schemeClr val="tx1"/>
                </a:solidFill>
                <a:effectLst/>
                <a:latin typeface="+mn-lt"/>
                <a:ea typeface="+mn-ea"/>
                <a:cs typeface="+mn-cs"/>
              </a:rPr>
              <a:t>Small, repeatable actions are more useful than an idealized recommendation that families cannot sustain.</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9371B8D8-D112-0BC9-EE6B-873898466BD9}"/>
              </a:ext>
            </a:extLst>
          </p:cNvPr>
          <p:cNvSpPr>
            <a:spLocks noGrp="1"/>
          </p:cNvSpPr>
          <p:nvPr>
            <p:ph type="sldNum" sz="quarter" idx="5"/>
          </p:nvPr>
        </p:nvSpPr>
        <p:spPr/>
        <p:txBody>
          <a:bodyPr/>
          <a:lstStyle/>
          <a:p>
            <a:fld id="{73AF05C1-B627-7C4F-9DD9-F5F4D48E3474}" type="slidenum">
              <a:rPr lang="en-US" smtClean="0"/>
              <a:pPr/>
              <a:t>19</a:t>
            </a:fld>
            <a:endParaRPr lang="en-US"/>
          </a:p>
        </p:txBody>
      </p:sp>
    </p:spTree>
    <p:extLst>
      <p:ext uri="{BB962C8B-B14F-4D97-AF65-F5344CB8AC3E}">
        <p14:creationId xmlns:p14="http://schemas.microsoft.com/office/powerpoint/2010/main" val="1691848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95B26C-9CC0-317D-F0C9-BCC9FAC3B4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01BA71-1671-C326-813F-19FD7EC2E0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B32876-CA00-51C3-7523-F9F16BDF5972}"/>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Many caregivers have been told to read but have never been shown what interactive shared reading can look like.</a:t>
            </a:r>
            <a:endParaRPr lang="en-CA" b="0" dirty="0">
              <a:effectLst/>
            </a:endParaRPr>
          </a:p>
          <a:p>
            <a:pPr rtl="0"/>
            <a:r>
              <a:rPr lang="en-CA" sz="1200" b="0" i="0" u="none" strike="noStrike" kern="1200" dirty="0">
                <a:solidFill>
                  <a:schemeClr val="tx1"/>
                </a:solidFill>
                <a:effectLst/>
                <a:latin typeface="+mn-lt"/>
                <a:ea typeface="+mn-ea"/>
                <a:cs typeface="+mn-cs"/>
              </a:rPr>
              <a:t>Model the behaviour briefly during the visit.</a:t>
            </a:r>
            <a:endParaRPr lang="en-CA" b="0" dirty="0">
              <a:effectLst/>
            </a:endParaRPr>
          </a:p>
          <a:p>
            <a:pPr rtl="0"/>
            <a:r>
              <a:rPr lang="en-CA" sz="1200" b="0" i="0" u="none" strike="noStrike" kern="1200" dirty="0">
                <a:solidFill>
                  <a:schemeClr val="tx1"/>
                </a:solidFill>
                <a:effectLst/>
                <a:latin typeface="+mn-lt"/>
                <a:ea typeface="+mn-ea"/>
                <a:cs typeface="+mn-cs"/>
              </a:rPr>
              <a:t>The demonstration should feel supportive rather than corrective.</a:t>
            </a:r>
            <a:endParaRPr lang="en-CA" b="0" dirty="0">
              <a:effectLst/>
            </a:endParaRPr>
          </a:p>
          <a:p>
            <a:pPr rtl="0"/>
            <a:r>
              <a:rPr lang="en-CA" sz="1200" b="0" i="0" u="none" strike="noStrike" kern="1200" dirty="0">
                <a:solidFill>
                  <a:schemeClr val="tx1"/>
                </a:solidFill>
                <a:effectLst/>
                <a:latin typeface="+mn-lt"/>
                <a:ea typeface="+mn-ea"/>
                <a:cs typeface="+mn-cs"/>
              </a:rPr>
              <a:t>Possible phrase:</a:t>
            </a:r>
            <a:endParaRPr lang="en-CA" b="0" dirty="0">
              <a:effectLst/>
            </a:endParaRPr>
          </a:p>
          <a:p>
            <a:pPr rtl="0"/>
            <a:r>
              <a:rPr lang="en-CA" sz="1200" b="0" i="0" u="none" strike="noStrike" kern="1200" dirty="0">
                <a:solidFill>
                  <a:schemeClr val="tx1"/>
                </a:solidFill>
                <a:effectLst/>
                <a:latin typeface="+mn-lt"/>
                <a:ea typeface="+mn-ea"/>
                <a:cs typeface="+mn-cs"/>
              </a:rPr>
              <a:t>“He is really interested in that dog. You can follow what he notices, name it, and then add one more idea. You do not need to read every word on the page.”</a:t>
            </a:r>
            <a:endParaRPr lang="en-CA" b="0" dirty="0">
              <a:effectLst/>
            </a:endParaRPr>
          </a:p>
        </p:txBody>
      </p:sp>
      <p:sp>
        <p:nvSpPr>
          <p:cNvPr id="4" name="Slide Number Placeholder 3">
            <a:extLst>
              <a:ext uri="{FF2B5EF4-FFF2-40B4-BE49-F238E27FC236}">
                <a16:creationId xmlns:a16="http://schemas.microsoft.com/office/drawing/2014/main" id="{06EC7C7C-FF5A-10CE-F847-507F5E6CD9B9}"/>
              </a:ext>
            </a:extLst>
          </p:cNvPr>
          <p:cNvSpPr>
            <a:spLocks noGrp="1"/>
          </p:cNvSpPr>
          <p:nvPr>
            <p:ph type="sldNum" sz="quarter" idx="5"/>
          </p:nvPr>
        </p:nvSpPr>
        <p:spPr/>
        <p:txBody>
          <a:bodyPr/>
          <a:lstStyle/>
          <a:p>
            <a:fld id="{73AF05C1-B627-7C4F-9DD9-F5F4D48E3474}" type="slidenum">
              <a:rPr lang="en-US" smtClean="0"/>
              <a:pPr/>
              <a:t>20</a:t>
            </a:fld>
            <a:endParaRPr lang="en-US"/>
          </a:p>
        </p:txBody>
      </p:sp>
    </p:spTree>
    <p:extLst>
      <p:ext uri="{BB962C8B-B14F-4D97-AF65-F5344CB8AC3E}">
        <p14:creationId xmlns:p14="http://schemas.microsoft.com/office/powerpoint/2010/main" val="42257888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229E2-F866-EBB7-37D4-E0BF12320A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184522-4F5F-7B87-F71A-EDF70E29A1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A009F7-EB96-E725-8FCA-4E800D25418A}"/>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Advice without access may increase frustration.</a:t>
            </a:r>
            <a:endParaRPr lang="en-CA" b="0" dirty="0">
              <a:effectLst/>
            </a:endParaRPr>
          </a:p>
          <a:p>
            <a:pPr rtl="0"/>
            <a:r>
              <a:rPr lang="en-CA" sz="1200" b="0" i="0" u="none" strike="noStrike" kern="1200" dirty="0">
                <a:solidFill>
                  <a:schemeClr val="tx1"/>
                </a:solidFill>
                <a:effectLst/>
                <a:latin typeface="+mn-lt"/>
                <a:ea typeface="+mn-ea"/>
                <a:cs typeface="+mn-cs"/>
              </a:rPr>
              <a:t>Develop a short, locally relevant resource list rather than giving families an overwhelming directory.</a:t>
            </a:r>
            <a:endParaRPr lang="en-CA" b="0" dirty="0">
              <a:effectLst/>
            </a:endParaRPr>
          </a:p>
          <a:p>
            <a:pPr rtl="0"/>
            <a:r>
              <a:rPr lang="en-CA" sz="1200" b="0" i="0" u="none" strike="noStrike" kern="1200" dirty="0">
                <a:solidFill>
                  <a:schemeClr val="tx1"/>
                </a:solidFill>
                <a:effectLst/>
                <a:latin typeface="+mn-lt"/>
                <a:ea typeface="+mn-ea"/>
                <a:cs typeface="+mn-cs"/>
              </a:rPr>
              <a:t>Consider whether the family can realistically access the service:</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Is transportation required?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Is the service free?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Is interpretation available?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Is identification required?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Is there a wait-list?</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Is the resource available in the family’s language?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Is the program accessible for children with disabilities?</a:t>
            </a:r>
          </a:p>
          <a:p>
            <a:pPr rtl="0"/>
            <a:endParaRPr lang="en-CA" b="0" dirty="0">
              <a:effectLst/>
            </a:endParaRPr>
          </a:p>
        </p:txBody>
      </p:sp>
      <p:sp>
        <p:nvSpPr>
          <p:cNvPr id="4" name="Slide Number Placeholder 3">
            <a:extLst>
              <a:ext uri="{FF2B5EF4-FFF2-40B4-BE49-F238E27FC236}">
                <a16:creationId xmlns:a16="http://schemas.microsoft.com/office/drawing/2014/main" id="{603D96DE-886B-0227-8050-F3606AB97280}"/>
              </a:ext>
            </a:extLst>
          </p:cNvPr>
          <p:cNvSpPr>
            <a:spLocks noGrp="1"/>
          </p:cNvSpPr>
          <p:nvPr>
            <p:ph type="sldNum" sz="quarter" idx="5"/>
          </p:nvPr>
        </p:nvSpPr>
        <p:spPr/>
        <p:txBody>
          <a:bodyPr/>
          <a:lstStyle/>
          <a:p>
            <a:fld id="{73AF05C1-B627-7C4F-9DD9-F5F4D48E3474}" type="slidenum">
              <a:rPr lang="en-US" smtClean="0"/>
              <a:pPr/>
              <a:t>21</a:t>
            </a:fld>
            <a:endParaRPr lang="en-US"/>
          </a:p>
        </p:txBody>
      </p:sp>
    </p:spTree>
    <p:extLst>
      <p:ext uri="{BB962C8B-B14F-4D97-AF65-F5344CB8AC3E}">
        <p14:creationId xmlns:p14="http://schemas.microsoft.com/office/powerpoint/2010/main" val="13842340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89401-1294-0092-2CD8-A71E237234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A5B38E-658D-15E2-C257-3B10D56949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3A1005-C174-C582-1C23-E1EA6E850FF7}"/>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The Canadian Children’s Literacy Foundation’s Early Words Conversation Guide is designed for use by healthcare professionals.</a:t>
            </a:r>
            <a:endParaRPr lang="en-CA" b="0" dirty="0">
              <a:effectLst/>
            </a:endParaRPr>
          </a:p>
          <a:p>
            <a:pPr rtl="0"/>
            <a:r>
              <a:rPr lang="en-CA" sz="1200" b="0" i="0" u="none" strike="noStrike" kern="1200" dirty="0">
                <a:solidFill>
                  <a:schemeClr val="tx1"/>
                </a:solidFill>
                <a:effectLst/>
                <a:latin typeface="+mn-lt"/>
                <a:ea typeface="+mn-ea"/>
                <a:cs typeface="+mn-cs"/>
              </a:rPr>
              <a:t>It includes ways to introduce early literacy activities, ideas for reading together, and suggested books for different developmental stages.</a:t>
            </a:r>
            <a:endParaRPr lang="en-CA" b="0" dirty="0">
              <a:effectLst/>
            </a:endParaRPr>
          </a:p>
          <a:p>
            <a:pPr rtl="0"/>
            <a:r>
              <a:rPr lang="en-CA" sz="1200" b="0" i="0" u="none" strike="noStrike" kern="1200" dirty="0">
                <a:solidFill>
                  <a:schemeClr val="tx1"/>
                </a:solidFill>
                <a:effectLst/>
                <a:latin typeface="+mn-lt"/>
                <a:ea typeface="+mn-ea"/>
                <a:cs typeface="+mn-cs"/>
              </a:rPr>
              <a:t>The guide can be used:</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As individual clinician preparation.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During staff onboarding.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For team training.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As part of a clinic implementation initiative.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To develop consistent language across a practice.</a:t>
            </a:r>
          </a:p>
          <a:p>
            <a:pPr rtl="0"/>
            <a:endParaRPr lang="en-CA" b="0" dirty="0">
              <a:effectLst/>
            </a:endParaRPr>
          </a:p>
        </p:txBody>
      </p:sp>
      <p:sp>
        <p:nvSpPr>
          <p:cNvPr id="4" name="Slide Number Placeholder 3">
            <a:extLst>
              <a:ext uri="{FF2B5EF4-FFF2-40B4-BE49-F238E27FC236}">
                <a16:creationId xmlns:a16="http://schemas.microsoft.com/office/drawing/2014/main" id="{4E3A3AA3-EB96-0BAB-D3A8-8E929409BDD7}"/>
              </a:ext>
            </a:extLst>
          </p:cNvPr>
          <p:cNvSpPr>
            <a:spLocks noGrp="1"/>
          </p:cNvSpPr>
          <p:nvPr>
            <p:ph type="sldNum" sz="quarter" idx="5"/>
          </p:nvPr>
        </p:nvSpPr>
        <p:spPr/>
        <p:txBody>
          <a:bodyPr/>
          <a:lstStyle/>
          <a:p>
            <a:fld id="{73AF05C1-B627-7C4F-9DD9-F5F4D48E3474}" type="slidenum">
              <a:rPr lang="en-US" smtClean="0"/>
              <a:pPr/>
              <a:t>22</a:t>
            </a:fld>
            <a:endParaRPr lang="en-US"/>
          </a:p>
        </p:txBody>
      </p:sp>
    </p:spTree>
    <p:extLst>
      <p:ext uri="{BB962C8B-B14F-4D97-AF65-F5344CB8AC3E}">
        <p14:creationId xmlns:p14="http://schemas.microsoft.com/office/powerpoint/2010/main" val="3625915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7B02B-17C8-A874-7CC4-E4B7ED304F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7C2D28-B0C8-88E2-82F0-DF2FEDFACF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9F9349-2F50-631A-F7BF-48B394A58D25}"/>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The CPS early literacy resources include:</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 position statement on promoting early literacy in healthcare settings.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 clinician guide with conversation starters.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Clinic posters.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Parent-facing information.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Videos.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Resources related to bilingualism and first-language development.</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 self-directed CME activity.</a:t>
            </a:r>
          </a:p>
          <a:p>
            <a:pPr rtl="0"/>
            <a:r>
              <a:rPr lang="en-CA" sz="1200" b="0" i="0" u="none" strike="noStrike" kern="1200" dirty="0">
                <a:solidFill>
                  <a:schemeClr val="tx1"/>
                </a:solidFill>
                <a:effectLst/>
                <a:latin typeface="+mn-lt"/>
                <a:ea typeface="+mn-ea"/>
                <a:cs typeface="+mn-cs"/>
              </a:rPr>
              <a:t>The central message is accessible: early language exposure can occur through books, words, songs, and warm interactions with trusted adults.</a:t>
            </a:r>
            <a:endParaRPr lang="en-CA" b="0" dirty="0">
              <a:effectLst/>
            </a:endParaRPr>
          </a:p>
        </p:txBody>
      </p:sp>
      <p:sp>
        <p:nvSpPr>
          <p:cNvPr id="4" name="Slide Number Placeholder 3">
            <a:extLst>
              <a:ext uri="{FF2B5EF4-FFF2-40B4-BE49-F238E27FC236}">
                <a16:creationId xmlns:a16="http://schemas.microsoft.com/office/drawing/2014/main" id="{56CD2DF6-578C-0523-848D-148B2F1A9847}"/>
              </a:ext>
            </a:extLst>
          </p:cNvPr>
          <p:cNvSpPr>
            <a:spLocks noGrp="1"/>
          </p:cNvSpPr>
          <p:nvPr>
            <p:ph type="sldNum" sz="quarter" idx="5"/>
          </p:nvPr>
        </p:nvSpPr>
        <p:spPr/>
        <p:txBody>
          <a:bodyPr/>
          <a:lstStyle/>
          <a:p>
            <a:fld id="{73AF05C1-B627-7C4F-9DD9-F5F4D48E3474}" type="slidenum">
              <a:rPr lang="en-US" smtClean="0"/>
              <a:pPr/>
              <a:t>23</a:t>
            </a:fld>
            <a:endParaRPr lang="en-US"/>
          </a:p>
        </p:txBody>
      </p:sp>
    </p:spTree>
    <p:extLst>
      <p:ext uri="{BB962C8B-B14F-4D97-AF65-F5344CB8AC3E}">
        <p14:creationId xmlns:p14="http://schemas.microsoft.com/office/powerpoint/2010/main" val="37557257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7B6DD-D96A-9F5B-3CFE-58A248ABC5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7ECC82-B1A5-3883-5CA5-51DAEEDC0E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46ED6D-D51F-C950-C05F-C8FA58CCB996}"/>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Books for infants should generally be:</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Durable.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Visually clear.</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Easy to hold.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Safe for sensory exploration.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Relevant to the family’s language and experiences.</a:t>
            </a:r>
          </a:p>
          <a:p>
            <a:pPr rtl="0"/>
            <a:r>
              <a:rPr lang="en-CA" sz="1200" b="0" i="0" u="none" strike="noStrike" kern="1200" dirty="0">
                <a:solidFill>
                  <a:schemeClr val="tx1"/>
                </a:solidFill>
                <a:effectLst/>
                <a:latin typeface="+mn-lt"/>
                <a:ea typeface="+mn-ea"/>
                <a:cs typeface="+mn-cs"/>
              </a:rPr>
              <a:t>Possible clinician script:</a:t>
            </a:r>
            <a:endParaRPr lang="en-CA" b="0" dirty="0">
              <a:effectLst/>
            </a:endParaRPr>
          </a:p>
          <a:p>
            <a:pPr rtl="0"/>
            <a:r>
              <a:rPr lang="en-CA" sz="1200" b="0" i="0" u="none" strike="noStrike" kern="1200" dirty="0">
                <a:solidFill>
                  <a:schemeClr val="tx1"/>
                </a:solidFill>
                <a:effectLst/>
                <a:latin typeface="+mn-lt"/>
                <a:ea typeface="+mn-ea"/>
                <a:cs typeface="+mn-cs"/>
              </a:rPr>
              <a:t>“Your baby does not understand the story yet, but they recognize your voice and learn from the back-and-forth between you. Looking at one picture together is enough.”</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67A0B1FD-E08E-BF18-76EB-1E0E8A0EE378}"/>
              </a:ext>
            </a:extLst>
          </p:cNvPr>
          <p:cNvSpPr>
            <a:spLocks noGrp="1"/>
          </p:cNvSpPr>
          <p:nvPr>
            <p:ph type="sldNum" sz="quarter" idx="5"/>
          </p:nvPr>
        </p:nvSpPr>
        <p:spPr/>
        <p:txBody>
          <a:bodyPr/>
          <a:lstStyle/>
          <a:p>
            <a:fld id="{73AF05C1-B627-7C4F-9DD9-F5F4D48E3474}" type="slidenum">
              <a:rPr lang="en-US" smtClean="0"/>
              <a:pPr/>
              <a:t>24</a:t>
            </a:fld>
            <a:endParaRPr lang="en-US"/>
          </a:p>
        </p:txBody>
      </p:sp>
    </p:spTree>
    <p:extLst>
      <p:ext uri="{BB962C8B-B14F-4D97-AF65-F5344CB8AC3E}">
        <p14:creationId xmlns:p14="http://schemas.microsoft.com/office/powerpoint/2010/main" val="7699386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21D2D-C656-7F30-9F67-35FF14CC3E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9F56F3-ECD9-898D-92A8-1DB82832DA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4CBF04-67A2-C841-4876-D8D09F5FD72C}"/>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Possible clinician script:</a:t>
            </a:r>
            <a:endParaRPr lang="en-CA" b="0" dirty="0">
              <a:effectLst/>
            </a:endParaRPr>
          </a:p>
          <a:p>
            <a:pPr rtl="0"/>
            <a:r>
              <a:rPr lang="en-CA" sz="1200" b="0" i="0" u="none" strike="noStrike" kern="1200" dirty="0">
                <a:solidFill>
                  <a:schemeClr val="tx1"/>
                </a:solidFill>
                <a:effectLst/>
                <a:latin typeface="+mn-lt"/>
                <a:ea typeface="+mn-ea"/>
                <a:cs typeface="+mn-cs"/>
              </a:rPr>
              <a:t>“Toddlers are not expected to sit quietly through a whole story. Follow their interest. One page, one picture, or one repeated phrase can be a successful reading experience.”</a:t>
            </a:r>
            <a:endParaRPr lang="en-CA" b="0" dirty="0">
              <a:effectLst/>
            </a:endParaRPr>
          </a:p>
          <a:p>
            <a:pPr rtl="0"/>
            <a:r>
              <a:rPr lang="en-CA" sz="1200" b="0" i="0" u="none" strike="noStrike" kern="1200" dirty="0">
                <a:solidFill>
                  <a:schemeClr val="tx1"/>
                </a:solidFill>
                <a:effectLst/>
                <a:latin typeface="+mn-lt"/>
                <a:ea typeface="+mn-ea"/>
                <a:cs typeface="+mn-cs"/>
              </a:rPr>
              <a:t>Encourage expansion:</a:t>
            </a:r>
            <a:endParaRPr lang="en-CA" b="0" dirty="0">
              <a:effectLst/>
            </a:endParaRPr>
          </a:p>
          <a:p>
            <a:pPr lvl="0" rtl="0" fontAlgn="base"/>
            <a:r>
              <a:rPr lang="en-CA" sz="1200" b="0" i="0" u="none" strike="noStrike" kern="1200" dirty="0">
                <a:solidFill>
                  <a:schemeClr val="tx1"/>
                </a:solidFill>
                <a:effectLst/>
                <a:latin typeface="+mn-lt"/>
                <a:ea typeface="+mn-ea"/>
                <a:cs typeface="+mn-cs"/>
              </a:rPr>
              <a:t>Child says: “Car.”</a:t>
            </a:r>
          </a:p>
          <a:p>
            <a:pPr lvl="0" rtl="0" fontAlgn="base"/>
            <a:r>
              <a:rPr lang="en-CA" sz="1200" b="0" i="0" u="none" strike="noStrike" kern="1200" dirty="0">
                <a:solidFill>
                  <a:schemeClr val="tx1"/>
                </a:solidFill>
                <a:effectLst/>
                <a:latin typeface="+mn-lt"/>
                <a:ea typeface="+mn-ea"/>
                <a:cs typeface="+mn-cs"/>
              </a:rPr>
              <a:t>Caregiver says: “Yes, a red car. The car is going fast.”</a:t>
            </a:r>
          </a:p>
          <a:p>
            <a:endParaRPr lang="en-CA" b="0" dirty="0">
              <a:effectLst/>
            </a:endParaRPr>
          </a:p>
        </p:txBody>
      </p:sp>
      <p:sp>
        <p:nvSpPr>
          <p:cNvPr id="4" name="Slide Number Placeholder 3">
            <a:extLst>
              <a:ext uri="{FF2B5EF4-FFF2-40B4-BE49-F238E27FC236}">
                <a16:creationId xmlns:a16="http://schemas.microsoft.com/office/drawing/2014/main" id="{8770F3AB-8B17-A424-3ACA-C479FEA39ECA}"/>
              </a:ext>
            </a:extLst>
          </p:cNvPr>
          <p:cNvSpPr>
            <a:spLocks noGrp="1"/>
          </p:cNvSpPr>
          <p:nvPr>
            <p:ph type="sldNum" sz="quarter" idx="5"/>
          </p:nvPr>
        </p:nvSpPr>
        <p:spPr/>
        <p:txBody>
          <a:bodyPr/>
          <a:lstStyle/>
          <a:p>
            <a:fld id="{73AF05C1-B627-7C4F-9DD9-F5F4D48E3474}" type="slidenum">
              <a:rPr lang="en-US" smtClean="0"/>
              <a:pPr/>
              <a:t>25</a:t>
            </a:fld>
            <a:endParaRPr lang="en-US"/>
          </a:p>
        </p:txBody>
      </p:sp>
    </p:spTree>
    <p:extLst>
      <p:ext uri="{BB962C8B-B14F-4D97-AF65-F5344CB8AC3E}">
        <p14:creationId xmlns:p14="http://schemas.microsoft.com/office/powerpoint/2010/main" val="30528568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F13E2-4B56-EF6B-77EC-7E4E50A7CE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89D5B8-0272-AF66-FD09-70C2800208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69C909-5E64-85E4-663C-D1664A3A7B7B}"/>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Possible prompts include:</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“What do you think will happen?”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“Why is the character feeling sad?”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“What would you do?”</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“Can you find something else that is red?”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“What happened at the beginning?”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“Does this remind you of anything?”</a:t>
            </a:r>
          </a:p>
          <a:p>
            <a:pPr rtl="0"/>
            <a:r>
              <a:rPr lang="en-CA" sz="1200" b="0" i="0" u="none" strike="noStrike" kern="1200" dirty="0">
                <a:solidFill>
                  <a:schemeClr val="tx1"/>
                </a:solidFill>
                <a:effectLst/>
                <a:latin typeface="+mn-lt"/>
                <a:ea typeface="+mn-ea"/>
                <a:cs typeface="+mn-cs"/>
              </a:rPr>
              <a:t>Avoid turning reading into a quiz. Maintain enjoyment and connection.</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81EE78F3-7E2F-863B-8041-FF30E561F2E7}"/>
              </a:ext>
            </a:extLst>
          </p:cNvPr>
          <p:cNvSpPr>
            <a:spLocks noGrp="1"/>
          </p:cNvSpPr>
          <p:nvPr>
            <p:ph type="sldNum" sz="quarter" idx="5"/>
          </p:nvPr>
        </p:nvSpPr>
        <p:spPr/>
        <p:txBody>
          <a:bodyPr/>
          <a:lstStyle/>
          <a:p>
            <a:fld id="{73AF05C1-B627-7C4F-9DD9-F5F4D48E3474}" type="slidenum">
              <a:rPr lang="en-US" smtClean="0"/>
              <a:pPr/>
              <a:t>26</a:t>
            </a:fld>
            <a:endParaRPr lang="en-US"/>
          </a:p>
        </p:txBody>
      </p:sp>
    </p:spTree>
    <p:extLst>
      <p:ext uri="{BB962C8B-B14F-4D97-AF65-F5344CB8AC3E}">
        <p14:creationId xmlns:p14="http://schemas.microsoft.com/office/powerpoint/2010/main" val="7193789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9ACCE-D554-47BB-AFFA-D2098CA589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5CA63D-3B2B-73A3-FF3C-6200C8ABB2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0C20C-1D2F-A077-E960-851EE10777FD}"/>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Shared reading should not stop when a child begins reading independently.</a:t>
            </a:r>
            <a:endParaRPr lang="en-CA" b="0" dirty="0">
              <a:effectLst/>
            </a:endParaRPr>
          </a:p>
          <a:p>
            <a:pPr rtl="0"/>
            <a:r>
              <a:rPr lang="en-CA" sz="1200" b="0" i="0" u="none" strike="noStrike" kern="1200" dirty="0">
                <a:solidFill>
                  <a:schemeClr val="tx1"/>
                </a:solidFill>
                <a:effectLst/>
                <a:latin typeface="+mn-lt"/>
                <a:ea typeface="+mn-ea"/>
                <a:cs typeface="+mn-cs"/>
              </a:rPr>
              <a:t>Reading aloud can expose children to:</a:t>
            </a:r>
            <a:endParaRPr lang="en-CA" b="0" dirty="0">
              <a:effectLst/>
            </a:endParaRPr>
          </a:p>
          <a:p>
            <a:pPr lvl="0" rtl="0" fontAlgn="base"/>
            <a:r>
              <a:rPr lang="en-CA" sz="1200" b="0" i="0" u="none" strike="noStrike" kern="1200" dirty="0">
                <a:solidFill>
                  <a:schemeClr val="tx1"/>
                </a:solidFill>
                <a:effectLst/>
                <a:latin typeface="+mn-lt"/>
                <a:ea typeface="+mn-ea"/>
                <a:cs typeface="+mn-cs"/>
              </a:rPr>
              <a:t>More complex vocabulary.</a:t>
            </a:r>
          </a:p>
          <a:p>
            <a:pPr lvl="0" rtl="0" fontAlgn="base"/>
            <a:r>
              <a:rPr lang="en-CA" sz="1200" b="0" i="0" u="none" strike="noStrike" kern="1200" dirty="0">
                <a:solidFill>
                  <a:schemeClr val="tx1"/>
                </a:solidFill>
                <a:effectLst/>
                <a:latin typeface="+mn-lt"/>
                <a:ea typeface="+mn-ea"/>
                <a:cs typeface="+mn-cs"/>
              </a:rPr>
              <a:t>Background knowledge.</a:t>
            </a:r>
          </a:p>
          <a:p>
            <a:pPr lvl="0" rtl="0" fontAlgn="base"/>
            <a:r>
              <a:rPr lang="en-CA" sz="1200" b="0" i="0" u="none" strike="noStrike" kern="1200" dirty="0">
                <a:solidFill>
                  <a:schemeClr val="tx1"/>
                </a:solidFill>
                <a:effectLst/>
                <a:latin typeface="+mn-lt"/>
                <a:ea typeface="+mn-ea"/>
                <a:cs typeface="+mn-cs"/>
              </a:rPr>
              <a:t>Narrative structure.</a:t>
            </a:r>
          </a:p>
          <a:p>
            <a:pPr lvl="0" rtl="0" fontAlgn="base"/>
            <a:r>
              <a:rPr lang="en-CA" sz="1200" b="0" i="0" u="none" strike="noStrike" kern="1200" dirty="0">
                <a:solidFill>
                  <a:schemeClr val="tx1"/>
                </a:solidFill>
                <a:effectLst/>
                <a:latin typeface="+mn-lt"/>
                <a:ea typeface="+mn-ea"/>
                <a:cs typeface="+mn-cs"/>
              </a:rPr>
              <a:t>Topics above their independent reading level.</a:t>
            </a:r>
          </a:p>
          <a:p>
            <a:pPr lvl="0" rtl="0" fontAlgn="base"/>
            <a:r>
              <a:rPr lang="en-CA" sz="1200" b="0" i="0" u="none" strike="noStrike" kern="1200" dirty="0">
                <a:solidFill>
                  <a:schemeClr val="tx1"/>
                </a:solidFill>
                <a:effectLst/>
                <a:latin typeface="+mn-lt"/>
                <a:ea typeface="+mn-ea"/>
                <a:cs typeface="+mn-cs"/>
              </a:rPr>
              <a:t>Enjoyment without performance pressure.</a:t>
            </a:r>
          </a:p>
          <a:p>
            <a:pPr rtl="0"/>
            <a:r>
              <a:rPr lang="en-CA" sz="1200" b="0" i="0" u="none" strike="noStrike" kern="1200" dirty="0">
                <a:solidFill>
                  <a:schemeClr val="tx1"/>
                </a:solidFill>
                <a:effectLst/>
                <a:latin typeface="+mn-lt"/>
                <a:ea typeface="+mn-ea"/>
                <a:cs typeface="+mn-cs"/>
              </a:rPr>
              <a:t>Audiobooks can support access, comprehension, and enjoyment, but should not be used as a reason to ignore a possible decoding difficulty.</a:t>
            </a:r>
            <a:endParaRPr lang="en-CA" b="0" dirty="0">
              <a:effectLst/>
            </a:endParaRPr>
          </a:p>
        </p:txBody>
      </p:sp>
      <p:sp>
        <p:nvSpPr>
          <p:cNvPr id="4" name="Slide Number Placeholder 3">
            <a:extLst>
              <a:ext uri="{FF2B5EF4-FFF2-40B4-BE49-F238E27FC236}">
                <a16:creationId xmlns:a16="http://schemas.microsoft.com/office/drawing/2014/main" id="{CD9A9727-5AC1-67E1-3814-1442F4C93A55}"/>
              </a:ext>
            </a:extLst>
          </p:cNvPr>
          <p:cNvSpPr>
            <a:spLocks noGrp="1"/>
          </p:cNvSpPr>
          <p:nvPr>
            <p:ph type="sldNum" sz="quarter" idx="5"/>
          </p:nvPr>
        </p:nvSpPr>
        <p:spPr/>
        <p:txBody>
          <a:bodyPr/>
          <a:lstStyle/>
          <a:p>
            <a:fld id="{73AF05C1-B627-7C4F-9DD9-F5F4D48E3474}" type="slidenum">
              <a:rPr lang="en-US" smtClean="0"/>
              <a:pPr/>
              <a:t>27</a:t>
            </a:fld>
            <a:endParaRPr lang="en-US"/>
          </a:p>
        </p:txBody>
      </p:sp>
    </p:spTree>
    <p:extLst>
      <p:ext uri="{BB962C8B-B14F-4D97-AF65-F5344CB8AC3E}">
        <p14:creationId xmlns:p14="http://schemas.microsoft.com/office/powerpoint/2010/main" val="8131524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7CC5D-6440-4643-0DFC-02BEC17291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3FE04B-E15E-BE6D-D023-EA06199B96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60D02A-0E4C-055C-4633-46084D66FE5C}"/>
              </a:ext>
            </a:extLst>
          </p:cNvPr>
          <p:cNvSpPr>
            <a:spLocks noGrp="1"/>
          </p:cNvSpPr>
          <p:nvPr>
            <p:ph type="body" idx="1"/>
          </p:nvPr>
        </p:nvSpPr>
        <p:spPr/>
        <p:txBody>
          <a:bodyPr/>
          <a:lstStyle/>
          <a:p>
            <a:pPr rtl="0"/>
            <a:endParaRPr lang="en-CA" b="0" dirty="0">
              <a:effectLst/>
            </a:endParaRPr>
          </a:p>
        </p:txBody>
      </p:sp>
      <p:sp>
        <p:nvSpPr>
          <p:cNvPr id="4" name="Slide Number Placeholder 3">
            <a:extLst>
              <a:ext uri="{FF2B5EF4-FFF2-40B4-BE49-F238E27FC236}">
                <a16:creationId xmlns:a16="http://schemas.microsoft.com/office/drawing/2014/main" id="{3EFC083F-F38A-0DEF-0C20-A667B6881BEC}"/>
              </a:ext>
            </a:extLst>
          </p:cNvPr>
          <p:cNvSpPr>
            <a:spLocks noGrp="1"/>
          </p:cNvSpPr>
          <p:nvPr>
            <p:ph type="sldNum" sz="quarter" idx="5"/>
          </p:nvPr>
        </p:nvSpPr>
        <p:spPr/>
        <p:txBody>
          <a:bodyPr/>
          <a:lstStyle/>
          <a:p>
            <a:fld id="{73AF05C1-B627-7C4F-9DD9-F5F4D48E3474}" type="slidenum">
              <a:rPr lang="en-US" smtClean="0"/>
              <a:pPr/>
              <a:t>28</a:t>
            </a:fld>
            <a:endParaRPr lang="en-US"/>
          </a:p>
        </p:txBody>
      </p:sp>
    </p:spTree>
    <p:extLst>
      <p:ext uri="{BB962C8B-B14F-4D97-AF65-F5344CB8AC3E}">
        <p14:creationId xmlns:p14="http://schemas.microsoft.com/office/powerpoint/2010/main" val="41041711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8D0BC-CFB8-B060-F011-01BADAB709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709607-E834-DB20-C790-A2493F9E3C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011810-8645-F348-6364-16FF8896DCE4}"/>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Learning more than one language does not cause a language disorder.</a:t>
            </a:r>
            <a:endParaRPr lang="en-CA" b="0" dirty="0">
              <a:effectLst/>
            </a:endParaRPr>
          </a:p>
          <a:p>
            <a:pPr rtl="0"/>
            <a:r>
              <a:rPr lang="en-CA" sz="1200" b="0" i="0" u="none" strike="noStrike" kern="1200" dirty="0">
                <a:solidFill>
                  <a:schemeClr val="tx1"/>
                </a:solidFill>
                <a:effectLst/>
                <a:latin typeface="+mn-lt"/>
                <a:ea typeface="+mn-ea"/>
                <a:cs typeface="+mn-cs"/>
              </a:rPr>
              <a:t>A strong foundation in a child’s first language supports communication, relationships, identity, and learning.</a:t>
            </a:r>
            <a:endParaRPr lang="en-CA" b="0" dirty="0">
              <a:effectLst/>
            </a:endParaRPr>
          </a:p>
          <a:p>
            <a:pPr rtl="0"/>
            <a:r>
              <a:rPr lang="en-CA" sz="1200" b="0" i="0" u="none" strike="noStrike" kern="1200" dirty="0">
                <a:solidFill>
                  <a:schemeClr val="tx1"/>
                </a:solidFill>
                <a:effectLst/>
                <a:latin typeface="+mn-lt"/>
                <a:ea typeface="+mn-ea"/>
                <a:cs typeface="+mn-cs"/>
              </a:rPr>
              <a:t>When assessing a multilingual child:</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Ask about all languages used.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Determine exposure and proficiency in each language.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Ask whether concerns are present across languages.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Avoid evaluating the child’s abilities only in English or French.</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Use qualified interpreters where available.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Consider referral to professionals experienced in multilingual development.</a:t>
            </a:r>
          </a:p>
          <a:p>
            <a:pPr rtl="0"/>
            <a:r>
              <a:rPr lang="en-CA" sz="1200" b="0" i="0" u="none" strike="noStrike" kern="1200" dirty="0">
                <a:solidFill>
                  <a:schemeClr val="tx1"/>
                </a:solidFill>
                <a:effectLst/>
                <a:latin typeface="+mn-lt"/>
                <a:ea typeface="+mn-ea"/>
                <a:cs typeface="+mn-cs"/>
              </a:rPr>
              <a:t>Possible script:</a:t>
            </a:r>
            <a:endParaRPr lang="en-CA" b="0" dirty="0">
              <a:effectLst/>
            </a:endParaRPr>
          </a:p>
          <a:p>
            <a:pPr rtl="0"/>
            <a:r>
              <a:rPr lang="en-CA" sz="1200" b="0" i="0" u="none" strike="noStrike" kern="1200" dirty="0">
                <a:solidFill>
                  <a:schemeClr val="tx1"/>
                </a:solidFill>
                <a:effectLst/>
                <a:latin typeface="+mn-lt"/>
                <a:ea typeface="+mn-ea"/>
                <a:cs typeface="+mn-cs"/>
              </a:rPr>
              <a:t>“The best language for building your child’s language is the one in which you can talk, joke, sing, explain, and connect most naturally.”</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DA065657-C0FD-D813-D071-8FBA2D648FE3}"/>
              </a:ext>
            </a:extLst>
          </p:cNvPr>
          <p:cNvSpPr>
            <a:spLocks noGrp="1"/>
          </p:cNvSpPr>
          <p:nvPr>
            <p:ph type="sldNum" sz="quarter" idx="5"/>
          </p:nvPr>
        </p:nvSpPr>
        <p:spPr/>
        <p:txBody>
          <a:bodyPr/>
          <a:lstStyle/>
          <a:p>
            <a:fld id="{73AF05C1-B627-7C4F-9DD9-F5F4D48E3474}" type="slidenum">
              <a:rPr lang="en-US" smtClean="0"/>
              <a:pPr/>
              <a:t>29</a:t>
            </a:fld>
            <a:endParaRPr lang="en-US"/>
          </a:p>
        </p:txBody>
      </p:sp>
    </p:spTree>
    <p:extLst>
      <p:ext uri="{BB962C8B-B14F-4D97-AF65-F5344CB8AC3E}">
        <p14:creationId xmlns:p14="http://schemas.microsoft.com/office/powerpoint/2010/main" val="20944308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C39FB-42BD-0D17-F81A-CF6000A160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9BC600-E31A-ECCD-7FB3-C36C335409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76246A-72D1-A7EE-E65F-3513D2CEF8B8}"/>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Approach this subject carefully. Many adults have experienced shame, discrimination, or exclusion related to school and literacy.</a:t>
            </a:r>
            <a:endParaRPr lang="en-CA" b="0" dirty="0">
              <a:effectLst/>
            </a:endParaRPr>
          </a:p>
          <a:p>
            <a:pPr rtl="0"/>
            <a:r>
              <a:rPr lang="en-CA" sz="1200" b="0" i="0" u="none" strike="noStrike" kern="1200" dirty="0">
                <a:solidFill>
                  <a:schemeClr val="tx1"/>
                </a:solidFill>
                <a:effectLst/>
                <a:latin typeface="+mn-lt"/>
                <a:ea typeface="+mn-ea"/>
                <a:cs typeface="+mn-cs"/>
              </a:rPr>
              <a:t>Do not ask, “Can you read?” in a public or abrupt manner.</a:t>
            </a:r>
            <a:endParaRPr lang="en-CA" b="0" dirty="0">
              <a:effectLst/>
            </a:endParaRPr>
          </a:p>
          <a:p>
            <a:pPr rtl="0"/>
            <a:r>
              <a:rPr lang="en-CA" sz="1200" b="0" i="0" u="none" strike="noStrike" kern="1200" dirty="0">
                <a:solidFill>
                  <a:schemeClr val="tx1"/>
                </a:solidFill>
                <a:effectLst/>
                <a:latin typeface="+mn-lt"/>
                <a:ea typeface="+mn-ea"/>
                <a:cs typeface="+mn-cs"/>
              </a:rPr>
              <a:t>Consider:</a:t>
            </a:r>
            <a:endParaRPr lang="en-CA" b="0" dirty="0">
              <a:effectLst/>
            </a:endParaRPr>
          </a:p>
          <a:p>
            <a:pPr rtl="0"/>
            <a:r>
              <a:rPr lang="en-CA" sz="1200" b="0" i="0" u="none" strike="noStrike" kern="1200" dirty="0">
                <a:solidFill>
                  <a:schemeClr val="tx1"/>
                </a:solidFill>
                <a:effectLst/>
                <a:latin typeface="+mn-lt"/>
                <a:ea typeface="+mn-ea"/>
                <a:cs typeface="+mn-cs"/>
              </a:rPr>
              <a:t>“Some parents prefer telling stories or talking about the pictures rather than reading the words. What feels most comfortable for you?”</a:t>
            </a:r>
            <a:endParaRPr lang="en-CA" b="0" dirty="0">
              <a:effectLst/>
            </a:endParaRPr>
          </a:p>
          <a:p>
            <a:pPr rtl="0"/>
            <a:r>
              <a:rPr lang="en-CA" sz="1200" b="0" i="0" u="none" strike="noStrike" kern="1200" dirty="0">
                <a:solidFill>
                  <a:schemeClr val="tx1"/>
                </a:solidFill>
                <a:effectLst/>
                <a:latin typeface="+mn-lt"/>
                <a:ea typeface="+mn-ea"/>
                <a:cs typeface="+mn-cs"/>
              </a:rPr>
              <a:t>Provide wordless books, simple picture books, audio resources, and non-print options.</a:t>
            </a:r>
            <a:endParaRPr lang="en-CA" b="0" dirty="0">
              <a:effectLst/>
            </a:endParaRPr>
          </a:p>
          <a:p>
            <a:pPr rtl="0"/>
            <a:r>
              <a:rPr lang="en-CA" sz="1200" b="0" i="0" u="none" strike="noStrike" kern="1200" dirty="0">
                <a:solidFill>
                  <a:schemeClr val="tx1"/>
                </a:solidFill>
                <a:effectLst/>
                <a:latin typeface="+mn-lt"/>
                <a:ea typeface="+mn-ea"/>
                <a:cs typeface="+mn-cs"/>
              </a:rPr>
              <a:t>Never ask an older sibling to assume primary responsibility for the child’s literacy development, although shared sibling reading can be enjoyable when it occurs naturally.</a:t>
            </a:r>
            <a:endParaRPr lang="en-CA" b="0" dirty="0">
              <a:effectLst/>
            </a:endParaRPr>
          </a:p>
        </p:txBody>
      </p:sp>
      <p:sp>
        <p:nvSpPr>
          <p:cNvPr id="4" name="Slide Number Placeholder 3">
            <a:extLst>
              <a:ext uri="{FF2B5EF4-FFF2-40B4-BE49-F238E27FC236}">
                <a16:creationId xmlns:a16="http://schemas.microsoft.com/office/drawing/2014/main" id="{FDA3AC26-99C1-FB64-A25C-E90D8B573BD5}"/>
              </a:ext>
            </a:extLst>
          </p:cNvPr>
          <p:cNvSpPr>
            <a:spLocks noGrp="1"/>
          </p:cNvSpPr>
          <p:nvPr>
            <p:ph type="sldNum" sz="quarter" idx="5"/>
          </p:nvPr>
        </p:nvSpPr>
        <p:spPr/>
        <p:txBody>
          <a:bodyPr/>
          <a:lstStyle/>
          <a:p>
            <a:fld id="{73AF05C1-B627-7C4F-9DD9-F5F4D48E3474}" type="slidenum">
              <a:rPr lang="en-US" smtClean="0"/>
              <a:pPr/>
              <a:t>30</a:t>
            </a:fld>
            <a:endParaRPr lang="en-US"/>
          </a:p>
        </p:txBody>
      </p:sp>
    </p:spTree>
    <p:extLst>
      <p:ext uri="{BB962C8B-B14F-4D97-AF65-F5344CB8AC3E}">
        <p14:creationId xmlns:p14="http://schemas.microsoft.com/office/powerpoint/2010/main" val="42247776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425AB-F337-E1FF-EF7C-228A35D96E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DD5E54-12B6-E685-FEAA-4EB28CA8B5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0B35B5-D570-A896-434C-56FB781FCBCA}"/>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Representation should not be reduced to appearance alone.</a:t>
            </a:r>
            <a:endParaRPr lang="en-CA" b="0" dirty="0">
              <a:effectLst/>
            </a:endParaRPr>
          </a:p>
          <a:p>
            <a:pPr rtl="0"/>
            <a:r>
              <a:rPr lang="en-CA" sz="1200" b="0" i="0" u="none" strike="noStrike" kern="1200" dirty="0">
                <a:solidFill>
                  <a:schemeClr val="tx1"/>
                </a:solidFill>
                <a:effectLst/>
                <a:latin typeface="+mn-lt"/>
                <a:ea typeface="+mn-ea"/>
                <a:cs typeface="+mn-cs"/>
              </a:rPr>
              <a:t>Culturally responsive resources can support:</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Belonging.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Identity.</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Family conversation.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Intergenerational storytelling.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Trust in the recommendation.</a:t>
            </a:r>
          </a:p>
          <a:p>
            <a:pPr rtl="0"/>
            <a:r>
              <a:rPr lang="en-CA" sz="1200" b="0" i="0" u="none" strike="noStrike" kern="1200" dirty="0">
                <a:solidFill>
                  <a:schemeClr val="tx1"/>
                </a:solidFill>
                <a:effectLst/>
                <a:latin typeface="+mn-lt"/>
                <a:ea typeface="+mn-ea"/>
                <a:cs typeface="+mn-cs"/>
              </a:rPr>
              <a:t>Ask families what stories, songs, and traditions are meaningful to them.</a:t>
            </a:r>
            <a:endParaRPr lang="en-CA" b="0" dirty="0">
              <a:effectLst/>
            </a:endParaRPr>
          </a:p>
          <a:p>
            <a:pPr rtl="0"/>
            <a:r>
              <a:rPr lang="en-CA" sz="1200" b="0" i="0" u="none" strike="noStrike" kern="1200" dirty="0">
                <a:solidFill>
                  <a:schemeClr val="tx1"/>
                </a:solidFill>
                <a:effectLst/>
                <a:latin typeface="+mn-lt"/>
                <a:ea typeface="+mn-ea"/>
                <a:cs typeface="+mn-cs"/>
              </a:rPr>
              <a:t>Avoid recommending culturally specific materials without understanding whether they are authentic, appropriate, and welcomed by the community represented.</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F1D629D9-DC86-FC3B-EF48-FDFC5189E55E}"/>
              </a:ext>
            </a:extLst>
          </p:cNvPr>
          <p:cNvSpPr>
            <a:spLocks noGrp="1"/>
          </p:cNvSpPr>
          <p:nvPr>
            <p:ph type="sldNum" sz="quarter" idx="5"/>
          </p:nvPr>
        </p:nvSpPr>
        <p:spPr/>
        <p:txBody>
          <a:bodyPr/>
          <a:lstStyle/>
          <a:p>
            <a:fld id="{73AF05C1-B627-7C4F-9DD9-F5F4D48E3474}" type="slidenum">
              <a:rPr lang="en-US" smtClean="0"/>
              <a:pPr/>
              <a:t>31</a:t>
            </a:fld>
            <a:endParaRPr lang="en-US"/>
          </a:p>
        </p:txBody>
      </p:sp>
    </p:spTree>
    <p:extLst>
      <p:ext uri="{BB962C8B-B14F-4D97-AF65-F5344CB8AC3E}">
        <p14:creationId xmlns:p14="http://schemas.microsoft.com/office/powerpoint/2010/main" val="31320686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EF658-4BF9-1C87-A09F-96CB2E78CC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97B470-CDD4-B85B-EA6C-474CFCF47C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2C6A96-FFB6-E625-144C-83A80031200D}"/>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Avoid simplistic or shaming messages.</a:t>
            </a:r>
            <a:endParaRPr lang="en-CA" b="0" dirty="0">
              <a:effectLst/>
            </a:endParaRPr>
          </a:p>
          <a:p>
            <a:pPr rtl="0"/>
            <a:r>
              <a:rPr lang="en-CA" sz="1200" b="0" i="0" u="none" strike="noStrike" kern="1200" dirty="0">
                <a:solidFill>
                  <a:schemeClr val="tx1"/>
                </a:solidFill>
                <a:effectLst/>
                <a:latin typeface="+mn-lt"/>
                <a:ea typeface="+mn-ea"/>
                <a:cs typeface="+mn-cs"/>
              </a:rPr>
              <a:t>Screen use is shaped by caregiver workload, housing, childcare, disability, access to safe play spaces, and other realities.</a:t>
            </a:r>
            <a:endParaRPr lang="en-CA" b="0" dirty="0">
              <a:effectLst/>
            </a:endParaRPr>
          </a:p>
          <a:p>
            <a:pPr rtl="0"/>
            <a:r>
              <a:rPr lang="en-CA" sz="1200" b="0" i="0" u="none" strike="noStrike" kern="1200" dirty="0">
                <a:solidFill>
                  <a:schemeClr val="tx1"/>
                </a:solidFill>
                <a:effectLst/>
                <a:latin typeface="+mn-lt"/>
                <a:ea typeface="+mn-ea"/>
                <a:cs typeface="+mn-cs"/>
              </a:rPr>
              <a:t>Emphasize that young children learn best through responsive human interaction.</a:t>
            </a:r>
            <a:endParaRPr lang="en-CA" b="0" dirty="0">
              <a:effectLst/>
            </a:endParaRPr>
          </a:p>
          <a:p>
            <a:pPr rtl="0"/>
            <a:r>
              <a:rPr lang="en-CA" sz="1200" b="0" i="0" u="none" strike="noStrike" kern="1200" dirty="0">
                <a:solidFill>
                  <a:schemeClr val="tx1"/>
                </a:solidFill>
                <a:effectLst/>
                <a:latin typeface="+mn-lt"/>
                <a:ea typeface="+mn-ea"/>
                <a:cs typeface="+mn-cs"/>
              </a:rPr>
              <a:t>Co-viewing and discussing content are generally more interactive than solitary viewing. However, digital media should not routinely displace sleep, physical activity, in-person interaction, play, and shared language experiences.</a:t>
            </a:r>
            <a:endParaRPr lang="en-CA" b="0" dirty="0">
              <a:effectLst/>
            </a:endParaRPr>
          </a:p>
          <a:p>
            <a:pPr rtl="0"/>
            <a:r>
              <a:rPr lang="en-CA" sz="1200" b="0" i="0" u="none" strike="noStrike" kern="1200" dirty="0">
                <a:solidFill>
                  <a:schemeClr val="tx1"/>
                </a:solidFill>
                <a:effectLst/>
                <a:latin typeface="+mn-lt"/>
                <a:ea typeface="+mn-ea"/>
                <a:cs typeface="+mn-cs"/>
              </a:rPr>
              <a:t>Possible counselling pivot:</a:t>
            </a:r>
            <a:endParaRPr lang="en-CA" b="0" dirty="0">
              <a:effectLst/>
            </a:endParaRPr>
          </a:p>
          <a:p>
            <a:pPr rtl="0"/>
            <a:r>
              <a:rPr lang="en-CA" sz="1200" b="0" i="0" u="none" strike="noStrike" kern="1200" dirty="0">
                <a:solidFill>
                  <a:schemeClr val="tx1"/>
                </a:solidFill>
                <a:effectLst/>
                <a:latin typeface="+mn-lt"/>
                <a:ea typeface="+mn-ea"/>
                <a:cs typeface="+mn-cs"/>
              </a:rPr>
              <a:t>“Rather than trying to change everything at once, choose one part of the day when the screen can be replaced with talking, singing, play, or looking at a book together.”</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BCC1761F-E0EC-916D-2EE5-A299C0901F2E}"/>
              </a:ext>
            </a:extLst>
          </p:cNvPr>
          <p:cNvSpPr>
            <a:spLocks noGrp="1"/>
          </p:cNvSpPr>
          <p:nvPr>
            <p:ph type="sldNum" sz="quarter" idx="5"/>
          </p:nvPr>
        </p:nvSpPr>
        <p:spPr/>
        <p:txBody>
          <a:bodyPr/>
          <a:lstStyle/>
          <a:p>
            <a:fld id="{73AF05C1-B627-7C4F-9DD9-F5F4D48E3474}" type="slidenum">
              <a:rPr lang="en-US" smtClean="0"/>
              <a:pPr/>
              <a:t>32</a:t>
            </a:fld>
            <a:endParaRPr lang="en-US"/>
          </a:p>
        </p:txBody>
      </p:sp>
    </p:spTree>
    <p:extLst>
      <p:ext uri="{BB962C8B-B14F-4D97-AF65-F5344CB8AC3E}">
        <p14:creationId xmlns:p14="http://schemas.microsoft.com/office/powerpoint/2010/main" val="24723492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52499-078B-8401-AF98-CA34439784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01203C-34E4-854C-36BA-0544F3F9D0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B2760B-FCD1-2669-9957-1949289D464B}"/>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Do not attribute delayed language automatically to:</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Bilingualism.</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Being a boy.</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An older sibling “speaking for” the child.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Screen exposure.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Lack of reading.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 child simply developing at their own pace.</a:t>
            </a:r>
          </a:p>
          <a:p>
            <a:pPr rtl="0"/>
            <a:r>
              <a:rPr lang="en-CA" sz="1200" b="0" i="0" u="none" strike="noStrike" kern="1200" dirty="0">
                <a:solidFill>
                  <a:schemeClr val="tx1"/>
                </a:solidFill>
                <a:effectLst/>
                <a:latin typeface="+mn-lt"/>
                <a:ea typeface="+mn-ea"/>
                <a:cs typeface="+mn-cs"/>
              </a:rPr>
              <a:t>Language delay can have multiple contributors, including hearing differences, developmental language disorder, autism, global developmental delay, neurological conditions, psychosocial adversity, and environmental factors.</a:t>
            </a:r>
            <a:endParaRPr lang="en-CA" b="0" dirty="0">
              <a:effectLst/>
            </a:endParaRPr>
          </a:p>
          <a:p>
            <a:pPr rtl="0"/>
            <a:r>
              <a:rPr lang="en-CA" sz="1200" b="0" i="0" u="none" strike="noStrike" kern="1200" dirty="0">
                <a:solidFill>
                  <a:schemeClr val="tx1"/>
                </a:solidFill>
                <a:effectLst/>
                <a:latin typeface="+mn-lt"/>
                <a:ea typeface="+mn-ea"/>
                <a:cs typeface="+mn-cs"/>
              </a:rPr>
              <a:t>When concerns are present, follow standard developmental and clinical pathways.</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DA077B8F-A3BA-302E-6251-E2A6E68F4C41}"/>
              </a:ext>
            </a:extLst>
          </p:cNvPr>
          <p:cNvSpPr>
            <a:spLocks noGrp="1"/>
          </p:cNvSpPr>
          <p:nvPr>
            <p:ph type="sldNum" sz="quarter" idx="5"/>
          </p:nvPr>
        </p:nvSpPr>
        <p:spPr/>
        <p:txBody>
          <a:bodyPr/>
          <a:lstStyle/>
          <a:p>
            <a:fld id="{73AF05C1-B627-7C4F-9DD9-F5F4D48E3474}" type="slidenum">
              <a:rPr lang="en-US" smtClean="0"/>
              <a:pPr/>
              <a:t>33</a:t>
            </a:fld>
            <a:endParaRPr lang="en-US"/>
          </a:p>
        </p:txBody>
      </p:sp>
    </p:spTree>
    <p:extLst>
      <p:ext uri="{BB962C8B-B14F-4D97-AF65-F5344CB8AC3E}">
        <p14:creationId xmlns:p14="http://schemas.microsoft.com/office/powerpoint/2010/main" val="17591950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D9A9F-C0F5-137D-6C04-FEBCBF294C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AFEBFA-7A53-CA1E-09F9-53A933B41A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ACA3DD-1791-55C7-F675-9DFF8AE108A4}"/>
              </a:ext>
            </a:extLst>
          </p:cNvPr>
          <p:cNvSpPr>
            <a:spLocks noGrp="1"/>
          </p:cNvSpPr>
          <p:nvPr>
            <p:ph type="body" idx="1"/>
          </p:nvPr>
        </p:nvSpPr>
        <p:spPr/>
        <p:txBody>
          <a:bodyPr/>
          <a:lstStyle/>
          <a:p>
            <a:pPr rtl="0"/>
            <a:endParaRPr lang="en-CA" dirty="0"/>
          </a:p>
        </p:txBody>
      </p:sp>
      <p:sp>
        <p:nvSpPr>
          <p:cNvPr id="4" name="Slide Number Placeholder 3">
            <a:extLst>
              <a:ext uri="{FF2B5EF4-FFF2-40B4-BE49-F238E27FC236}">
                <a16:creationId xmlns:a16="http://schemas.microsoft.com/office/drawing/2014/main" id="{C7AC7468-D984-B660-49C0-9EEE551F4075}"/>
              </a:ext>
            </a:extLst>
          </p:cNvPr>
          <p:cNvSpPr>
            <a:spLocks noGrp="1"/>
          </p:cNvSpPr>
          <p:nvPr>
            <p:ph type="sldNum" sz="quarter" idx="5"/>
          </p:nvPr>
        </p:nvSpPr>
        <p:spPr/>
        <p:txBody>
          <a:bodyPr/>
          <a:lstStyle/>
          <a:p>
            <a:fld id="{73AF05C1-B627-7C4F-9DD9-F5F4D48E3474}" type="slidenum">
              <a:rPr lang="en-US" smtClean="0"/>
              <a:pPr/>
              <a:t>34</a:t>
            </a:fld>
            <a:endParaRPr lang="en-US"/>
          </a:p>
        </p:txBody>
      </p:sp>
    </p:spTree>
    <p:extLst>
      <p:ext uri="{BB962C8B-B14F-4D97-AF65-F5344CB8AC3E}">
        <p14:creationId xmlns:p14="http://schemas.microsoft.com/office/powerpoint/2010/main" val="1946470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EDA84-77B9-47F7-2BE3-F8173FB3B1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0819A2-E5DF-C4FB-318E-5C8D7A05E6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40A7FC-0F54-DB20-924D-42F5AE59EEEF}"/>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Possible strengths:</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The caregiver is meeting significant family responsibilities.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The caregiver is honest about the barrier.</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Existing routines can be used for language interaction.</a:t>
            </a:r>
          </a:p>
          <a:p>
            <a:pPr rtl="0"/>
            <a:r>
              <a:rPr lang="en-CA" sz="1200" b="0" i="0" u="none" strike="noStrike" kern="1200" dirty="0">
                <a:solidFill>
                  <a:schemeClr val="tx1"/>
                </a:solidFill>
                <a:effectLst/>
                <a:latin typeface="+mn-lt"/>
                <a:ea typeface="+mn-ea"/>
                <a:cs typeface="+mn-cs"/>
              </a:rPr>
              <a:t>Avoid:</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“Everyone can find ten minutes.”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Prescribing a rigid nightly routine.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Implying that the caregiver is harming the child.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Providing a long list of recommendations.</a:t>
            </a:r>
          </a:p>
          <a:p>
            <a:pPr rtl="0"/>
            <a:r>
              <a:rPr lang="en-CA" sz="1200" b="0" i="0" u="none" strike="noStrike" kern="1200" dirty="0">
                <a:solidFill>
                  <a:schemeClr val="tx1"/>
                </a:solidFill>
                <a:effectLst/>
                <a:latin typeface="+mn-lt"/>
                <a:ea typeface="+mn-ea"/>
                <a:cs typeface="+mn-cs"/>
              </a:rPr>
              <a:t>Possible response:</a:t>
            </a:r>
            <a:endParaRPr lang="en-CA" b="0" dirty="0">
              <a:effectLst/>
            </a:endParaRPr>
          </a:p>
          <a:p>
            <a:pPr rtl="0"/>
            <a:r>
              <a:rPr lang="en-CA" sz="1200" b="0" i="0" u="none" strike="noStrike" kern="1200" dirty="0">
                <a:solidFill>
                  <a:schemeClr val="tx1"/>
                </a:solidFill>
                <a:effectLst/>
                <a:latin typeface="+mn-lt"/>
                <a:ea typeface="+mn-ea"/>
                <a:cs typeface="+mn-cs"/>
              </a:rPr>
              <a:t>“You already spend many parts of the day caring for and talking with your children. Let’s build on one routine that already happens. You might sing while getting dressed, talk about food during dinner, or tell a short family story at bedtime. It does not have to involve finishing a book.”</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B5952F3D-E57E-A4A2-B3E3-411934D0E464}"/>
              </a:ext>
            </a:extLst>
          </p:cNvPr>
          <p:cNvSpPr>
            <a:spLocks noGrp="1"/>
          </p:cNvSpPr>
          <p:nvPr>
            <p:ph type="sldNum" sz="quarter" idx="5"/>
          </p:nvPr>
        </p:nvSpPr>
        <p:spPr/>
        <p:txBody>
          <a:bodyPr/>
          <a:lstStyle/>
          <a:p>
            <a:fld id="{73AF05C1-B627-7C4F-9DD9-F5F4D48E3474}" type="slidenum">
              <a:rPr lang="en-US" smtClean="0"/>
              <a:pPr/>
              <a:t>35</a:t>
            </a:fld>
            <a:endParaRPr lang="en-US"/>
          </a:p>
        </p:txBody>
      </p:sp>
    </p:spTree>
    <p:extLst>
      <p:ext uri="{BB962C8B-B14F-4D97-AF65-F5344CB8AC3E}">
        <p14:creationId xmlns:p14="http://schemas.microsoft.com/office/powerpoint/2010/main" val="3307459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9FB25-8CC2-60A2-8C52-3D1EE8B2C5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6C1004-5035-0445-670A-18A31383FE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BE8905-58F5-C9C7-5E86-2060F00E2575}"/>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Suggested response:</a:t>
            </a:r>
            <a:endParaRPr lang="en-CA" b="0" dirty="0">
              <a:effectLst/>
            </a:endParaRPr>
          </a:p>
          <a:p>
            <a:pPr rtl="0"/>
            <a:r>
              <a:rPr lang="en-CA" sz="1200" b="0" i="0" u="none" strike="noStrike" kern="1200" dirty="0">
                <a:solidFill>
                  <a:schemeClr val="tx1"/>
                </a:solidFill>
                <a:effectLst/>
                <a:latin typeface="+mn-lt"/>
                <a:ea typeface="+mn-ea"/>
                <a:cs typeface="+mn-cs"/>
              </a:rPr>
              <a:t>“That sounds very typical for a toddler. He does not have to sit still or finish the story. Let him choose the book, turn the pages, or look at one picture. You can name what he notices and stop when he is done. Thirty seconds of enjoyable interaction is a successful start.”</a:t>
            </a:r>
            <a:endParaRPr lang="en-CA" b="0" dirty="0">
              <a:effectLst/>
            </a:endParaRPr>
          </a:p>
          <a:p>
            <a:pPr rtl="0"/>
            <a:r>
              <a:rPr lang="en-CA" sz="1200" b="0" i="0" u="none" strike="noStrike" kern="1200" dirty="0">
                <a:solidFill>
                  <a:schemeClr val="tx1"/>
                </a:solidFill>
                <a:effectLst/>
                <a:latin typeface="+mn-lt"/>
                <a:ea typeface="+mn-ea"/>
                <a:cs typeface="+mn-cs"/>
              </a:rPr>
              <a:t>Clinical teaching points:</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Normalize developmentally typical behaviour.</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Use durable board books.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Follow the child’s interest.</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Avoid forcing participation.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Repeat brief experiences.</a:t>
            </a:r>
          </a:p>
          <a:p>
            <a:pPr marL="171450" indent="-171450" rtl="0">
              <a:buFont typeface="Arial" panose="020B0604020202020204" pitchFamily="34" charset="0"/>
              <a:buChar char="•"/>
            </a:pPr>
            <a:r>
              <a:rPr lang="en-CA" sz="1200" b="0" i="0" u="none" strike="noStrike" kern="1200" dirty="0">
                <a:solidFill>
                  <a:schemeClr val="tx1"/>
                </a:solidFill>
                <a:effectLst/>
                <a:latin typeface="+mn-lt"/>
                <a:ea typeface="+mn-ea"/>
                <a:cs typeface="+mn-cs"/>
              </a:rPr>
              <a:t>Consider broader developmental assessment only if other concerns are present.</a:t>
            </a:r>
            <a:endParaRPr lang="en-CA" b="1" dirty="0">
              <a:effectLst/>
            </a:endParaRPr>
          </a:p>
          <a:p>
            <a:pPr rtl="0"/>
            <a:endParaRPr lang="en-CA" b="0" dirty="0">
              <a:effectLst/>
            </a:endParaRPr>
          </a:p>
        </p:txBody>
      </p:sp>
      <p:sp>
        <p:nvSpPr>
          <p:cNvPr id="4" name="Slide Number Placeholder 3">
            <a:extLst>
              <a:ext uri="{FF2B5EF4-FFF2-40B4-BE49-F238E27FC236}">
                <a16:creationId xmlns:a16="http://schemas.microsoft.com/office/drawing/2014/main" id="{E682166D-D67A-2B39-C142-72B0466D8200}"/>
              </a:ext>
            </a:extLst>
          </p:cNvPr>
          <p:cNvSpPr>
            <a:spLocks noGrp="1"/>
          </p:cNvSpPr>
          <p:nvPr>
            <p:ph type="sldNum" sz="quarter" idx="5"/>
          </p:nvPr>
        </p:nvSpPr>
        <p:spPr/>
        <p:txBody>
          <a:bodyPr/>
          <a:lstStyle/>
          <a:p>
            <a:fld id="{73AF05C1-B627-7C4F-9DD9-F5F4D48E3474}" type="slidenum">
              <a:rPr lang="en-US" smtClean="0"/>
              <a:pPr/>
              <a:t>36</a:t>
            </a:fld>
            <a:endParaRPr lang="en-US"/>
          </a:p>
        </p:txBody>
      </p:sp>
    </p:spTree>
    <p:extLst>
      <p:ext uri="{BB962C8B-B14F-4D97-AF65-F5344CB8AC3E}">
        <p14:creationId xmlns:p14="http://schemas.microsoft.com/office/powerpoint/2010/main" val="9264462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F5517-1E0D-3685-D665-2405BDA16F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BAAFC3-4F20-DCA3-5119-2F9B359F6F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EAA3FC-1883-B382-05EF-65E9C3804026}"/>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Neuroimaging demonstrates that background TV and solitary tablet use significantly decrease the "serve-and-return" conversational turns required for healthy infant brain development.</a:t>
            </a:r>
            <a:endParaRPr lang="en-CA" b="0" dirty="0">
              <a:effectLst/>
            </a:endParaRPr>
          </a:p>
          <a:p>
            <a:br>
              <a:rPr lang="en-CA" b="0" dirty="0">
                <a:effectLst/>
              </a:rPr>
            </a:br>
            <a:endParaRPr lang="en-CA" b="0" dirty="0">
              <a:effectLst/>
            </a:endParaRPr>
          </a:p>
          <a:p>
            <a:pPr rtl="0"/>
            <a:r>
              <a:rPr lang="en-CA" sz="1200" b="0" i="0" u="none" strike="noStrike" kern="1200" dirty="0">
                <a:solidFill>
                  <a:schemeClr val="tx1"/>
                </a:solidFill>
                <a:effectLst/>
                <a:latin typeface="+mn-lt"/>
                <a:ea typeface="+mn-ea"/>
                <a:cs typeface="+mn-cs"/>
              </a:rPr>
              <a:t>Studies show parents use fewer complex words and ask fewer open-ended questions when reading an electronic book compared to a traditional print book.</a:t>
            </a:r>
            <a:endParaRPr lang="en-CA" b="0" dirty="0">
              <a:effectLst/>
            </a:endParaRPr>
          </a:p>
          <a:p>
            <a:pPr rtl="0"/>
            <a:r>
              <a:rPr lang="en-CA" sz="1200" b="0" i="0" u="none" strike="noStrike" kern="1200" dirty="0">
                <a:solidFill>
                  <a:schemeClr val="tx1"/>
                </a:solidFill>
                <a:effectLst/>
                <a:latin typeface="+mn-lt"/>
                <a:ea typeface="+mn-ea"/>
                <a:cs typeface="+mn-cs"/>
              </a:rPr>
              <a:t>Do not simply tell parents to turn off devices; provide them with guidance on how to slowly replace it with physical books. Frame the book as a vital tool for emotional regulation and high-quality sleep hygiene.</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2A4A3747-74DE-D27C-B524-E35237B96EFE}"/>
              </a:ext>
            </a:extLst>
          </p:cNvPr>
          <p:cNvSpPr>
            <a:spLocks noGrp="1"/>
          </p:cNvSpPr>
          <p:nvPr>
            <p:ph type="sldNum" sz="quarter" idx="5"/>
          </p:nvPr>
        </p:nvSpPr>
        <p:spPr/>
        <p:txBody>
          <a:bodyPr/>
          <a:lstStyle/>
          <a:p>
            <a:fld id="{73AF05C1-B627-7C4F-9DD9-F5F4D48E3474}" type="slidenum">
              <a:rPr lang="en-US" smtClean="0"/>
              <a:pPr/>
              <a:t>37</a:t>
            </a:fld>
            <a:endParaRPr lang="en-US"/>
          </a:p>
        </p:txBody>
      </p:sp>
    </p:spTree>
    <p:extLst>
      <p:ext uri="{BB962C8B-B14F-4D97-AF65-F5344CB8AC3E}">
        <p14:creationId xmlns:p14="http://schemas.microsoft.com/office/powerpoint/2010/main" val="26353970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250A7-D706-AAEE-0100-80A0BC84C8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EF85B5-3184-5B21-48A4-3EC83E8A0E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70F06F-BD5A-231E-F5CB-66B10288C552}"/>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These scripts should be presented as adaptable examples rather than memorized lines.</a:t>
            </a:r>
            <a:endParaRPr lang="en-CA" b="0" dirty="0">
              <a:effectLst/>
            </a:endParaRPr>
          </a:p>
          <a:p>
            <a:pPr rtl="0"/>
            <a:r>
              <a:rPr lang="en-CA" sz="1200" b="0" i="0" u="none" strike="noStrike" kern="1200" dirty="0">
                <a:solidFill>
                  <a:schemeClr val="tx1"/>
                </a:solidFill>
                <a:effectLst/>
                <a:latin typeface="+mn-lt"/>
                <a:ea typeface="+mn-ea"/>
                <a:cs typeface="+mn-cs"/>
              </a:rPr>
              <a:t>Encourage practitioners to:</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Validate.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Normalize where appropriate.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Offer one practical next step.</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Avoid judgment.</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Check whether the recommendation feels realistic.</a:t>
            </a:r>
          </a:p>
          <a:p>
            <a:pPr rtl="0"/>
            <a:endParaRPr lang="en-CA" dirty="0"/>
          </a:p>
        </p:txBody>
      </p:sp>
      <p:sp>
        <p:nvSpPr>
          <p:cNvPr id="4" name="Slide Number Placeholder 3">
            <a:extLst>
              <a:ext uri="{FF2B5EF4-FFF2-40B4-BE49-F238E27FC236}">
                <a16:creationId xmlns:a16="http://schemas.microsoft.com/office/drawing/2014/main" id="{44AF3377-E5CD-1482-F4FD-82E247E7D9D9}"/>
              </a:ext>
            </a:extLst>
          </p:cNvPr>
          <p:cNvSpPr>
            <a:spLocks noGrp="1"/>
          </p:cNvSpPr>
          <p:nvPr>
            <p:ph type="sldNum" sz="quarter" idx="5"/>
          </p:nvPr>
        </p:nvSpPr>
        <p:spPr/>
        <p:txBody>
          <a:bodyPr/>
          <a:lstStyle/>
          <a:p>
            <a:fld id="{73AF05C1-B627-7C4F-9DD9-F5F4D48E3474}" type="slidenum">
              <a:rPr lang="en-US" smtClean="0"/>
              <a:pPr/>
              <a:t>38</a:t>
            </a:fld>
            <a:endParaRPr lang="en-US"/>
          </a:p>
        </p:txBody>
      </p:sp>
    </p:spTree>
    <p:extLst>
      <p:ext uri="{BB962C8B-B14F-4D97-AF65-F5344CB8AC3E}">
        <p14:creationId xmlns:p14="http://schemas.microsoft.com/office/powerpoint/2010/main" val="27935842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FD924-F5EA-EA13-5C5C-0D4A44C65E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8B3F0A-56DE-F5DA-BECA-E5E8E5AF4F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3F9F50-ADC4-F798-3317-0C43D10AC424}"/>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Implementation should not depend entirely on one enthusiastic clinician.</a:t>
            </a:r>
            <a:endParaRPr lang="en-CA" b="0" dirty="0">
              <a:effectLst/>
            </a:endParaRPr>
          </a:p>
          <a:p>
            <a:pPr rtl="0"/>
            <a:r>
              <a:rPr lang="en-CA" sz="1200" b="0" i="0" u="none" strike="noStrike" kern="1200" dirty="0">
                <a:solidFill>
                  <a:schemeClr val="tx1"/>
                </a:solidFill>
                <a:effectLst/>
                <a:latin typeface="+mn-lt"/>
                <a:ea typeface="+mn-ea"/>
                <a:cs typeface="+mn-cs"/>
              </a:rPr>
              <a:t>Possible team roles:</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Reception staff display library or program information.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Nursing staff offer the book and ask an opening question.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The clinician observes, reinforces, and addresses concerns.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Administrative staff maintain resource lists.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 clinic champion reviews workflow and data.</a:t>
            </a:r>
          </a:p>
          <a:p>
            <a:pPr rtl="0"/>
            <a:r>
              <a:rPr lang="en-CA" sz="1200" b="0" i="0" u="none" strike="noStrike" kern="1200" dirty="0">
                <a:solidFill>
                  <a:schemeClr val="tx1"/>
                </a:solidFill>
                <a:effectLst/>
                <a:latin typeface="+mn-lt"/>
                <a:ea typeface="+mn-ea"/>
                <a:cs typeface="+mn-cs"/>
              </a:rPr>
              <a:t>Adapt the process to the setting. A neonatal clinic, emergency department, family practice, developmental clinic, and community health centre will require different workflows.</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7F99FC83-9E3D-4DB3-50B5-9EAA9B6C8247}"/>
              </a:ext>
            </a:extLst>
          </p:cNvPr>
          <p:cNvSpPr>
            <a:spLocks noGrp="1"/>
          </p:cNvSpPr>
          <p:nvPr>
            <p:ph type="sldNum" sz="quarter" idx="5"/>
          </p:nvPr>
        </p:nvSpPr>
        <p:spPr/>
        <p:txBody>
          <a:bodyPr/>
          <a:lstStyle/>
          <a:p>
            <a:fld id="{73AF05C1-B627-7C4F-9DD9-F5F4D48E3474}" type="slidenum">
              <a:rPr lang="en-US" smtClean="0"/>
              <a:pPr/>
              <a:t>39</a:t>
            </a:fld>
            <a:endParaRPr lang="en-US"/>
          </a:p>
        </p:txBody>
      </p:sp>
    </p:spTree>
    <p:extLst>
      <p:ext uri="{BB962C8B-B14F-4D97-AF65-F5344CB8AC3E}">
        <p14:creationId xmlns:p14="http://schemas.microsoft.com/office/powerpoint/2010/main" val="21823100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DAF1F-BC1B-0198-6DF6-441AE4F40D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ED3579-4CF1-48DD-4912-F440F3AFF6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57ECA8-9092-F0BB-5D69-49486DDF67D4}"/>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Early literacy promotion should strengthen relationships and caregiver confidence.</a:t>
            </a:r>
            <a:endParaRPr lang="en-CA" b="0" dirty="0">
              <a:effectLst/>
            </a:endParaRPr>
          </a:p>
          <a:p>
            <a:pPr rtl="0"/>
            <a:r>
              <a:rPr lang="en-CA" sz="1200" b="0" i="0" u="none" strike="noStrike" kern="1200" dirty="0">
                <a:solidFill>
                  <a:schemeClr val="tx1"/>
                </a:solidFill>
                <a:effectLst/>
                <a:latin typeface="+mn-lt"/>
                <a:ea typeface="+mn-ea"/>
                <a:cs typeface="+mn-cs"/>
              </a:rPr>
              <a:t>The clinical message should be:</a:t>
            </a:r>
            <a:endParaRPr lang="en-CA" b="0" dirty="0">
              <a:effectLst/>
            </a:endParaRPr>
          </a:p>
          <a:p>
            <a:pPr rtl="0"/>
            <a:r>
              <a:rPr lang="en-CA" sz="1200" b="0" i="0" u="none" strike="noStrike" kern="1200" dirty="0">
                <a:solidFill>
                  <a:schemeClr val="tx1"/>
                </a:solidFill>
                <a:effectLst/>
                <a:latin typeface="+mn-lt"/>
                <a:ea typeface="+mn-ea"/>
                <a:cs typeface="+mn-cs"/>
              </a:rPr>
              <a:t>“You are already an important part of your child’s learning. Let’s find a way to build language and connection that works for your family.”</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F745ECB2-6D59-8312-3AC3-CEDE29EAABEB}"/>
              </a:ext>
            </a:extLst>
          </p:cNvPr>
          <p:cNvSpPr>
            <a:spLocks noGrp="1"/>
          </p:cNvSpPr>
          <p:nvPr>
            <p:ph type="sldNum" sz="quarter" idx="5"/>
          </p:nvPr>
        </p:nvSpPr>
        <p:spPr/>
        <p:txBody>
          <a:bodyPr/>
          <a:lstStyle/>
          <a:p>
            <a:fld id="{73AF05C1-B627-7C4F-9DD9-F5F4D48E3474}" type="slidenum">
              <a:rPr lang="en-US" smtClean="0"/>
              <a:pPr/>
              <a:t>40</a:t>
            </a:fld>
            <a:endParaRPr lang="en-US"/>
          </a:p>
        </p:txBody>
      </p:sp>
    </p:spTree>
    <p:extLst>
      <p:ext uri="{BB962C8B-B14F-4D97-AF65-F5344CB8AC3E}">
        <p14:creationId xmlns:p14="http://schemas.microsoft.com/office/powerpoint/2010/main" val="21328465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D5403-F247-F6BE-9E1C-E8F9F9D0C7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3BCFA6-D408-0974-5BE0-191986AD89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87301E-2EDC-6AC1-DC7E-64EFCDEE2C81}"/>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This is the core practice summary.</a:t>
            </a:r>
            <a:endParaRPr lang="en-CA" b="0" dirty="0">
              <a:effectLst/>
            </a:endParaRPr>
          </a:p>
          <a:p>
            <a:pPr rtl="0"/>
            <a:r>
              <a:rPr lang="en-CA" sz="1200" b="0" i="0" u="none" strike="noStrike" kern="1200" dirty="0">
                <a:solidFill>
                  <a:schemeClr val="tx1"/>
                </a:solidFill>
                <a:effectLst/>
                <a:latin typeface="+mn-lt"/>
                <a:ea typeface="+mn-ea"/>
                <a:cs typeface="+mn-cs"/>
              </a:rPr>
              <a:t>Emphasize that clinicians do not need to cover every point during every visit.</a:t>
            </a:r>
            <a:endParaRPr lang="en-CA" b="0" dirty="0">
              <a:effectLst/>
            </a:endParaRPr>
          </a:p>
          <a:p>
            <a:pPr rtl="0"/>
            <a:r>
              <a:rPr lang="en-CA" sz="1200" b="0" i="0" u="none" strike="noStrike" kern="1200" dirty="0">
                <a:solidFill>
                  <a:schemeClr val="tx1"/>
                </a:solidFill>
                <a:effectLst/>
                <a:latin typeface="+mn-lt"/>
                <a:ea typeface="+mn-ea"/>
                <a:cs typeface="+mn-cs"/>
              </a:rPr>
              <a:t>A brief, tailored intervention delivered consistently over time is more likely to be useful than a lengthy lecture delivered once.</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B65DC567-C95B-81F7-BF92-25EBE125856C}"/>
              </a:ext>
            </a:extLst>
          </p:cNvPr>
          <p:cNvSpPr>
            <a:spLocks noGrp="1"/>
          </p:cNvSpPr>
          <p:nvPr>
            <p:ph type="sldNum" sz="quarter" idx="5"/>
          </p:nvPr>
        </p:nvSpPr>
        <p:spPr/>
        <p:txBody>
          <a:bodyPr/>
          <a:lstStyle/>
          <a:p>
            <a:fld id="{73AF05C1-B627-7C4F-9DD9-F5F4D48E3474}" type="slidenum">
              <a:rPr lang="en-US" smtClean="0"/>
              <a:pPr/>
              <a:t>41</a:t>
            </a:fld>
            <a:endParaRPr lang="en-US"/>
          </a:p>
        </p:txBody>
      </p:sp>
    </p:spTree>
    <p:extLst>
      <p:ext uri="{BB962C8B-B14F-4D97-AF65-F5344CB8AC3E}">
        <p14:creationId xmlns:p14="http://schemas.microsoft.com/office/powerpoint/2010/main" val="38265211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C36FD-0758-39E8-434B-913EAE4FEA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EC1C2B-40D1-6C18-5C30-FFD0D36DA2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314FE8-26AF-577C-796D-67DD7A82A462}"/>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Avoid presenting a precise “dose” as though there is a rigid threshold below which families have failed.</a:t>
            </a:r>
            <a:endParaRPr lang="en-CA" b="0" dirty="0">
              <a:effectLst/>
            </a:endParaRPr>
          </a:p>
          <a:p>
            <a:pPr rtl="0"/>
            <a:r>
              <a:rPr lang="en-CA" sz="1200" b="0" i="0" u="none" strike="noStrike" kern="1200" dirty="0">
                <a:solidFill>
                  <a:schemeClr val="tx1"/>
                </a:solidFill>
                <a:effectLst/>
                <a:latin typeface="+mn-lt"/>
                <a:ea typeface="+mn-ea"/>
                <a:cs typeface="+mn-cs"/>
              </a:rPr>
              <a:t>The prescription is intended to:</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Give the recommendation clinical legitimacy.</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Reinforce repetition.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Make the advice memorable.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Emphasize relational interaction.</a:t>
            </a:r>
          </a:p>
          <a:p>
            <a:pPr rtl="0"/>
            <a:r>
              <a:rPr lang="en-CA" sz="1200" b="0" i="0" u="none" strike="noStrike" kern="1200" dirty="0">
                <a:solidFill>
                  <a:schemeClr val="tx1"/>
                </a:solidFill>
                <a:effectLst/>
                <a:latin typeface="+mn-lt"/>
                <a:ea typeface="+mn-ea"/>
                <a:cs typeface="+mn-cs"/>
              </a:rPr>
              <a:t>A prescription pad, after-visit summary, or family handout could include a space for the clinician to write one individualized recommendation.</a:t>
            </a:r>
            <a:endParaRPr lang="en-CA" b="0" dirty="0">
              <a:effectLst/>
            </a:endParaRPr>
          </a:p>
          <a:p>
            <a:pPr rtl="0"/>
            <a:r>
              <a:rPr lang="en-CA" sz="1200" b="0" i="0" u="none" strike="noStrike" kern="1200" dirty="0">
                <a:solidFill>
                  <a:schemeClr val="tx1"/>
                </a:solidFill>
                <a:effectLst/>
                <a:latin typeface="+mn-lt"/>
                <a:ea typeface="+mn-ea"/>
                <a:cs typeface="+mn-cs"/>
              </a:rPr>
              <a:t>Example:</a:t>
            </a:r>
            <a:endParaRPr lang="en-CA" b="0" dirty="0">
              <a:effectLst/>
            </a:endParaRPr>
          </a:p>
          <a:p>
            <a:pPr rtl="0"/>
            <a:r>
              <a:rPr lang="en-CA" sz="1200" b="0" i="0" u="none" strike="noStrike" kern="1200" dirty="0">
                <a:solidFill>
                  <a:schemeClr val="tx1"/>
                </a:solidFill>
                <a:effectLst/>
                <a:latin typeface="+mn-lt"/>
                <a:ea typeface="+mn-ea"/>
                <a:cs typeface="+mn-cs"/>
              </a:rPr>
              <a:t>“During bath time, name body parts and sing the same song together.”</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898A274A-0F8E-75F0-E63C-4FCA0DFAEE5C}"/>
              </a:ext>
            </a:extLst>
          </p:cNvPr>
          <p:cNvSpPr>
            <a:spLocks noGrp="1"/>
          </p:cNvSpPr>
          <p:nvPr>
            <p:ph type="sldNum" sz="quarter" idx="5"/>
          </p:nvPr>
        </p:nvSpPr>
        <p:spPr/>
        <p:txBody>
          <a:bodyPr/>
          <a:lstStyle/>
          <a:p>
            <a:fld id="{73AF05C1-B627-7C4F-9DD9-F5F4D48E3474}" type="slidenum">
              <a:rPr lang="en-US" smtClean="0"/>
              <a:pPr/>
              <a:t>42</a:t>
            </a:fld>
            <a:endParaRPr lang="en-US"/>
          </a:p>
        </p:txBody>
      </p:sp>
    </p:spTree>
    <p:extLst>
      <p:ext uri="{BB962C8B-B14F-4D97-AF65-F5344CB8AC3E}">
        <p14:creationId xmlns:p14="http://schemas.microsoft.com/office/powerpoint/2010/main" val="38484355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C3FC3-47A6-1BF9-5F8C-E4CD979008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29747-08E8-A982-AE48-FA3C5260E7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88A45D-C4C4-FD34-0827-228521B90D02}"/>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End by returning to the opening case.</a:t>
            </a:r>
            <a:endParaRPr lang="en-CA" b="0" dirty="0">
              <a:effectLst/>
            </a:endParaRPr>
          </a:p>
          <a:p>
            <a:pPr rtl="0"/>
            <a:r>
              <a:rPr lang="en-CA" sz="1200" b="0" i="0" u="none" strike="noStrike" kern="1200" dirty="0">
                <a:solidFill>
                  <a:schemeClr val="tx1"/>
                </a:solidFill>
                <a:effectLst/>
                <a:latin typeface="+mn-lt"/>
                <a:ea typeface="+mn-ea"/>
                <a:cs typeface="+mn-cs"/>
              </a:rPr>
              <a:t>A caregiver who says, “I don’t have time to read,” may not need a stronger warning. They may need validation, a practical alternative, and access to resources.</a:t>
            </a:r>
            <a:endParaRPr lang="en-CA" b="0" dirty="0">
              <a:effectLst/>
            </a:endParaRPr>
          </a:p>
          <a:p>
            <a:pPr rtl="0"/>
            <a:r>
              <a:rPr lang="en-CA" sz="1200" b="0" i="0" u="none" strike="noStrike" kern="1200" dirty="0">
                <a:solidFill>
                  <a:schemeClr val="tx1"/>
                </a:solidFill>
                <a:effectLst/>
                <a:latin typeface="+mn-lt"/>
                <a:ea typeface="+mn-ea"/>
                <a:cs typeface="+mn-cs"/>
              </a:rPr>
              <a:t>The goal is not to turn every caregiver into a formal reading instructor.</a:t>
            </a:r>
            <a:endParaRPr lang="en-CA" b="0" dirty="0">
              <a:effectLst/>
            </a:endParaRPr>
          </a:p>
          <a:p>
            <a:pPr rtl="0"/>
            <a:r>
              <a:rPr lang="en-CA" sz="1200" b="0" i="0" u="none" strike="noStrike" kern="1200" dirty="0">
                <a:solidFill>
                  <a:schemeClr val="tx1"/>
                </a:solidFill>
                <a:effectLst/>
                <a:latin typeface="+mn-lt"/>
                <a:ea typeface="+mn-ea"/>
                <a:cs typeface="+mn-cs"/>
              </a:rPr>
              <a:t>The goal is to make language, stories, books, songs, and responsive interaction a routine part of healthy childhood—and a routine part of healthcare.</a:t>
            </a:r>
            <a:endParaRPr lang="en-CA" b="0" dirty="0">
              <a:effectLst/>
            </a:endParaRPr>
          </a:p>
        </p:txBody>
      </p:sp>
      <p:sp>
        <p:nvSpPr>
          <p:cNvPr id="4" name="Slide Number Placeholder 3">
            <a:extLst>
              <a:ext uri="{FF2B5EF4-FFF2-40B4-BE49-F238E27FC236}">
                <a16:creationId xmlns:a16="http://schemas.microsoft.com/office/drawing/2014/main" id="{0CF1CAB9-7849-2942-7FB5-5AEF2427DB14}"/>
              </a:ext>
            </a:extLst>
          </p:cNvPr>
          <p:cNvSpPr>
            <a:spLocks noGrp="1"/>
          </p:cNvSpPr>
          <p:nvPr>
            <p:ph type="sldNum" sz="quarter" idx="5"/>
          </p:nvPr>
        </p:nvSpPr>
        <p:spPr/>
        <p:txBody>
          <a:bodyPr/>
          <a:lstStyle/>
          <a:p>
            <a:fld id="{73AF05C1-B627-7C4F-9DD9-F5F4D48E3474}" type="slidenum">
              <a:rPr lang="en-US" smtClean="0"/>
              <a:pPr/>
              <a:t>43</a:t>
            </a:fld>
            <a:endParaRPr lang="en-US"/>
          </a:p>
        </p:txBody>
      </p:sp>
    </p:spTree>
    <p:extLst>
      <p:ext uri="{BB962C8B-B14F-4D97-AF65-F5344CB8AC3E}">
        <p14:creationId xmlns:p14="http://schemas.microsoft.com/office/powerpoint/2010/main" val="34528382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BF9D4-5D67-256C-8596-EF57698BA2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0D5E20-EDF2-63C7-236F-CA7BF4D687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9FF7A6-22D1-6D54-AC3E-3FACD8AE6B65}"/>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You can instruct students to use this summary sheet as a primer prior to starting their clerkship rotations for a quick review of key concepts. </a:t>
            </a:r>
            <a:br>
              <a:rPr lang="en-CA" sz="1200" b="0" i="0" u="none" strike="noStrike" kern="1200" dirty="0">
                <a:solidFill>
                  <a:schemeClr val="tx1"/>
                </a:solidFill>
                <a:effectLst/>
                <a:latin typeface="+mn-lt"/>
                <a:ea typeface="+mn-ea"/>
                <a:cs typeface="+mn-cs"/>
              </a:rPr>
            </a:br>
            <a:endParaRPr lang="en-CA" dirty="0"/>
          </a:p>
        </p:txBody>
      </p:sp>
      <p:sp>
        <p:nvSpPr>
          <p:cNvPr id="4" name="Slide Number Placeholder 3">
            <a:extLst>
              <a:ext uri="{FF2B5EF4-FFF2-40B4-BE49-F238E27FC236}">
                <a16:creationId xmlns:a16="http://schemas.microsoft.com/office/drawing/2014/main" id="{4E22CD3D-0F3A-01F4-45F1-F2B2EEED2766}"/>
              </a:ext>
            </a:extLst>
          </p:cNvPr>
          <p:cNvSpPr>
            <a:spLocks noGrp="1"/>
          </p:cNvSpPr>
          <p:nvPr>
            <p:ph type="sldNum" sz="quarter" idx="5"/>
          </p:nvPr>
        </p:nvSpPr>
        <p:spPr/>
        <p:txBody>
          <a:bodyPr/>
          <a:lstStyle/>
          <a:p>
            <a:fld id="{73AF05C1-B627-7C4F-9DD9-F5F4D48E3474}" type="slidenum">
              <a:rPr lang="en-US" smtClean="0"/>
              <a:pPr/>
              <a:t>44</a:t>
            </a:fld>
            <a:endParaRPr lang="en-US"/>
          </a:p>
        </p:txBody>
      </p:sp>
    </p:spTree>
    <p:extLst>
      <p:ext uri="{BB962C8B-B14F-4D97-AF65-F5344CB8AC3E}">
        <p14:creationId xmlns:p14="http://schemas.microsoft.com/office/powerpoint/2010/main" val="11383246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0CA41-5FDD-53E8-30A1-A5566C21B2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E9A033-EDB7-2772-720C-144941D9AC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C2AB02-B9C7-29BC-2D6F-CAEAD6557305}"/>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Add QR codes linking to the relevant CCLF and CPS resource pages.</a:t>
            </a:r>
            <a:endParaRPr lang="en-CA" b="0" dirty="0">
              <a:effectLst/>
            </a:endParaRPr>
          </a:p>
          <a:p>
            <a:pPr rtl="0"/>
            <a:r>
              <a:rPr lang="en-CA" sz="1200" b="0" i="0" u="none" strike="noStrike" kern="1200" dirty="0">
                <a:solidFill>
                  <a:schemeClr val="tx1"/>
                </a:solidFill>
                <a:effectLst/>
                <a:latin typeface="+mn-lt"/>
                <a:ea typeface="+mn-ea"/>
                <a:cs typeface="+mn-cs"/>
              </a:rPr>
              <a:t>The CCLF Conversation Guide is described as a five- to ten-minute resource for healthcare professionals that includes ways to introduce early literacy activities, reading ideas, and book recommendations for infants, toddlers, and preschoolers.</a:t>
            </a:r>
            <a:endParaRPr lang="en-CA" b="0" dirty="0">
              <a:effectLst/>
            </a:endParaRPr>
          </a:p>
          <a:p>
            <a:pPr rtl="0"/>
            <a:r>
              <a:rPr lang="en-CA" sz="1200" b="0" i="0" u="none" strike="noStrike" kern="1200" dirty="0">
                <a:solidFill>
                  <a:schemeClr val="tx1"/>
                </a:solidFill>
                <a:effectLst/>
                <a:latin typeface="+mn-lt"/>
                <a:ea typeface="+mn-ea"/>
                <a:cs typeface="+mn-cs"/>
              </a:rPr>
              <a:t>The CPS early literacy hub includes practice tools, a position statement, a clinician guide, caregiver information, bilingualism guidance, and professional education.</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4CB07AE0-DD93-E72A-AA21-DEFF6D3EED27}"/>
              </a:ext>
            </a:extLst>
          </p:cNvPr>
          <p:cNvSpPr>
            <a:spLocks noGrp="1"/>
          </p:cNvSpPr>
          <p:nvPr>
            <p:ph type="sldNum" sz="quarter" idx="5"/>
          </p:nvPr>
        </p:nvSpPr>
        <p:spPr/>
        <p:txBody>
          <a:bodyPr/>
          <a:lstStyle/>
          <a:p>
            <a:fld id="{73AF05C1-B627-7C4F-9DD9-F5F4D48E3474}" type="slidenum">
              <a:rPr lang="en-US" smtClean="0"/>
              <a:pPr/>
              <a:t>45</a:t>
            </a:fld>
            <a:endParaRPr lang="en-US"/>
          </a:p>
        </p:txBody>
      </p:sp>
    </p:spTree>
    <p:extLst>
      <p:ext uri="{BB962C8B-B14F-4D97-AF65-F5344CB8AC3E}">
        <p14:creationId xmlns:p14="http://schemas.microsoft.com/office/powerpoint/2010/main" val="81485862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C3771-BC53-0614-ACD5-4C8D14B583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48C8B0-DFF2-9D8B-9E03-1D1E049AA2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9C9F09-FFE9-01F9-1C7E-3C81ECE6D37D}"/>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The final reference list should be reviewed and formatted according to CCLF’s preferred citation style.</a:t>
            </a:r>
            <a:endParaRPr lang="en-CA" b="0" dirty="0">
              <a:effectLst/>
            </a:endParaRPr>
          </a:p>
          <a:p>
            <a:pPr rtl="0"/>
            <a:r>
              <a:rPr lang="en-CA" sz="1200" b="0" i="0" u="none" strike="noStrike" kern="1200" dirty="0">
                <a:solidFill>
                  <a:schemeClr val="tx1"/>
                </a:solidFill>
                <a:effectLst/>
                <a:latin typeface="+mn-lt"/>
                <a:ea typeface="+mn-ea"/>
                <a:cs typeface="+mn-cs"/>
              </a:rPr>
              <a:t>Any quantitative claims added during graphic development should be supported by a current, traceable source.</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A0E15ACE-8A22-1F18-2D5D-587FCE0D0157}"/>
              </a:ext>
            </a:extLst>
          </p:cNvPr>
          <p:cNvSpPr>
            <a:spLocks noGrp="1"/>
          </p:cNvSpPr>
          <p:nvPr>
            <p:ph type="sldNum" sz="quarter" idx="5"/>
          </p:nvPr>
        </p:nvSpPr>
        <p:spPr/>
        <p:txBody>
          <a:bodyPr/>
          <a:lstStyle/>
          <a:p>
            <a:fld id="{73AF05C1-B627-7C4F-9DD9-F5F4D48E3474}" type="slidenum">
              <a:rPr lang="en-US" smtClean="0"/>
              <a:pPr/>
              <a:t>46</a:t>
            </a:fld>
            <a:endParaRPr lang="en-US"/>
          </a:p>
        </p:txBody>
      </p:sp>
    </p:spTree>
    <p:extLst>
      <p:ext uri="{BB962C8B-B14F-4D97-AF65-F5344CB8AC3E}">
        <p14:creationId xmlns:p14="http://schemas.microsoft.com/office/powerpoint/2010/main" val="2362285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B23F1-A237-5D34-A32B-7ADB4E8684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717C99-9F18-78DA-F23F-B97E21D5A3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E7EDE5-DDE5-2001-A81A-46BEB97FE279}"/>
              </a:ext>
            </a:extLst>
          </p:cNvPr>
          <p:cNvSpPr>
            <a:spLocks noGrp="1"/>
          </p:cNvSpPr>
          <p:nvPr>
            <p:ph type="body" idx="1"/>
          </p:nvPr>
        </p:nvSpPr>
        <p:spPr/>
        <p:txBody>
          <a:bodyPr/>
          <a:lstStyle/>
          <a:p>
            <a:pPr rtl="0"/>
            <a:endParaRPr lang="en-CA" dirty="0"/>
          </a:p>
        </p:txBody>
      </p:sp>
      <p:sp>
        <p:nvSpPr>
          <p:cNvPr id="4" name="Slide Number Placeholder 3">
            <a:extLst>
              <a:ext uri="{FF2B5EF4-FFF2-40B4-BE49-F238E27FC236}">
                <a16:creationId xmlns:a16="http://schemas.microsoft.com/office/drawing/2014/main" id="{3ECEB11A-4671-531C-CB71-0A612EA490B4}"/>
              </a:ext>
            </a:extLst>
          </p:cNvPr>
          <p:cNvSpPr>
            <a:spLocks noGrp="1"/>
          </p:cNvSpPr>
          <p:nvPr>
            <p:ph type="sldNum" sz="quarter" idx="5"/>
          </p:nvPr>
        </p:nvSpPr>
        <p:spPr/>
        <p:txBody>
          <a:bodyPr/>
          <a:lstStyle/>
          <a:p>
            <a:fld id="{73AF05C1-B627-7C4F-9DD9-F5F4D48E3474}" type="slidenum">
              <a:rPr lang="en-US" smtClean="0"/>
              <a:pPr/>
              <a:t>47</a:t>
            </a:fld>
            <a:endParaRPr lang="en-US"/>
          </a:p>
        </p:txBody>
      </p:sp>
    </p:spTree>
    <p:extLst>
      <p:ext uri="{BB962C8B-B14F-4D97-AF65-F5344CB8AC3E}">
        <p14:creationId xmlns:p14="http://schemas.microsoft.com/office/powerpoint/2010/main" val="4237164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1CA64-3565-EFBE-53A8-04AD129F111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CEBFD279-0443-3BB7-845D-4DB7216AB5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F2A9C341-BB80-AA16-8701-C23FCD28F02E}"/>
              </a:ext>
            </a:extLst>
          </p:cNvPr>
          <p:cNvSpPr>
            <a:spLocks noGrp="1"/>
          </p:cNvSpPr>
          <p:nvPr>
            <p:ph type="dt" sz="half" idx="10"/>
          </p:nvPr>
        </p:nvSpPr>
        <p:spPr/>
        <p:txBody>
          <a:bodyPr/>
          <a:lstStyle/>
          <a:p>
            <a:fld id="{5857C099-A71F-44B0-85B0-0581CA0EC55F}" type="datetimeFigureOut">
              <a:rPr lang="en-CA" smtClean="0"/>
              <a:t>2026-10-15</a:t>
            </a:fld>
            <a:endParaRPr lang="en-CA"/>
          </a:p>
        </p:txBody>
      </p:sp>
      <p:sp>
        <p:nvSpPr>
          <p:cNvPr id="5" name="Footer Placeholder 4">
            <a:extLst>
              <a:ext uri="{FF2B5EF4-FFF2-40B4-BE49-F238E27FC236}">
                <a16:creationId xmlns:a16="http://schemas.microsoft.com/office/drawing/2014/main" id="{5A5CE6CF-7BE3-CA4C-D7A5-B5DDAD62D48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C6CE76F-3477-FF32-91A9-C21844456D6C}"/>
              </a:ext>
            </a:extLst>
          </p:cNvPr>
          <p:cNvSpPr>
            <a:spLocks noGrp="1"/>
          </p:cNvSpPr>
          <p:nvPr>
            <p:ph type="sldNum" sz="quarter" idx="12"/>
          </p:nvPr>
        </p:nvSpPr>
        <p:spPr/>
        <p:txBody>
          <a:bodyPr/>
          <a:lstStyle/>
          <a:p>
            <a:fld id="{B867F9A2-9DA5-4A42-8EEF-1AABCECE28D0}" type="slidenum">
              <a:rPr lang="en-CA" smtClean="0"/>
              <a:t>‹#›</a:t>
            </a:fld>
            <a:endParaRPr lang="en-CA"/>
          </a:p>
        </p:txBody>
      </p:sp>
    </p:spTree>
    <p:extLst>
      <p:ext uri="{BB962C8B-B14F-4D97-AF65-F5344CB8AC3E}">
        <p14:creationId xmlns:p14="http://schemas.microsoft.com/office/powerpoint/2010/main" val="41504487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12DDE-39F6-8672-77F7-8DFB50EC1DCD}"/>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FE61B4E-45A5-350E-1BB3-360CD41EF56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4362F5B4-F54F-7A1D-2E86-2BF1AF30F3B6}"/>
              </a:ext>
            </a:extLst>
          </p:cNvPr>
          <p:cNvSpPr>
            <a:spLocks noGrp="1"/>
          </p:cNvSpPr>
          <p:nvPr>
            <p:ph type="dt" sz="half" idx="10"/>
          </p:nvPr>
        </p:nvSpPr>
        <p:spPr/>
        <p:txBody>
          <a:bodyPr/>
          <a:lstStyle/>
          <a:p>
            <a:fld id="{5857C099-A71F-44B0-85B0-0581CA0EC55F}" type="datetimeFigureOut">
              <a:rPr lang="en-CA" smtClean="0"/>
              <a:t>2026-10-15</a:t>
            </a:fld>
            <a:endParaRPr lang="en-CA"/>
          </a:p>
        </p:txBody>
      </p:sp>
      <p:sp>
        <p:nvSpPr>
          <p:cNvPr id="5" name="Footer Placeholder 4">
            <a:extLst>
              <a:ext uri="{FF2B5EF4-FFF2-40B4-BE49-F238E27FC236}">
                <a16:creationId xmlns:a16="http://schemas.microsoft.com/office/drawing/2014/main" id="{95375C59-131E-5A7F-BEBF-A9461C35B100}"/>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4B668B2-2D67-BB36-7D93-F6D631EBCF2C}"/>
              </a:ext>
            </a:extLst>
          </p:cNvPr>
          <p:cNvSpPr>
            <a:spLocks noGrp="1"/>
          </p:cNvSpPr>
          <p:nvPr>
            <p:ph type="sldNum" sz="quarter" idx="12"/>
          </p:nvPr>
        </p:nvSpPr>
        <p:spPr/>
        <p:txBody>
          <a:bodyPr/>
          <a:lstStyle/>
          <a:p>
            <a:fld id="{B867F9A2-9DA5-4A42-8EEF-1AABCECE28D0}" type="slidenum">
              <a:rPr lang="en-CA" smtClean="0"/>
              <a:t>‹#›</a:t>
            </a:fld>
            <a:endParaRPr lang="en-CA"/>
          </a:p>
        </p:txBody>
      </p:sp>
    </p:spTree>
    <p:extLst>
      <p:ext uri="{BB962C8B-B14F-4D97-AF65-F5344CB8AC3E}">
        <p14:creationId xmlns:p14="http://schemas.microsoft.com/office/powerpoint/2010/main" val="5769584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D1ED3-D3AA-FD2F-5D9A-85C16A484F3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C8260AE0-BEB3-7E96-1562-B6F9BE3D884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5C1F77F-E1FB-D6B6-4A5D-430508BF828A}"/>
              </a:ext>
            </a:extLst>
          </p:cNvPr>
          <p:cNvSpPr>
            <a:spLocks noGrp="1"/>
          </p:cNvSpPr>
          <p:nvPr>
            <p:ph type="dt" sz="half" idx="10"/>
          </p:nvPr>
        </p:nvSpPr>
        <p:spPr/>
        <p:txBody>
          <a:bodyPr/>
          <a:lstStyle/>
          <a:p>
            <a:fld id="{5857C099-A71F-44B0-85B0-0581CA0EC55F}" type="datetimeFigureOut">
              <a:rPr lang="en-CA" smtClean="0"/>
              <a:t>2026-10-15</a:t>
            </a:fld>
            <a:endParaRPr lang="en-CA"/>
          </a:p>
        </p:txBody>
      </p:sp>
      <p:sp>
        <p:nvSpPr>
          <p:cNvPr id="5" name="Footer Placeholder 4">
            <a:extLst>
              <a:ext uri="{FF2B5EF4-FFF2-40B4-BE49-F238E27FC236}">
                <a16:creationId xmlns:a16="http://schemas.microsoft.com/office/drawing/2014/main" id="{5F684C93-1148-4E30-2A5B-461822ABE29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3DC1AB6-6D18-1DE0-063E-A9B0BDB1382F}"/>
              </a:ext>
            </a:extLst>
          </p:cNvPr>
          <p:cNvSpPr>
            <a:spLocks noGrp="1"/>
          </p:cNvSpPr>
          <p:nvPr>
            <p:ph type="sldNum" sz="quarter" idx="12"/>
          </p:nvPr>
        </p:nvSpPr>
        <p:spPr/>
        <p:txBody>
          <a:bodyPr/>
          <a:lstStyle/>
          <a:p>
            <a:fld id="{B867F9A2-9DA5-4A42-8EEF-1AABCECE28D0}" type="slidenum">
              <a:rPr lang="en-CA" smtClean="0"/>
              <a:t>‹#›</a:t>
            </a:fld>
            <a:endParaRPr lang="en-CA"/>
          </a:p>
        </p:txBody>
      </p:sp>
    </p:spTree>
    <p:extLst>
      <p:ext uri="{BB962C8B-B14F-4D97-AF65-F5344CB8AC3E}">
        <p14:creationId xmlns:p14="http://schemas.microsoft.com/office/powerpoint/2010/main" val="2456049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66BF3-9122-1DEF-5352-6BBBC73A8220}"/>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5D71E686-C0A5-22DA-3A0B-5B1D199D315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3184F22D-86AF-A190-B800-314EFE8F09C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70645D7F-449A-51CC-BFB9-5CADC2D39FC3}"/>
              </a:ext>
            </a:extLst>
          </p:cNvPr>
          <p:cNvSpPr>
            <a:spLocks noGrp="1"/>
          </p:cNvSpPr>
          <p:nvPr>
            <p:ph type="dt" sz="half" idx="10"/>
          </p:nvPr>
        </p:nvSpPr>
        <p:spPr/>
        <p:txBody>
          <a:bodyPr/>
          <a:lstStyle/>
          <a:p>
            <a:fld id="{5857C099-A71F-44B0-85B0-0581CA0EC55F}" type="datetimeFigureOut">
              <a:rPr lang="en-CA" smtClean="0"/>
              <a:t>2026-10-15</a:t>
            </a:fld>
            <a:endParaRPr lang="en-CA"/>
          </a:p>
        </p:txBody>
      </p:sp>
      <p:sp>
        <p:nvSpPr>
          <p:cNvPr id="6" name="Footer Placeholder 5">
            <a:extLst>
              <a:ext uri="{FF2B5EF4-FFF2-40B4-BE49-F238E27FC236}">
                <a16:creationId xmlns:a16="http://schemas.microsoft.com/office/drawing/2014/main" id="{E5EF0BB1-E289-750D-9CD1-ED6937C3038A}"/>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09FD9AE8-BACC-AC0C-8DD3-D68C57603194}"/>
              </a:ext>
            </a:extLst>
          </p:cNvPr>
          <p:cNvSpPr>
            <a:spLocks noGrp="1"/>
          </p:cNvSpPr>
          <p:nvPr>
            <p:ph type="sldNum" sz="quarter" idx="12"/>
          </p:nvPr>
        </p:nvSpPr>
        <p:spPr/>
        <p:txBody>
          <a:bodyPr/>
          <a:lstStyle/>
          <a:p>
            <a:fld id="{B867F9A2-9DA5-4A42-8EEF-1AABCECE28D0}" type="slidenum">
              <a:rPr lang="en-CA" smtClean="0"/>
              <a:t>‹#›</a:t>
            </a:fld>
            <a:endParaRPr lang="en-CA"/>
          </a:p>
        </p:txBody>
      </p:sp>
    </p:spTree>
    <p:extLst>
      <p:ext uri="{BB962C8B-B14F-4D97-AF65-F5344CB8AC3E}">
        <p14:creationId xmlns:p14="http://schemas.microsoft.com/office/powerpoint/2010/main" val="33311516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2E643-45F1-8B03-00F0-5E14014C848E}"/>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588694AE-5FE1-0018-6ABB-7F4B6A0A06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8E66A4-F91E-2455-6F8A-27167FDC625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6FFEDE8D-25E9-F9C0-903B-BF37957BEF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BF8B9D-9E75-E34C-2DA8-56AAD4C9538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538BEA95-04D4-C1AD-C131-FD1887E669F6}"/>
              </a:ext>
            </a:extLst>
          </p:cNvPr>
          <p:cNvSpPr>
            <a:spLocks noGrp="1"/>
          </p:cNvSpPr>
          <p:nvPr>
            <p:ph type="dt" sz="half" idx="10"/>
          </p:nvPr>
        </p:nvSpPr>
        <p:spPr/>
        <p:txBody>
          <a:bodyPr/>
          <a:lstStyle/>
          <a:p>
            <a:fld id="{5857C099-A71F-44B0-85B0-0581CA0EC55F}" type="datetimeFigureOut">
              <a:rPr lang="en-CA" smtClean="0"/>
              <a:t>2026-10-15</a:t>
            </a:fld>
            <a:endParaRPr lang="en-CA"/>
          </a:p>
        </p:txBody>
      </p:sp>
      <p:sp>
        <p:nvSpPr>
          <p:cNvPr id="8" name="Footer Placeholder 7">
            <a:extLst>
              <a:ext uri="{FF2B5EF4-FFF2-40B4-BE49-F238E27FC236}">
                <a16:creationId xmlns:a16="http://schemas.microsoft.com/office/drawing/2014/main" id="{F2245B86-FB12-AE6A-F1B9-D8B8BEED3AA6}"/>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B41DB98A-CE92-40BE-D746-647CD74D1FC7}"/>
              </a:ext>
            </a:extLst>
          </p:cNvPr>
          <p:cNvSpPr>
            <a:spLocks noGrp="1"/>
          </p:cNvSpPr>
          <p:nvPr>
            <p:ph type="sldNum" sz="quarter" idx="12"/>
          </p:nvPr>
        </p:nvSpPr>
        <p:spPr/>
        <p:txBody>
          <a:bodyPr/>
          <a:lstStyle/>
          <a:p>
            <a:fld id="{B867F9A2-9DA5-4A42-8EEF-1AABCECE28D0}" type="slidenum">
              <a:rPr lang="en-CA" smtClean="0"/>
              <a:t>‹#›</a:t>
            </a:fld>
            <a:endParaRPr lang="en-CA"/>
          </a:p>
        </p:txBody>
      </p:sp>
    </p:spTree>
    <p:extLst>
      <p:ext uri="{BB962C8B-B14F-4D97-AF65-F5344CB8AC3E}">
        <p14:creationId xmlns:p14="http://schemas.microsoft.com/office/powerpoint/2010/main" val="1535760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51445-A053-98DD-33FB-8987DCD8B50C}"/>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07D052EA-EFBA-F6C8-A816-C0EEA9D2A0D7}"/>
              </a:ext>
            </a:extLst>
          </p:cNvPr>
          <p:cNvSpPr>
            <a:spLocks noGrp="1"/>
          </p:cNvSpPr>
          <p:nvPr>
            <p:ph type="dt" sz="half" idx="10"/>
          </p:nvPr>
        </p:nvSpPr>
        <p:spPr/>
        <p:txBody>
          <a:bodyPr/>
          <a:lstStyle/>
          <a:p>
            <a:fld id="{5857C099-A71F-44B0-85B0-0581CA0EC55F}" type="datetimeFigureOut">
              <a:rPr lang="en-CA" smtClean="0"/>
              <a:t>2026-10-15</a:t>
            </a:fld>
            <a:endParaRPr lang="en-CA"/>
          </a:p>
        </p:txBody>
      </p:sp>
      <p:sp>
        <p:nvSpPr>
          <p:cNvPr id="4" name="Footer Placeholder 3">
            <a:extLst>
              <a:ext uri="{FF2B5EF4-FFF2-40B4-BE49-F238E27FC236}">
                <a16:creationId xmlns:a16="http://schemas.microsoft.com/office/drawing/2014/main" id="{DD498692-79BC-C8F0-48E3-8F0E3B3528EA}"/>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0B181F6E-318D-343E-D184-3ED26A941719}"/>
              </a:ext>
            </a:extLst>
          </p:cNvPr>
          <p:cNvSpPr>
            <a:spLocks noGrp="1"/>
          </p:cNvSpPr>
          <p:nvPr>
            <p:ph type="sldNum" sz="quarter" idx="12"/>
          </p:nvPr>
        </p:nvSpPr>
        <p:spPr/>
        <p:txBody>
          <a:bodyPr/>
          <a:lstStyle/>
          <a:p>
            <a:fld id="{B867F9A2-9DA5-4A42-8EEF-1AABCECE28D0}" type="slidenum">
              <a:rPr lang="en-CA" smtClean="0"/>
              <a:t>‹#›</a:t>
            </a:fld>
            <a:endParaRPr lang="en-CA"/>
          </a:p>
        </p:txBody>
      </p:sp>
    </p:spTree>
    <p:extLst>
      <p:ext uri="{BB962C8B-B14F-4D97-AF65-F5344CB8AC3E}">
        <p14:creationId xmlns:p14="http://schemas.microsoft.com/office/powerpoint/2010/main" val="2311387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134354-86D9-29BE-3649-7B0E44B3589E}"/>
              </a:ext>
            </a:extLst>
          </p:cNvPr>
          <p:cNvSpPr>
            <a:spLocks noGrp="1"/>
          </p:cNvSpPr>
          <p:nvPr>
            <p:ph type="dt" sz="half" idx="10"/>
          </p:nvPr>
        </p:nvSpPr>
        <p:spPr/>
        <p:txBody>
          <a:bodyPr/>
          <a:lstStyle/>
          <a:p>
            <a:fld id="{5857C099-A71F-44B0-85B0-0581CA0EC55F}" type="datetimeFigureOut">
              <a:rPr lang="en-CA" smtClean="0"/>
              <a:t>2026-10-15</a:t>
            </a:fld>
            <a:endParaRPr lang="en-CA"/>
          </a:p>
        </p:txBody>
      </p:sp>
      <p:sp>
        <p:nvSpPr>
          <p:cNvPr id="3" name="Footer Placeholder 2">
            <a:extLst>
              <a:ext uri="{FF2B5EF4-FFF2-40B4-BE49-F238E27FC236}">
                <a16:creationId xmlns:a16="http://schemas.microsoft.com/office/drawing/2014/main" id="{C15722AE-41D2-0883-F098-314FC4DD30A9}"/>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D5688860-2B91-62C2-B761-0515A5EC8DA0}"/>
              </a:ext>
            </a:extLst>
          </p:cNvPr>
          <p:cNvSpPr>
            <a:spLocks noGrp="1"/>
          </p:cNvSpPr>
          <p:nvPr>
            <p:ph type="sldNum" sz="quarter" idx="12"/>
          </p:nvPr>
        </p:nvSpPr>
        <p:spPr/>
        <p:txBody>
          <a:bodyPr/>
          <a:lstStyle/>
          <a:p>
            <a:fld id="{B867F9A2-9DA5-4A42-8EEF-1AABCECE28D0}" type="slidenum">
              <a:rPr lang="en-CA" smtClean="0"/>
              <a:t>‹#›</a:t>
            </a:fld>
            <a:endParaRPr lang="en-CA"/>
          </a:p>
        </p:txBody>
      </p:sp>
    </p:spTree>
    <p:extLst>
      <p:ext uri="{BB962C8B-B14F-4D97-AF65-F5344CB8AC3E}">
        <p14:creationId xmlns:p14="http://schemas.microsoft.com/office/powerpoint/2010/main" val="353352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D535E-09CD-EF29-5906-E1B0FF1616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8F692F0E-BA6C-8845-7F6F-D7EA91AF37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DD8F80D2-7892-EA91-1F2E-92452D350A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4ABE3C-8BD1-7B44-A76F-BBF84E6F84C6}"/>
              </a:ext>
            </a:extLst>
          </p:cNvPr>
          <p:cNvSpPr>
            <a:spLocks noGrp="1"/>
          </p:cNvSpPr>
          <p:nvPr>
            <p:ph type="dt" sz="half" idx="10"/>
          </p:nvPr>
        </p:nvSpPr>
        <p:spPr/>
        <p:txBody>
          <a:bodyPr/>
          <a:lstStyle/>
          <a:p>
            <a:fld id="{5857C099-A71F-44B0-85B0-0581CA0EC55F}" type="datetimeFigureOut">
              <a:rPr lang="en-CA" smtClean="0"/>
              <a:t>2026-10-15</a:t>
            </a:fld>
            <a:endParaRPr lang="en-CA"/>
          </a:p>
        </p:txBody>
      </p:sp>
      <p:sp>
        <p:nvSpPr>
          <p:cNvPr id="6" name="Footer Placeholder 5">
            <a:extLst>
              <a:ext uri="{FF2B5EF4-FFF2-40B4-BE49-F238E27FC236}">
                <a16:creationId xmlns:a16="http://schemas.microsoft.com/office/drawing/2014/main" id="{B1AB367B-0573-8441-26C6-6CB3A10CEF49}"/>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3FCAADE9-FF50-620D-B737-2CE3C9DCF74D}"/>
              </a:ext>
            </a:extLst>
          </p:cNvPr>
          <p:cNvSpPr>
            <a:spLocks noGrp="1"/>
          </p:cNvSpPr>
          <p:nvPr>
            <p:ph type="sldNum" sz="quarter" idx="12"/>
          </p:nvPr>
        </p:nvSpPr>
        <p:spPr/>
        <p:txBody>
          <a:bodyPr/>
          <a:lstStyle/>
          <a:p>
            <a:fld id="{B867F9A2-9DA5-4A42-8EEF-1AABCECE28D0}" type="slidenum">
              <a:rPr lang="en-CA" smtClean="0"/>
              <a:t>‹#›</a:t>
            </a:fld>
            <a:endParaRPr lang="en-CA"/>
          </a:p>
        </p:txBody>
      </p:sp>
    </p:spTree>
    <p:extLst>
      <p:ext uri="{BB962C8B-B14F-4D97-AF65-F5344CB8AC3E}">
        <p14:creationId xmlns:p14="http://schemas.microsoft.com/office/powerpoint/2010/main" val="3706404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76853-4CA7-F2B8-5AC5-6C9B9E88BF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D91C3DC0-5978-E0B6-1F50-DBFA99E4FBE7}"/>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F844A7C1-3669-C4BC-041C-5D273EF51B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209BA7B-9B1C-98B0-FC77-337601B0FC38}"/>
              </a:ext>
            </a:extLst>
          </p:cNvPr>
          <p:cNvSpPr>
            <a:spLocks noGrp="1"/>
          </p:cNvSpPr>
          <p:nvPr>
            <p:ph type="dt" sz="half" idx="10"/>
          </p:nvPr>
        </p:nvSpPr>
        <p:spPr/>
        <p:txBody>
          <a:bodyPr/>
          <a:lstStyle/>
          <a:p>
            <a:fld id="{5857C099-A71F-44B0-85B0-0581CA0EC55F}" type="datetimeFigureOut">
              <a:rPr lang="en-CA" smtClean="0"/>
              <a:t>2026-10-15</a:t>
            </a:fld>
            <a:endParaRPr lang="en-CA"/>
          </a:p>
        </p:txBody>
      </p:sp>
      <p:sp>
        <p:nvSpPr>
          <p:cNvPr id="6" name="Footer Placeholder 5">
            <a:extLst>
              <a:ext uri="{FF2B5EF4-FFF2-40B4-BE49-F238E27FC236}">
                <a16:creationId xmlns:a16="http://schemas.microsoft.com/office/drawing/2014/main" id="{8284FD3A-6426-084E-5867-2B16F879C5A3}"/>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7C2A572-81A4-56E0-EC35-A53251345AEA}"/>
              </a:ext>
            </a:extLst>
          </p:cNvPr>
          <p:cNvSpPr>
            <a:spLocks noGrp="1"/>
          </p:cNvSpPr>
          <p:nvPr>
            <p:ph type="sldNum" sz="quarter" idx="12"/>
          </p:nvPr>
        </p:nvSpPr>
        <p:spPr/>
        <p:txBody>
          <a:bodyPr/>
          <a:lstStyle/>
          <a:p>
            <a:fld id="{B867F9A2-9DA5-4A42-8EEF-1AABCECE28D0}" type="slidenum">
              <a:rPr lang="en-CA" smtClean="0"/>
              <a:t>‹#›</a:t>
            </a:fld>
            <a:endParaRPr lang="en-CA"/>
          </a:p>
        </p:txBody>
      </p:sp>
    </p:spTree>
    <p:extLst>
      <p:ext uri="{BB962C8B-B14F-4D97-AF65-F5344CB8AC3E}">
        <p14:creationId xmlns:p14="http://schemas.microsoft.com/office/powerpoint/2010/main" val="1341017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09656-3C52-1A82-2777-39FE48CD4582}"/>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B01BD861-EF20-105B-45FF-5F6F8EB6B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45DA238F-A6C6-3922-729F-CB20F0A65B6D}"/>
              </a:ext>
            </a:extLst>
          </p:cNvPr>
          <p:cNvSpPr>
            <a:spLocks noGrp="1"/>
          </p:cNvSpPr>
          <p:nvPr>
            <p:ph type="dt" sz="half" idx="10"/>
          </p:nvPr>
        </p:nvSpPr>
        <p:spPr/>
        <p:txBody>
          <a:bodyPr/>
          <a:lstStyle/>
          <a:p>
            <a:fld id="{5857C099-A71F-44B0-85B0-0581CA0EC55F}" type="datetimeFigureOut">
              <a:rPr lang="en-CA" smtClean="0"/>
              <a:t>2026-10-15</a:t>
            </a:fld>
            <a:endParaRPr lang="en-CA"/>
          </a:p>
        </p:txBody>
      </p:sp>
      <p:sp>
        <p:nvSpPr>
          <p:cNvPr id="5" name="Footer Placeholder 4">
            <a:extLst>
              <a:ext uri="{FF2B5EF4-FFF2-40B4-BE49-F238E27FC236}">
                <a16:creationId xmlns:a16="http://schemas.microsoft.com/office/drawing/2014/main" id="{72175D5E-5E32-5D9D-5E95-28B9F06E042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5E057F5-FA82-4629-FCCE-393DF3DCF5B1}"/>
              </a:ext>
            </a:extLst>
          </p:cNvPr>
          <p:cNvSpPr>
            <a:spLocks noGrp="1"/>
          </p:cNvSpPr>
          <p:nvPr>
            <p:ph type="sldNum" sz="quarter" idx="12"/>
          </p:nvPr>
        </p:nvSpPr>
        <p:spPr/>
        <p:txBody>
          <a:bodyPr/>
          <a:lstStyle/>
          <a:p>
            <a:fld id="{B867F9A2-9DA5-4A42-8EEF-1AABCECE28D0}" type="slidenum">
              <a:rPr lang="en-CA" smtClean="0"/>
              <a:t>‹#›</a:t>
            </a:fld>
            <a:endParaRPr lang="en-CA"/>
          </a:p>
        </p:txBody>
      </p:sp>
    </p:spTree>
    <p:extLst>
      <p:ext uri="{BB962C8B-B14F-4D97-AF65-F5344CB8AC3E}">
        <p14:creationId xmlns:p14="http://schemas.microsoft.com/office/powerpoint/2010/main" val="817298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6E5154-C3DA-B540-66E0-B85E895BA07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43C91EEA-8BB3-95D4-ABE0-21B0EBF8EF7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B03DE8C-1A1B-12BB-FA44-D108E1E9BAC7}"/>
              </a:ext>
            </a:extLst>
          </p:cNvPr>
          <p:cNvSpPr>
            <a:spLocks noGrp="1"/>
          </p:cNvSpPr>
          <p:nvPr>
            <p:ph type="dt" sz="half" idx="10"/>
          </p:nvPr>
        </p:nvSpPr>
        <p:spPr/>
        <p:txBody>
          <a:bodyPr/>
          <a:lstStyle/>
          <a:p>
            <a:fld id="{5857C099-A71F-44B0-85B0-0581CA0EC55F}" type="datetimeFigureOut">
              <a:rPr lang="en-CA" smtClean="0"/>
              <a:t>2026-10-15</a:t>
            </a:fld>
            <a:endParaRPr lang="en-CA"/>
          </a:p>
        </p:txBody>
      </p:sp>
      <p:sp>
        <p:nvSpPr>
          <p:cNvPr id="5" name="Footer Placeholder 4">
            <a:extLst>
              <a:ext uri="{FF2B5EF4-FFF2-40B4-BE49-F238E27FC236}">
                <a16:creationId xmlns:a16="http://schemas.microsoft.com/office/drawing/2014/main" id="{AC2C0121-44A8-1900-4C0E-6EF5AFB20B0A}"/>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9584F93-593C-C671-741B-21F491257330}"/>
              </a:ext>
            </a:extLst>
          </p:cNvPr>
          <p:cNvSpPr>
            <a:spLocks noGrp="1"/>
          </p:cNvSpPr>
          <p:nvPr>
            <p:ph type="sldNum" sz="quarter" idx="12"/>
          </p:nvPr>
        </p:nvSpPr>
        <p:spPr/>
        <p:txBody>
          <a:bodyPr/>
          <a:lstStyle/>
          <a:p>
            <a:fld id="{B867F9A2-9DA5-4A42-8EEF-1AABCECE28D0}" type="slidenum">
              <a:rPr lang="en-CA" smtClean="0"/>
              <a:t>‹#›</a:t>
            </a:fld>
            <a:endParaRPr lang="en-CA"/>
          </a:p>
        </p:txBody>
      </p:sp>
    </p:spTree>
    <p:extLst>
      <p:ext uri="{BB962C8B-B14F-4D97-AF65-F5344CB8AC3E}">
        <p14:creationId xmlns:p14="http://schemas.microsoft.com/office/powerpoint/2010/main" val="2768078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7A6A7D-04BB-5227-8910-5A27E6793B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4B0F6134-C11C-757D-1ED3-9FB6068086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7322E3C-2D68-EDBA-87E3-BA0C67AB9C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857C099-A71F-44B0-85B0-0581CA0EC55F}" type="datetimeFigureOut">
              <a:rPr lang="en-CA" smtClean="0"/>
              <a:t>2026-10-15</a:t>
            </a:fld>
            <a:endParaRPr lang="en-CA"/>
          </a:p>
        </p:txBody>
      </p:sp>
      <p:sp>
        <p:nvSpPr>
          <p:cNvPr id="5" name="Footer Placeholder 4">
            <a:extLst>
              <a:ext uri="{FF2B5EF4-FFF2-40B4-BE49-F238E27FC236}">
                <a16:creationId xmlns:a16="http://schemas.microsoft.com/office/drawing/2014/main" id="{4A1C6E37-1DC9-28F8-6603-6E81D7A6A5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5F8A91A9-CDAA-9F90-8AF7-8D7227FBE1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867F9A2-9DA5-4A42-8EEF-1AABCECE28D0}" type="slidenum">
              <a:rPr lang="en-CA" smtClean="0"/>
              <a:t>‹#›</a:t>
            </a:fld>
            <a:endParaRPr lang="en-CA"/>
          </a:p>
        </p:txBody>
      </p:sp>
    </p:spTree>
    <p:extLst>
      <p:ext uri="{BB962C8B-B14F-4D97-AF65-F5344CB8AC3E}">
        <p14:creationId xmlns:p14="http://schemas.microsoft.com/office/powerpoint/2010/main" val="24393645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5.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26.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B873E2F-C4CD-491A-DAA6-C3DA363F5C54}"/>
              </a:ext>
            </a:extLst>
          </p:cNvPr>
          <p:cNvSpPr txBox="1">
            <a:spLocks/>
          </p:cNvSpPr>
          <p:nvPr/>
        </p:nvSpPr>
        <p:spPr>
          <a:xfrm>
            <a:off x="384051" y="1619043"/>
            <a:ext cx="4471412" cy="3623861"/>
          </a:xfrm>
          <a:prstGeom prst="rect">
            <a:avLst/>
          </a:prstGeom>
        </p:spPr>
        <p:txBody>
          <a:bodyPr lIns="91440" tIns="45720" rIns="91440" bIns="4572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latin typeface="Nunito ExtraBold" pitchFamily="2" charset="77"/>
              </a:rPr>
              <a:t>The Literacy Prescription:</a:t>
            </a:r>
            <a:br>
              <a:rPr lang="en-CA" sz="5400" b="1" dirty="0">
                <a:latin typeface="Nunito ExtraBold" pitchFamily="2" charset="77"/>
              </a:rPr>
            </a:br>
            <a:r>
              <a:rPr lang="en-US" sz="3700" dirty="0">
                <a:solidFill>
                  <a:srgbClr val="009999"/>
                </a:solidFill>
                <a:latin typeface="Nunito Medium"/>
              </a:rPr>
              <a:t>A Medical Student’s Guide to Early Literacy </a:t>
            </a:r>
          </a:p>
          <a:p>
            <a:endParaRPr lang="en-US" sz="3700" dirty="0">
              <a:solidFill>
                <a:srgbClr val="009999"/>
              </a:solidFill>
              <a:latin typeface="Nunito Medium"/>
            </a:endParaRPr>
          </a:p>
        </p:txBody>
      </p:sp>
      <p:sp>
        <p:nvSpPr>
          <p:cNvPr id="9" name="TextBox 1">
            <a:extLst>
              <a:ext uri="{FF2B5EF4-FFF2-40B4-BE49-F238E27FC236}">
                <a16:creationId xmlns:a16="http://schemas.microsoft.com/office/drawing/2014/main" id="{228EA25F-A74F-7682-9EEA-FB6196D20C67}"/>
              </a:ext>
            </a:extLst>
          </p:cNvPr>
          <p:cNvSpPr txBox="1"/>
          <p:nvPr/>
        </p:nvSpPr>
        <p:spPr>
          <a:xfrm>
            <a:off x="384051" y="440641"/>
            <a:ext cx="4072389" cy="1624650"/>
          </a:xfrm>
          <a:prstGeom prst="rect">
            <a:avLst/>
          </a:prstGeom>
          <a:ln>
            <a:noFill/>
          </a:ln>
        </p:spPr>
        <p:txBody>
          <a:bodyPr vert="horz" wrap="square" lIns="91440" tIns="45720" rIns="91440" bIns="45720" rtlCol="0" anchor="t">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b="1" dirty="0">
              <a:latin typeface="Nunito Sans Light"/>
              <a:cs typeface="Calibri"/>
            </a:endParaRPr>
          </a:p>
          <a:p>
            <a:r>
              <a:rPr lang="en-US" b="1" dirty="0">
                <a:latin typeface="Nunito Sans Light"/>
                <a:cs typeface="Calibri"/>
              </a:rPr>
              <a:t>Clerkship Level Guide</a:t>
            </a:r>
            <a:endParaRPr lang="en-US" dirty="0"/>
          </a:p>
        </p:txBody>
      </p:sp>
      <p:cxnSp>
        <p:nvCxnSpPr>
          <p:cNvPr id="10" name="Straight Connector 9">
            <a:extLst>
              <a:ext uri="{FF2B5EF4-FFF2-40B4-BE49-F238E27FC236}">
                <a16:creationId xmlns:a16="http://schemas.microsoft.com/office/drawing/2014/main" id="{4E695E82-B37A-9C9C-E843-C7338CCFB464}"/>
              </a:ext>
            </a:extLst>
          </p:cNvPr>
          <p:cNvCxnSpPr>
            <a:cxnSpLocks/>
          </p:cNvCxnSpPr>
          <p:nvPr/>
        </p:nvCxnSpPr>
        <p:spPr>
          <a:xfrm>
            <a:off x="4190187" y="5082844"/>
            <a:ext cx="0" cy="1213347"/>
          </a:xfrm>
          <a:prstGeom prst="line">
            <a:avLst/>
          </a:prstGeom>
          <a:ln w="12700">
            <a:solidFill>
              <a:srgbClr val="009999"/>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16C38E9A-197F-3AD1-A855-525F0290965E}"/>
              </a:ext>
            </a:extLst>
          </p:cNvPr>
          <p:cNvPicPr>
            <a:picLocks noChangeAspect="1"/>
          </p:cNvPicPr>
          <p:nvPr/>
        </p:nvPicPr>
        <p:blipFill>
          <a:blip r:embed="rId3"/>
          <a:stretch>
            <a:fillRect/>
          </a:stretch>
        </p:blipFill>
        <p:spPr>
          <a:xfrm>
            <a:off x="480522" y="5066361"/>
            <a:ext cx="3324996" cy="1350998"/>
          </a:xfrm>
          <a:prstGeom prst="rect">
            <a:avLst/>
          </a:prstGeom>
        </p:spPr>
      </p:pic>
      <p:pic>
        <p:nvPicPr>
          <p:cNvPr id="14" name="Picture 13" descr="CCLF_Full_Identity_English_colour_RGB.png">
            <a:extLst>
              <a:ext uri="{FF2B5EF4-FFF2-40B4-BE49-F238E27FC236}">
                <a16:creationId xmlns:a16="http://schemas.microsoft.com/office/drawing/2014/main" id="{8B400139-DA6A-1BC0-2245-E62162F5AE4A}"/>
              </a:ext>
            </a:extLst>
          </p:cNvPr>
          <p:cNvPicPr>
            <a:picLocks noChangeAspect="1"/>
          </p:cNvPicPr>
          <p:nvPr/>
        </p:nvPicPr>
        <p:blipFill>
          <a:blip r:embed="rId4"/>
          <a:stretch>
            <a:fillRect/>
          </a:stretch>
        </p:blipFill>
        <p:spPr>
          <a:xfrm>
            <a:off x="8323486" y="5215234"/>
            <a:ext cx="3245723" cy="927991"/>
          </a:xfrm>
          <a:prstGeom prst="rect">
            <a:avLst/>
          </a:prstGeom>
        </p:spPr>
      </p:pic>
      <p:cxnSp>
        <p:nvCxnSpPr>
          <p:cNvPr id="15" name="Straight Connector 14">
            <a:extLst>
              <a:ext uri="{FF2B5EF4-FFF2-40B4-BE49-F238E27FC236}">
                <a16:creationId xmlns:a16="http://schemas.microsoft.com/office/drawing/2014/main" id="{18A87F55-D898-87BC-840B-071FCF5EF65A}"/>
              </a:ext>
            </a:extLst>
          </p:cNvPr>
          <p:cNvCxnSpPr>
            <a:cxnSpLocks/>
          </p:cNvCxnSpPr>
          <p:nvPr/>
        </p:nvCxnSpPr>
        <p:spPr>
          <a:xfrm>
            <a:off x="8072248" y="5082844"/>
            <a:ext cx="0" cy="1213347"/>
          </a:xfrm>
          <a:prstGeom prst="line">
            <a:avLst/>
          </a:prstGeom>
          <a:ln w="12700">
            <a:solidFill>
              <a:srgbClr val="009999"/>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83947B05-FB94-B754-E92A-F5A2AD900F72}"/>
              </a:ext>
            </a:extLst>
          </p:cNvPr>
          <p:cNvPicPr>
            <a:picLocks noChangeAspect="1"/>
          </p:cNvPicPr>
          <p:nvPr/>
        </p:nvPicPr>
        <p:blipFill>
          <a:blip r:embed="rId5"/>
          <a:stretch>
            <a:fillRect/>
          </a:stretch>
        </p:blipFill>
        <p:spPr>
          <a:xfrm>
            <a:off x="5087420" y="712085"/>
            <a:ext cx="6472131" cy="4193402"/>
          </a:xfrm>
          <a:prstGeom prst="rect">
            <a:avLst/>
          </a:prstGeom>
        </p:spPr>
      </p:pic>
      <p:sp>
        <p:nvSpPr>
          <p:cNvPr id="5" name="TextBox 4">
            <a:extLst>
              <a:ext uri="{FF2B5EF4-FFF2-40B4-BE49-F238E27FC236}">
                <a16:creationId xmlns:a16="http://schemas.microsoft.com/office/drawing/2014/main" id="{C2EE9855-C084-BB5E-F57A-1F2F6D7472F5}"/>
              </a:ext>
            </a:extLst>
          </p:cNvPr>
          <p:cNvSpPr txBox="1"/>
          <p:nvPr/>
        </p:nvSpPr>
        <p:spPr>
          <a:xfrm>
            <a:off x="384051" y="330753"/>
            <a:ext cx="6094476" cy="276999"/>
          </a:xfrm>
          <a:prstGeom prst="rect">
            <a:avLst/>
          </a:prstGeom>
          <a:noFill/>
        </p:spPr>
        <p:txBody>
          <a:bodyPr wrap="square">
            <a:spAutoFit/>
          </a:bodyPr>
          <a:lstStyle/>
          <a:p>
            <a:r>
              <a:rPr lang="en-CA" sz="1800" b="1" i="0" u="none" strike="noStrike" dirty="0">
                <a:solidFill>
                  <a:schemeClr val="tx1"/>
                </a:solidFill>
                <a:effectLst/>
                <a:latin typeface="+mn-lt"/>
              </a:rPr>
              <a:t>Literacy as a Vital Sign</a:t>
            </a:r>
            <a:endParaRPr lang="en-CA" dirty="0"/>
          </a:p>
        </p:txBody>
      </p:sp>
      <p:sp>
        <p:nvSpPr>
          <p:cNvPr id="8" name="TextBox 7">
            <a:extLst>
              <a:ext uri="{FF2B5EF4-FFF2-40B4-BE49-F238E27FC236}">
                <a16:creationId xmlns:a16="http://schemas.microsoft.com/office/drawing/2014/main" id="{699A287B-1520-63B2-16E4-ABF72E88D411}"/>
              </a:ext>
            </a:extLst>
          </p:cNvPr>
          <p:cNvSpPr txBox="1"/>
          <p:nvPr/>
        </p:nvSpPr>
        <p:spPr>
          <a:xfrm>
            <a:off x="4354830" y="5366351"/>
            <a:ext cx="6094476" cy="646331"/>
          </a:xfrm>
          <a:prstGeom prst="rect">
            <a:avLst/>
          </a:prstGeom>
          <a:noFill/>
        </p:spPr>
        <p:txBody>
          <a:bodyPr wrap="square">
            <a:spAutoFit/>
          </a:bodyPr>
          <a:lstStyle/>
          <a:p>
            <a:r>
              <a:rPr lang="en-US" dirty="0"/>
              <a:t>[Presenter name and credentials]</a:t>
            </a:r>
          </a:p>
          <a:p>
            <a:r>
              <a:rPr lang="en-US" dirty="0"/>
              <a:t>[Institution or organization]</a:t>
            </a:r>
          </a:p>
        </p:txBody>
      </p:sp>
    </p:spTree>
  </p:cSld>
  <p:clrMapOvr>
    <a:masterClrMapping/>
  </p:clrMapOvr>
  <mc:AlternateContent xmlns:mc="http://schemas.openxmlformats.org/markup-compatibility/2006" xmlns:p14="http://schemas.microsoft.com/office/powerpoint/2010/main">
    <mc:Choice Requires="p14">
      <p:transition spd="slow" p14:dur="2000" advTm="11425"/>
    </mc:Choice>
    <mc:Fallback xmlns="">
      <p:transition spd="slow" advTm="1142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70A061CB-4606-936F-DF6D-FF0ED05D1CCA}"/>
              </a:ext>
            </a:extLst>
          </p:cNvPr>
          <p:cNvSpPr txBox="1">
            <a:spLocks/>
          </p:cNvSpPr>
          <p:nvPr/>
        </p:nvSpPr>
        <p:spPr>
          <a:xfrm>
            <a:off x="685800" y="911086"/>
            <a:ext cx="6804025" cy="882650"/>
          </a:xfrm>
          <a:prstGeom prst="rect">
            <a:avLst/>
          </a:prstGeom>
        </p:spPr>
        <p:txBody>
          <a:bodyPr lIns="0" tIns="0" rIns="0" bIns="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CA49A"/>
                </a:solidFill>
                <a:latin typeface="Nunito" pitchFamily="2" charset="77"/>
              </a:rPr>
              <a:t>Faculty Disclosure</a:t>
            </a:r>
            <a:endParaRPr lang="en-CA" b="1" dirty="0">
              <a:solidFill>
                <a:srgbClr val="0CA49A"/>
              </a:solidFill>
              <a:latin typeface="Nunito" pitchFamily="2" charset="77"/>
            </a:endParaRPr>
          </a:p>
        </p:txBody>
      </p:sp>
      <p:sp>
        <p:nvSpPr>
          <p:cNvPr id="13" name="Slide Number Placeholder 3">
            <a:extLst>
              <a:ext uri="{FF2B5EF4-FFF2-40B4-BE49-F238E27FC236}">
                <a16:creationId xmlns:a16="http://schemas.microsoft.com/office/drawing/2014/main" id="{D8646AB8-F449-795E-F060-D58ACB92DFD3}"/>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2</a:t>
            </a:fld>
            <a:endParaRPr lang="en-US" sz="1400">
              <a:latin typeface="Nunito Sans" pitchFamily="2" charset="77"/>
            </a:endParaRPr>
          </a:p>
        </p:txBody>
      </p:sp>
      <p:sp>
        <p:nvSpPr>
          <p:cNvPr id="3" name="TextBox 2">
            <a:extLst>
              <a:ext uri="{FF2B5EF4-FFF2-40B4-BE49-F238E27FC236}">
                <a16:creationId xmlns:a16="http://schemas.microsoft.com/office/drawing/2014/main" id="{BE782835-A329-F7D9-D971-904871271CAD}"/>
              </a:ext>
            </a:extLst>
          </p:cNvPr>
          <p:cNvSpPr txBox="1"/>
          <p:nvPr/>
        </p:nvSpPr>
        <p:spPr>
          <a:xfrm>
            <a:off x="685800" y="1793736"/>
            <a:ext cx="10820400" cy="1754326"/>
          </a:xfrm>
          <a:prstGeom prst="rect">
            <a:avLst/>
          </a:prstGeom>
          <a:noFill/>
        </p:spPr>
        <p:txBody>
          <a:bodyPr wrap="square">
            <a:spAutoFit/>
          </a:bodyPr>
          <a:lstStyle/>
          <a:p>
            <a:r>
              <a:rPr lang="en-US" dirty="0"/>
              <a:t>Faculty disclosure</a:t>
            </a:r>
          </a:p>
          <a:p>
            <a:r>
              <a:rPr lang="en-US" dirty="0"/>
              <a:t>Presenter: [Name]</a:t>
            </a:r>
          </a:p>
          <a:p>
            <a:r>
              <a:rPr lang="en-US" dirty="0"/>
              <a:t>Relationships with commercial interests: [Insert]</a:t>
            </a:r>
          </a:p>
          <a:p>
            <a:r>
              <a:rPr lang="en-US" dirty="0"/>
              <a:t>Financial or in-kind support: [Insert]</a:t>
            </a:r>
          </a:p>
          <a:p>
            <a:r>
              <a:rPr lang="en-US" dirty="0"/>
              <a:t>Mitigation of potential bias: [Insert]</a:t>
            </a:r>
          </a:p>
          <a:p>
            <a:r>
              <a:rPr lang="en-US" dirty="0"/>
              <a:t>This presentation includes discussion of publicly available literacy resources.</a:t>
            </a:r>
          </a:p>
        </p:txBody>
      </p:sp>
    </p:spTree>
    <p:extLst>
      <p:ext uri="{BB962C8B-B14F-4D97-AF65-F5344CB8AC3E}">
        <p14:creationId xmlns:p14="http://schemas.microsoft.com/office/powerpoint/2010/main" val="2128663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2DF778C-232C-A435-6F51-C0474FE94FFB}"/>
              </a:ext>
            </a:extLst>
          </p:cNvPr>
          <p:cNvSpPr txBox="1"/>
          <p:nvPr/>
        </p:nvSpPr>
        <p:spPr>
          <a:xfrm>
            <a:off x="1705977" y="1638074"/>
            <a:ext cx="4560029" cy="1343392"/>
          </a:xfrm>
          <a:prstGeom prst="rect">
            <a:avLst/>
          </a:prstGeom>
        </p:spPr>
        <p:txBody>
          <a:bodyPr vert="horz" wrap="square" lIns="91440" tIns="45720" rIns="91440" bIns="45720" rtlCol="0" anchor="ctr">
            <a:normAutofit/>
          </a:bodyPr>
          <a:lstStyle/>
          <a:p>
            <a:r>
              <a:rPr lang="en-CA" sz="2400" dirty="0">
                <a:latin typeface="Nunito" pitchFamily="2" charset="0"/>
              </a:rPr>
              <a:t>Review the neurobiology of early language and literacy development. </a:t>
            </a:r>
            <a:endParaRPr lang="en-CA" sz="4000" dirty="0">
              <a:latin typeface="Nunito" pitchFamily="2" charset="0"/>
            </a:endParaRPr>
          </a:p>
        </p:txBody>
      </p:sp>
      <p:sp>
        <p:nvSpPr>
          <p:cNvPr id="9" name="TextBox 8">
            <a:extLst>
              <a:ext uri="{FF2B5EF4-FFF2-40B4-BE49-F238E27FC236}">
                <a16:creationId xmlns:a16="http://schemas.microsoft.com/office/drawing/2014/main" id="{24A8B8F3-63DF-980C-5E17-93E984A80A7C}"/>
              </a:ext>
            </a:extLst>
          </p:cNvPr>
          <p:cNvSpPr txBox="1"/>
          <p:nvPr/>
        </p:nvSpPr>
        <p:spPr>
          <a:xfrm>
            <a:off x="1705977" y="3029986"/>
            <a:ext cx="4515135" cy="1343392"/>
          </a:xfrm>
          <a:prstGeom prst="rect">
            <a:avLst/>
          </a:prstGeom>
        </p:spPr>
        <p:txBody>
          <a:bodyPr vert="horz" wrap="square" lIns="91440" tIns="45720" rIns="91440" bIns="45720" rtlCol="0" anchor="ctr">
            <a:normAutofit/>
          </a:bodyPr>
          <a:lstStyle/>
          <a:p>
            <a:r>
              <a:rPr lang="en-CA" sz="2400" dirty="0">
                <a:latin typeface="Nunito" pitchFamily="2" charset="0"/>
              </a:rPr>
              <a:t>Integrate early literacy guidance into routine clinical encounters.</a:t>
            </a:r>
            <a:endParaRPr lang="en-US" sz="4000" dirty="0">
              <a:latin typeface="Nunito" pitchFamily="2" charset="0"/>
            </a:endParaRPr>
          </a:p>
        </p:txBody>
      </p:sp>
      <p:sp>
        <p:nvSpPr>
          <p:cNvPr id="10" name="TextBox 9">
            <a:extLst>
              <a:ext uri="{FF2B5EF4-FFF2-40B4-BE49-F238E27FC236}">
                <a16:creationId xmlns:a16="http://schemas.microsoft.com/office/drawing/2014/main" id="{3F62D24C-0321-1E2A-E37F-2FB7325D5A52}"/>
              </a:ext>
            </a:extLst>
          </p:cNvPr>
          <p:cNvSpPr txBox="1"/>
          <p:nvPr/>
        </p:nvSpPr>
        <p:spPr>
          <a:xfrm>
            <a:off x="1707865" y="4699026"/>
            <a:ext cx="5255643" cy="1213143"/>
          </a:xfrm>
          <a:prstGeom prst="rect">
            <a:avLst/>
          </a:prstGeom>
        </p:spPr>
        <p:txBody>
          <a:bodyPr vert="horz" wrap="square" lIns="91440" tIns="45720" rIns="91440" bIns="45720" rtlCol="0" anchor="ctr">
            <a:normAutofit/>
          </a:bodyPr>
          <a:lstStyle/>
          <a:p>
            <a:r>
              <a:rPr lang="en-CA" sz="2400" dirty="0">
                <a:latin typeface="Nunito" pitchFamily="2" charset="0"/>
              </a:rPr>
              <a:t>Counsel families using practical, culturally responsive, and multilingual approaches. </a:t>
            </a:r>
            <a:endParaRPr lang="en-US" sz="3600" dirty="0">
              <a:latin typeface="Nunito" pitchFamily="2" charset="0"/>
            </a:endParaRPr>
          </a:p>
        </p:txBody>
      </p:sp>
      <p:sp>
        <p:nvSpPr>
          <p:cNvPr id="11" name="Oval 10">
            <a:extLst>
              <a:ext uri="{FF2B5EF4-FFF2-40B4-BE49-F238E27FC236}">
                <a16:creationId xmlns:a16="http://schemas.microsoft.com/office/drawing/2014/main" id="{ABA4171D-E8C2-30AE-4FF9-73E4ED86786E}"/>
              </a:ext>
            </a:extLst>
          </p:cNvPr>
          <p:cNvSpPr>
            <a:spLocks noChangeAspect="1"/>
          </p:cNvSpPr>
          <p:nvPr/>
        </p:nvSpPr>
        <p:spPr>
          <a:xfrm>
            <a:off x="684968" y="1686657"/>
            <a:ext cx="720000" cy="720000"/>
          </a:xfrm>
          <a:prstGeom prst="ellipse">
            <a:avLst/>
          </a:prstGeom>
          <a:solidFill>
            <a:srgbClr val="0057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3200" b="1">
                <a:solidFill>
                  <a:schemeClr val="bg1"/>
                </a:solidFill>
                <a:latin typeface="Nunito Sans" pitchFamily="2" charset="77"/>
              </a:rPr>
              <a:t>1</a:t>
            </a:r>
            <a:endParaRPr lang="en-US" sz="3200" b="1">
              <a:solidFill>
                <a:schemeClr val="bg1"/>
              </a:solidFill>
              <a:latin typeface="Nunito Sans" pitchFamily="2" charset="77"/>
            </a:endParaRPr>
          </a:p>
        </p:txBody>
      </p:sp>
      <p:sp>
        <p:nvSpPr>
          <p:cNvPr id="17" name="Oval 16">
            <a:extLst>
              <a:ext uri="{FF2B5EF4-FFF2-40B4-BE49-F238E27FC236}">
                <a16:creationId xmlns:a16="http://schemas.microsoft.com/office/drawing/2014/main" id="{56A6ECE8-B3A3-CF24-55A1-74F47218F060}"/>
              </a:ext>
            </a:extLst>
          </p:cNvPr>
          <p:cNvSpPr>
            <a:spLocks noChangeAspect="1"/>
          </p:cNvSpPr>
          <p:nvPr/>
        </p:nvSpPr>
        <p:spPr>
          <a:xfrm>
            <a:off x="684968" y="3121603"/>
            <a:ext cx="720000" cy="720000"/>
          </a:xfrm>
          <a:prstGeom prst="ellipse">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3200" b="1">
                <a:solidFill>
                  <a:schemeClr val="bg1"/>
                </a:solidFill>
                <a:latin typeface="Nunito Sans" pitchFamily="2" charset="77"/>
              </a:rPr>
              <a:t>2</a:t>
            </a:r>
            <a:endParaRPr lang="en-US" sz="3200" b="1">
              <a:solidFill>
                <a:schemeClr val="bg1"/>
              </a:solidFill>
              <a:latin typeface="Nunito Sans" pitchFamily="2" charset="77"/>
            </a:endParaRPr>
          </a:p>
        </p:txBody>
      </p:sp>
      <p:sp>
        <p:nvSpPr>
          <p:cNvPr id="18" name="Oval 17">
            <a:extLst>
              <a:ext uri="{FF2B5EF4-FFF2-40B4-BE49-F238E27FC236}">
                <a16:creationId xmlns:a16="http://schemas.microsoft.com/office/drawing/2014/main" id="{5E5690D6-D309-9C72-7C7E-EF5298962C02}"/>
              </a:ext>
            </a:extLst>
          </p:cNvPr>
          <p:cNvSpPr>
            <a:spLocks noChangeAspect="1"/>
          </p:cNvSpPr>
          <p:nvPr/>
        </p:nvSpPr>
        <p:spPr>
          <a:xfrm>
            <a:off x="684968" y="4825675"/>
            <a:ext cx="720000" cy="720000"/>
          </a:xfrm>
          <a:prstGeom prst="ellipse">
            <a:avLst/>
          </a:prstGeom>
          <a:solidFill>
            <a:srgbClr val="00A4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3200" b="1">
                <a:solidFill>
                  <a:schemeClr val="bg1"/>
                </a:solidFill>
                <a:latin typeface="Nunito Sans" pitchFamily="2" charset="77"/>
              </a:rPr>
              <a:t>3</a:t>
            </a:r>
            <a:endParaRPr lang="en-US" sz="3200" b="1">
              <a:solidFill>
                <a:schemeClr val="bg1"/>
              </a:solidFill>
              <a:latin typeface="Nunito Sans" pitchFamily="2" charset="77"/>
            </a:endParaRPr>
          </a:p>
        </p:txBody>
      </p:sp>
      <p:sp>
        <p:nvSpPr>
          <p:cNvPr id="19" name="Title 5">
            <a:extLst>
              <a:ext uri="{FF2B5EF4-FFF2-40B4-BE49-F238E27FC236}">
                <a16:creationId xmlns:a16="http://schemas.microsoft.com/office/drawing/2014/main" id="{19049265-AD5F-1F7C-0F2B-4DE8A3051CB8}"/>
              </a:ext>
            </a:extLst>
          </p:cNvPr>
          <p:cNvSpPr txBox="1">
            <a:spLocks/>
          </p:cNvSpPr>
          <p:nvPr/>
        </p:nvSpPr>
        <p:spPr>
          <a:xfrm>
            <a:off x="511543" y="620183"/>
            <a:ext cx="7449116" cy="8540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0" i="0" kern="1200">
                <a:solidFill>
                  <a:schemeClr val="tx1"/>
                </a:solidFill>
                <a:latin typeface="Nunito Sans ExtraLight" pitchFamily="2" charset="77"/>
                <a:ea typeface="+mj-ea"/>
                <a:cs typeface="Calibri Light" panose="020F0302020204030204" pitchFamily="34" charset="0"/>
              </a:defRPr>
            </a:lvl1pPr>
          </a:lstStyle>
          <a:p>
            <a:r>
              <a:rPr lang="en-CA" sz="4400" b="1" dirty="0">
                <a:solidFill>
                  <a:srgbClr val="00A499"/>
                </a:solidFill>
                <a:latin typeface="Nunito ExtraBold" pitchFamily="2" charset="77"/>
              </a:rPr>
              <a:t>Learning Objectives</a:t>
            </a:r>
            <a:endParaRPr lang="en-US" sz="4400" b="1" dirty="0">
              <a:solidFill>
                <a:srgbClr val="00A499"/>
              </a:solidFill>
              <a:latin typeface="Nunito ExtraBold" pitchFamily="2" charset="77"/>
            </a:endParaRPr>
          </a:p>
        </p:txBody>
      </p:sp>
      <p:sp>
        <p:nvSpPr>
          <p:cNvPr id="20" name="Slide Number Placeholder 3">
            <a:extLst>
              <a:ext uri="{FF2B5EF4-FFF2-40B4-BE49-F238E27FC236}">
                <a16:creationId xmlns:a16="http://schemas.microsoft.com/office/drawing/2014/main" id="{49FC0C3B-8AE4-6316-593C-48744741C191}"/>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3</a:t>
            </a:fld>
            <a:endParaRPr lang="en-US" sz="1400">
              <a:latin typeface="Nunito Sans" pitchFamily="2" charset="77"/>
            </a:endParaRPr>
          </a:p>
        </p:txBody>
      </p:sp>
      <p:pic>
        <p:nvPicPr>
          <p:cNvPr id="21" name="Picture 20">
            <a:extLst>
              <a:ext uri="{FF2B5EF4-FFF2-40B4-BE49-F238E27FC236}">
                <a16:creationId xmlns:a16="http://schemas.microsoft.com/office/drawing/2014/main" id="{E862650C-9B75-1211-831B-0469B63981D0}"/>
              </a:ext>
            </a:extLst>
          </p:cNvPr>
          <p:cNvPicPr>
            <a:picLocks noChangeAspect="1"/>
          </p:cNvPicPr>
          <p:nvPr/>
        </p:nvPicPr>
        <p:blipFill>
          <a:blip r:embed="rId4"/>
          <a:stretch>
            <a:fillRect/>
          </a:stretch>
        </p:blipFill>
        <p:spPr>
          <a:xfrm flipH="1">
            <a:off x="6568903" y="945831"/>
            <a:ext cx="4754214" cy="5291986"/>
          </a:xfrm>
          <a:prstGeom prst="rect">
            <a:avLst/>
          </a:prstGeom>
        </p:spPr>
      </p:pic>
      <p:grpSp>
        <p:nvGrpSpPr>
          <p:cNvPr id="22" name="Group 21">
            <a:extLst>
              <a:ext uri="{FF2B5EF4-FFF2-40B4-BE49-F238E27FC236}">
                <a16:creationId xmlns:a16="http://schemas.microsoft.com/office/drawing/2014/main" id="{05855A03-897A-78C4-DB06-BFD8386A7873}"/>
              </a:ext>
            </a:extLst>
          </p:cNvPr>
          <p:cNvGrpSpPr/>
          <p:nvPr/>
        </p:nvGrpSpPr>
        <p:grpSpPr>
          <a:xfrm>
            <a:off x="1762" y="-21401"/>
            <a:ext cx="12192000" cy="157925"/>
            <a:chOff x="0" y="-46609"/>
            <a:chExt cx="9144000" cy="137782"/>
          </a:xfrm>
        </p:grpSpPr>
        <p:sp>
          <p:nvSpPr>
            <p:cNvPr id="23" name="Rounded Rectangle 22">
              <a:extLst>
                <a:ext uri="{FF2B5EF4-FFF2-40B4-BE49-F238E27FC236}">
                  <a16:creationId xmlns:a16="http://schemas.microsoft.com/office/drawing/2014/main" id="{06FF8618-E999-8414-6C32-C21A54C359C1}"/>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24" name="Rounded Rectangle 23">
              <a:extLst>
                <a:ext uri="{FF2B5EF4-FFF2-40B4-BE49-F238E27FC236}">
                  <a16:creationId xmlns:a16="http://schemas.microsoft.com/office/drawing/2014/main" id="{E33BE3AF-8CC3-1CB5-39FF-100492B69649}"/>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25" name="Rounded Rectangle 24">
              <a:extLst>
                <a:ext uri="{FF2B5EF4-FFF2-40B4-BE49-F238E27FC236}">
                  <a16:creationId xmlns:a16="http://schemas.microsoft.com/office/drawing/2014/main" id="{FC3E62F5-7164-1DEB-C193-CA157345604A}"/>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26" name="Rounded Rectangle 25">
              <a:extLst>
                <a:ext uri="{FF2B5EF4-FFF2-40B4-BE49-F238E27FC236}">
                  <a16:creationId xmlns:a16="http://schemas.microsoft.com/office/drawing/2014/main" id="{D3A2411B-3D59-588E-BFBE-F4B0303B4975}"/>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5239"/>
    </mc:Choice>
    <mc:Fallback xmlns="">
      <p:transition spd="slow" advTm="35239"/>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AF624-0AC1-93F9-D95A-AC33CEC88E20}"/>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ACF5B212-B6D0-F7FF-4E50-6A7123EAC2CE}"/>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3751506E-B9A4-E1EF-8685-40FA64929D64}"/>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A5DAEF37-D4B5-04D0-AA11-91E9B365242C}"/>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272A821E-600B-987C-E45B-D946D668E04F}"/>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913B6C3D-868E-7B6C-C26A-FED37E6389D0}"/>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961C4E02-530A-287E-529C-1DF9714E0E00}"/>
              </a:ext>
            </a:extLst>
          </p:cNvPr>
          <p:cNvSpPr txBox="1"/>
          <p:nvPr/>
        </p:nvSpPr>
        <p:spPr>
          <a:xfrm>
            <a:off x="781792" y="1955101"/>
            <a:ext cx="10363200" cy="3693319"/>
          </a:xfrm>
          <a:prstGeom prst="rect">
            <a:avLst/>
          </a:prstGeom>
          <a:noFill/>
        </p:spPr>
        <p:txBody>
          <a:bodyPr wrap="square">
            <a:spAutoFit/>
          </a:bodyPr>
          <a:lstStyle/>
          <a:p>
            <a:r>
              <a:rPr lang="en-CA" sz="3600" b="1" dirty="0">
                <a:latin typeface="Nunito" pitchFamily="2" charset="0"/>
              </a:rPr>
              <a:t>“I don’t have time to read.”</a:t>
            </a:r>
            <a:endParaRPr lang="en-CA" sz="6000" b="0" dirty="0">
              <a:effectLst/>
              <a:latin typeface="Nunito" pitchFamily="2" charset="0"/>
            </a:endParaRPr>
          </a:p>
          <a:p>
            <a:r>
              <a:rPr lang="en-CA" sz="3600" dirty="0">
                <a:latin typeface="Nunito" pitchFamily="2" charset="0"/>
              </a:rPr>
              <a:t>A parent of an 18-month-old says:</a:t>
            </a:r>
            <a:endParaRPr lang="en-CA" sz="6000" b="0" dirty="0">
              <a:effectLst/>
              <a:latin typeface="Nunito" pitchFamily="2" charset="0"/>
            </a:endParaRPr>
          </a:p>
          <a:p>
            <a:r>
              <a:rPr lang="en-CA" sz="3600" dirty="0">
                <a:latin typeface="Nunito" pitchFamily="2" charset="0"/>
              </a:rPr>
              <a:t>“I know I’m supposed to read every night, but I work late, I’m exhausted, and she won’t sit still anyway.”</a:t>
            </a:r>
            <a:endParaRPr lang="en-CA" sz="6000" b="0" dirty="0">
              <a:effectLst/>
              <a:latin typeface="Nunito" pitchFamily="2" charset="0"/>
            </a:endParaRPr>
          </a:p>
          <a:p>
            <a:r>
              <a:rPr lang="en-CA" sz="3600" b="1" dirty="0">
                <a:latin typeface="Nunito" pitchFamily="2" charset="0"/>
              </a:rPr>
              <a:t>How would you respond?</a:t>
            </a:r>
            <a:br>
              <a:rPr lang="en-CA" dirty="0"/>
            </a:br>
            <a:endParaRPr lang="en-CA" dirty="0"/>
          </a:p>
        </p:txBody>
      </p:sp>
      <p:sp>
        <p:nvSpPr>
          <p:cNvPr id="5" name="TextBox 4">
            <a:extLst>
              <a:ext uri="{FF2B5EF4-FFF2-40B4-BE49-F238E27FC236}">
                <a16:creationId xmlns:a16="http://schemas.microsoft.com/office/drawing/2014/main" id="{CA764463-8A17-32A8-3E10-E7AE9F10CA83}"/>
              </a:ext>
            </a:extLst>
          </p:cNvPr>
          <p:cNvSpPr txBox="1"/>
          <p:nvPr/>
        </p:nvSpPr>
        <p:spPr>
          <a:xfrm>
            <a:off x="520287" y="609124"/>
            <a:ext cx="6101442" cy="584775"/>
          </a:xfrm>
          <a:prstGeom prst="rect">
            <a:avLst/>
          </a:prstGeom>
          <a:noFill/>
        </p:spPr>
        <p:txBody>
          <a:bodyPr wrap="square">
            <a:spAutoFit/>
          </a:bodyPr>
          <a:lstStyle/>
          <a:p>
            <a:r>
              <a:rPr lang="en-CA" sz="3200" b="1" dirty="0">
                <a:solidFill>
                  <a:srgbClr val="0057B8"/>
                </a:solidFill>
                <a:latin typeface="Nunito Black" pitchFamily="2" charset="0"/>
              </a:rPr>
              <a:t>Opening Case</a:t>
            </a:r>
            <a:endParaRPr lang="en-CA" sz="3200" dirty="0">
              <a:solidFill>
                <a:srgbClr val="0057B8"/>
              </a:solidFill>
              <a:latin typeface="Nunito Black" pitchFamily="2" charset="0"/>
            </a:endParaRPr>
          </a:p>
        </p:txBody>
      </p:sp>
    </p:spTree>
    <p:extLst>
      <p:ext uri="{BB962C8B-B14F-4D97-AF65-F5344CB8AC3E}">
        <p14:creationId xmlns:p14="http://schemas.microsoft.com/office/powerpoint/2010/main" val="2637942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E3103-17C7-E571-DEF2-1E235DBE5208}"/>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51916D7F-CFCA-4E6F-716E-CCA54FC91C1B}"/>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9EDA775C-223B-4BA3-D86B-F06CDE6DB722}"/>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A7A4E9BA-FDBA-8289-5A58-F297B530DF8B}"/>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94E6088D-33EC-4300-D3AD-7581DB079A2D}"/>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0EDE446F-95A7-5729-1C3C-482686229925}"/>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4C488F78-CA09-87C9-DE56-C1C3AD5430DA}"/>
              </a:ext>
            </a:extLst>
          </p:cNvPr>
          <p:cNvSpPr txBox="1"/>
          <p:nvPr/>
        </p:nvSpPr>
        <p:spPr>
          <a:xfrm>
            <a:off x="520287" y="1338366"/>
            <a:ext cx="10624705" cy="5355312"/>
          </a:xfrm>
          <a:prstGeom prst="rect">
            <a:avLst/>
          </a:prstGeom>
          <a:noFill/>
        </p:spPr>
        <p:txBody>
          <a:bodyPr wrap="square">
            <a:spAutoFit/>
          </a:bodyPr>
          <a:lstStyle/>
          <a:p>
            <a:r>
              <a:rPr lang="en-CA" sz="3600" b="1" dirty="0">
                <a:latin typeface="Nunito" pitchFamily="2" charset="0"/>
              </a:rPr>
              <a:t>Early literacy is not an extra task.</a:t>
            </a:r>
          </a:p>
          <a:p>
            <a:endParaRPr lang="en-CA" sz="3600" b="1" dirty="0">
              <a:effectLst/>
              <a:latin typeface="Nunito" pitchFamily="2" charset="0"/>
            </a:endParaRPr>
          </a:p>
          <a:p>
            <a:r>
              <a:rPr lang="en-CA" sz="3600" b="1" dirty="0">
                <a:latin typeface="Nunito" pitchFamily="2" charset="0"/>
              </a:rPr>
              <a:t>It is part of:</a:t>
            </a:r>
            <a:endParaRPr lang="en-CA" sz="3600" b="1" dirty="0">
              <a:effectLst/>
              <a:latin typeface="Nunito" pitchFamily="2" charset="0"/>
            </a:endParaRPr>
          </a:p>
          <a:p>
            <a:pPr marL="1485900" lvl="2" indent="-571500" fontAlgn="base">
              <a:buFont typeface="Arial" panose="020B0604020202020204" pitchFamily="34" charset="0"/>
              <a:buChar char="•"/>
            </a:pPr>
            <a:r>
              <a:rPr lang="en-CA" sz="3600" dirty="0">
                <a:latin typeface="Nunito" pitchFamily="2" charset="0"/>
              </a:rPr>
              <a:t>Developmental surveillance</a:t>
            </a:r>
          </a:p>
          <a:p>
            <a:pPr marL="1485900" lvl="2" indent="-571500" fontAlgn="base">
              <a:buFont typeface="Arial" panose="020B0604020202020204" pitchFamily="34" charset="0"/>
              <a:buChar char="•"/>
            </a:pPr>
            <a:r>
              <a:rPr lang="en-CA" sz="3600" dirty="0">
                <a:latin typeface="Nunito" pitchFamily="2" charset="0"/>
              </a:rPr>
              <a:t>Relational health</a:t>
            </a:r>
          </a:p>
          <a:p>
            <a:pPr marL="1485900" lvl="2" indent="-571500" fontAlgn="base">
              <a:buFont typeface="Arial" panose="020B0604020202020204" pitchFamily="34" charset="0"/>
              <a:buChar char="•"/>
            </a:pPr>
            <a:r>
              <a:rPr lang="en-CA" sz="3600" dirty="0">
                <a:latin typeface="Nunito" pitchFamily="2" charset="0"/>
              </a:rPr>
              <a:t>Anticipatory guidance</a:t>
            </a:r>
          </a:p>
          <a:p>
            <a:pPr marL="1485900" lvl="2" indent="-571500" fontAlgn="base">
              <a:buFont typeface="Arial" panose="020B0604020202020204" pitchFamily="34" charset="0"/>
              <a:buChar char="•"/>
            </a:pPr>
            <a:r>
              <a:rPr lang="en-CA" sz="3600" dirty="0">
                <a:latin typeface="Nunito" pitchFamily="2" charset="0"/>
              </a:rPr>
              <a:t>School readiness</a:t>
            </a:r>
          </a:p>
          <a:p>
            <a:pPr marL="1485900" lvl="2" indent="-571500" fontAlgn="base">
              <a:buFont typeface="Arial" panose="020B0604020202020204" pitchFamily="34" charset="0"/>
              <a:buChar char="•"/>
            </a:pPr>
            <a:r>
              <a:rPr lang="en-CA" sz="3600" dirty="0">
                <a:latin typeface="Nunito" pitchFamily="2" charset="0"/>
              </a:rPr>
              <a:t>Health equity</a:t>
            </a:r>
          </a:p>
          <a:p>
            <a:pPr marL="1485900" lvl="2" indent="-571500" fontAlgn="base">
              <a:buFont typeface="Arial" panose="020B0604020202020204" pitchFamily="34" charset="0"/>
              <a:buChar char="•"/>
            </a:pPr>
            <a:r>
              <a:rPr lang="en-CA" sz="3600" dirty="0">
                <a:latin typeface="Nunito" pitchFamily="2" charset="0"/>
              </a:rPr>
              <a:t>Lifelong health</a:t>
            </a:r>
            <a:br>
              <a:rPr lang="en-CA" dirty="0"/>
            </a:br>
            <a:endParaRPr lang="en-CA" dirty="0"/>
          </a:p>
        </p:txBody>
      </p:sp>
      <p:sp>
        <p:nvSpPr>
          <p:cNvPr id="5" name="TextBox 4">
            <a:extLst>
              <a:ext uri="{FF2B5EF4-FFF2-40B4-BE49-F238E27FC236}">
                <a16:creationId xmlns:a16="http://schemas.microsoft.com/office/drawing/2014/main" id="{CA7D53E8-770A-38A2-4709-ACF7FC37EA66}"/>
              </a:ext>
            </a:extLst>
          </p:cNvPr>
          <p:cNvSpPr txBox="1"/>
          <p:nvPr/>
        </p:nvSpPr>
        <p:spPr>
          <a:xfrm>
            <a:off x="520287" y="609124"/>
            <a:ext cx="6101442" cy="584775"/>
          </a:xfrm>
          <a:prstGeom prst="rect">
            <a:avLst/>
          </a:prstGeom>
          <a:noFill/>
        </p:spPr>
        <p:txBody>
          <a:bodyPr wrap="square">
            <a:spAutoFit/>
          </a:bodyPr>
          <a:lstStyle/>
          <a:p>
            <a:r>
              <a:rPr lang="en-CA" sz="3200" b="1" dirty="0">
                <a:solidFill>
                  <a:srgbClr val="0057B8"/>
                </a:solidFill>
                <a:latin typeface="Nunito Black" pitchFamily="2" charset="0"/>
              </a:rPr>
              <a:t>The Central Message</a:t>
            </a:r>
            <a:endParaRPr lang="en-CA" sz="3200" dirty="0">
              <a:solidFill>
                <a:srgbClr val="0057B8"/>
              </a:solidFill>
              <a:latin typeface="Nunito Black" pitchFamily="2" charset="0"/>
            </a:endParaRPr>
          </a:p>
        </p:txBody>
      </p:sp>
    </p:spTree>
    <p:extLst>
      <p:ext uri="{BB962C8B-B14F-4D97-AF65-F5344CB8AC3E}">
        <p14:creationId xmlns:p14="http://schemas.microsoft.com/office/powerpoint/2010/main" val="3914420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9A74-19B6-78D0-F883-7EE0885884DF}"/>
            </a:ext>
          </a:extLst>
        </p:cNvPr>
        <p:cNvGrpSpPr/>
        <p:nvPr/>
      </p:nvGrpSpPr>
      <p:grpSpPr>
        <a:xfrm>
          <a:off x="0" y="0"/>
          <a:ext cx="0" cy="0"/>
          <a:chOff x="0" y="0"/>
          <a:chExt cx="0" cy="0"/>
        </a:xfrm>
      </p:grpSpPr>
      <p:grpSp>
        <p:nvGrpSpPr>
          <p:cNvPr id="13" name="Group 12">
            <a:extLst>
              <a:ext uri="{FF2B5EF4-FFF2-40B4-BE49-F238E27FC236}">
                <a16:creationId xmlns:a16="http://schemas.microsoft.com/office/drawing/2014/main" id="{1FC088C1-A7CB-71B2-A8A4-E6BED16F3389}"/>
              </a:ext>
            </a:extLst>
          </p:cNvPr>
          <p:cNvGrpSpPr/>
          <p:nvPr/>
        </p:nvGrpSpPr>
        <p:grpSpPr>
          <a:xfrm>
            <a:off x="-12526" y="-21401"/>
            <a:ext cx="12192000" cy="157925"/>
            <a:chOff x="0" y="-46609"/>
            <a:chExt cx="9144000" cy="137782"/>
          </a:xfrm>
        </p:grpSpPr>
        <p:sp>
          <p:nvSpPr>
            <p:cNvPr id="14" name="Rounded Rectangle 13">
              <a:extLst>
                <a:ext uri="{FF2B5EF4-FFF2-40B4-BE49-F238E27FC236}">
                  <a16:creationId xmlns:a16="http://schemas.microsoft.com/office/drawing/2014/main" id="{1DB836CD-3AFE-888F-C05A-2983D55815A8}"/>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5" name="Rounded Rectangle 14">
              <a:extLst>
                <a:ext uri="{FF2B5EF4-FFF2-40B4-BE49-F238E27FC236}">
                  <a16:creationId xmlns:a16="http://schemas.microsoft.com/office/drawing/2014/main" id="{BC7931D4-20E0-2FB4-C3A2-16326FEFA3A5}"/>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6" name="Rounded Rectangle 15">
              <a:extLst>
                <a:ext uri="{FF2B5EF4-FFF2-40B4-BE49-F238E27FC236}">
                  <a16:creationId xmlns:a16="http://schemas.microsoft.com/office/drawing/2014/main" id="{2D8338BA-DDC3-388A-F846-1EE2840D6784}"/>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7" name="Rounded Rectangle 16">
              <a:extLst>
                <a:ext uri="{FF2B5EF4-FFF2-40B4-BE49-F238E27FC236}">
                  <a16:creationId xmlns:a16="http://schemas.microsoft.com/office/drawing/2014/main" id="{D5C9163F-98E8-BF1F-F89B-8726747BEA5E}"/>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8" name="Slide Number Placeholder 3">
            <a:extLst>
              <a:ext uri="{FF2B5EF4-FFF2-40B4-BE49-F238E27FC236}">
                <a16:creationId xmlns:a16="http://schemas.microsoft.com/office/drawing/2014/main" id="{2D8F7BCA-4933-5B79-6200-51AC35833D62}"/>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6</a:t>
            </a:fld>
            <a:endParaRPr lang="en-US" sz="1400">
              <a:latin typeface="Nunito Sans" pitchFamily="2" charset="77"/>
            </a:endParaRPr>
          </a:p>
        </p:txBody>
      </p:sp>
      <p:sp>
        <p:nvSpPr>
          <p:cNvPr id="19" name="Title 1">
            <a:extLst>
              <a:ext uri="{FF2B5EF4-FFF2-40B4-BE49-F238E27FC236}">
                <a16:creationId xmlns:a16="http://schemas.microsoft.com/office/drawing/2014/main" id="{F881FB76-FAD6-B652-4124-AC189B8D5FA8}"/>
              </a:ext>
            </a:extLst>
          </p:cNvPr>
          <p:cNvSpPr txBox="1">
            <a:spLocks/>
          </p:cNvSpPr>
          <p:nvPr/>
        </p:nvSpPr>
        <p:spPr>
          <a:xfrm>
            <a:off x="726896" y="619928"/>
            <a:ext cx="11309142" cy="488076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CA" sz="3600" dirty="0">
              <a:solidFill>
                <a:srgbClr val="0057B8"/>
              </a:solidFill>
              <a:latin typeface="Nunito Medium" pitchFamily="2" charset="77"/>
              <a:cs typeface="Calibri Light"/>
            </a:endParaRPr>
          </a:p>
        </p:txBody>
      </p:sp>
      <p:sp>
        <p:nvSpPr>
          <p:cNvPr id="4" name="TextBox 3">
            <a:extLst>
              <a:ext uri="{FF2B5EF4-FFF2-40B4-BE49-F238E27FC236}">
                <a16:creationId xmlns:a16="http://schemas.microsoft.com/office/drawing/2014/main" id="{E84F4AEA-2167-FE79-C55E-8C4235D7FF4B}"/>
              </a:ext>
            </a:extLst>
          </p:cNvPr>
          <p:cNvSpPr txBox="1"/>
          <p:nvPr/>
        </p:nvSpPr>
        <p:spPr>
          <a:xfrm>
            <a:off x="726896" y="1471614"/>
            <a:ext cx="10738208" cy="3477875"/>
          </a:xfrm>
          <a:prstGeom prst="rect">
            <a:avLst/>
          </a:prstGeom>
          <a:noFill/>
        </p:spPr>
        <p:txBody>
          <a:bodyPr wrap="square">
            <a:spAutoFit/>
          </a:bodyPr>
          <a:lstStyle/>
          <a:p>
            <a:r>
              <a:rPr lang="en-US" sz="4400" dirty="0" err="1">
                <a:solidFill>
                  <a:srgbClr val="0057B8"/>
                </a:solidFill>
                <a:latin typeface="Nunito ExtraBold" pitchFamily="2" charset="0"/>
              </a:rPr>
              <a:t>Thé</a:t>
            </a:r>
            <a:r>
              <a:rPr lang="en-US" sz="4400" dirty="0">
                <a:solidFill>
                  <a:srgbClr val="0057B8"/>
                </a:solidFill>
                <a:latin typeface="Nunito ExtraBold" pitchFamily="2" charset="0"/>
              </a:rPr>
              <a:t> </a:t>
            </a:r>
            <a:r>
              <a:rPr lang="en-US" sz="4400" dirty="0" err="1">
                <a:solidFill>
                  <a:srgbClr val="0057B8"/>
                </a:solidFill>
                <a:latin typeface="Nunito ExtraBold" pitchFamily="2" charset="0"/>
              </a:rPr>
              <a:t>l%tt</a:t>
            </a:r>
            <a:r>
              <a:rPr lang="en-US" sz="4400" dirty="0">
                <a:solidFill>
                  <a:srgbClr val="0057B8"/>
                </a:solidFill>
                <a:latin typeface="Nunito ExtraBold" pitchFamily="2" charset="0"/>
              </a:rPr>
              <a:t>#$ </a:t>
            </a:r>
            <a:r>
              <a:rPr lang="en-US" sz="4400" dirty="0" err="1">
                <a:solidFill>
                  <a:srgbClr val="0057B8"/>
                </a:solidFill>
                <a:latin typeface="Nunito ExtraBold" pitchFamily="2" charset="0"/>
              </a:rPr>
              <a:t>k%tt&amp;n</a:t>
            </a:r>
            <a:r>
              <a:rPr lang="en-US" sz="4400" dirty="0">
                <a:solidFill>
                  <a:srgbClr val="0057B8"/>
                </a:solidFill>
                <a:latin typeface="Nunito ExtraBold" pitchFamily="2" charset="0"/>
              </a:rPr>
              <a:t> s*t on </a:t>
            </a:r>
            <a:r>
              <a:rPr lang="en-US" sz="4400" dirty="0" err="1">
                <a:solidFill>
                  <a:srgbClr val="0057B8"/>
                </a:solidFill>
                <a:latin typeface="Nunito ExtraBold" pitchFamily="2" charset="0"/>
              </a:rPr>
              <a:t>th</a:t>
            </a:r>
            <a:r>
              <a:rPr lang="en-US" sz="4400" dirty="0">
                <a:solidFill>
                  <a:srgbClr val="0057B8"/>
                </a:solidFill>
                <a:latin typeface="Nunito ExtraBold" pitchFamily="2" charset="0"/>
              </a:rPr>
              <a:t># </a:t>
            </a:r>
            <a:r>
              <a:rPr lang="en-US" sz="4400" dirty="0" err="1">
                <a:solidFill>
                  <a:srgbClr val="0057B8"/>
                </a:solidFill>
                <a:latin typeface="Nunito ExtraBold" pitchFamily="2" charset="0"/>
              </a:rPr>
              <a:t>r$g</a:t>
            </a:r>
            <a:r>
              <a:rPr lang="en-US" sz="4400" dirty="0">
                <a:solidFill>
                  <a:srgbClr val="0057B8"/>
                </a:solidFill>
                <a:latin typeface="Nunito ExtraBold" pitchFamily="2" charset="0"/>
              </a:rPr>
              <a:t>. It </a:t>
            </a:r>
            <a:r>
              <a:rPr lang="en-US" sz="4400" dirty="0" err="1">
                <a:solidFill>
                  <a:srgbClr val="0057B8"/>
                </a:solidFill>
                <a:latin typeface="Nunito ExtraBold" pitchFamily="2" charset="0"/>
              </a:rPr>
              <a:t>s_w</a:t>
            </a:r>
            <a:r>
              <a:rPr lang="en-US" sz="4400" dirty="0">
                <a:solidFill>
                  <a:srgbClr val="0057B8"/>
                </a:solidFill>
                <a:latin typeface="Nunito ExtraBold" pitchFamily="2" charset="0"/>
              </a:rPr>
              <a:t> a </a:t>
            </a:r>
            <a:r>
              <a:rPr lang="en-US" sz="4400" dirty="0" err="1">
                <a:solidFill>
                  <a:srgbClr val="0057B8"/>
                </a:solidFill>
                <a:latin typeface="Nunito ExtraBold" pitchFamily="2" charset="0"/>
              </a:rPr>
              <a:t>b_g</a:t>
            </a:r>
            <a:r>
              <a:rPr lang="en-US" sz="4400" dirty="0">
                <a:solidFill>
                  <a:srgbClr val="0057B8"/>
                </a:solidFill>
                <a:latin typeface="Nunito ExtraBold" pitchFamily="2" charset="0"/>
              </a:rPr>
              <a:t> </a:t>
            </a:r>
            <a:r>
              <a:rPr lang="en-US" sz="4400" dirty="0" err="1">
                <a:solidFill>
                  <a:srgbClr val="0057B8"/>
                </a:solidFill>
                <a:latin typeface="Nunito ExtraBold" pitchFamily="2" charset="0"/>
              </a:rPr>
              <a:t>b_g</a:t>
            </a:r>
            <a:r>
              <a:rPr lang="en-US" sz="4400" dirty="0">
                <a:solidFill>
                  <a:srgbClr val="0057B8"/>
                </a:solidFill>
                <a:latin typeface="Nunito ExtraBold" pitchFamily="2" charset="0"/>
              </a:rPr>
              <a:t> </a:t>
            </a:r>
            <a:r>
              <a:rPr lang="en-US" sz="4400" dirty="0" err="1">
                <a:solidFill>
                  <a:srgbClr val="0057B8"/>
                </a:solidFill>
                <a:latin typeface="Nunito ExtraBold" pitchFamily="2" charset="0"/>
              </a:rPr>
              <a:t>fl</a:t>
            </a:r>
            <a:r>
              <a:rPr lang="en-US" sz="4400" dirty="0">
                <a:solidFill>
                  <a:srgbClr val="0057B8"/>
                </a:solidFill>
                <a:latin typeface="Nunito ExtraBold" pitchFamily="2" charset="0"/>
              </a:rPr>
              <a:t>_ n##r </a:t>
            </a:r>
            <a:r>
              <a:rPr lang="en-US" sz="4400" dirty="0" err="1">
                <a:solidFill>
                  <a:srgbClr val="0057B8"/>
                </a:solidFill>
                <a:latin typeface="Nunito ExtraBold" pitchFamily="2" charset="0"/>
              </a:rPr>
              <a:t>th</a:t>
            </a:r>
            <a:r>
              <a:rPr lang="en-US" sz="4400" dirty="0">
                <a:solidFill>
                  <a:srgbClr val="0057B8"/>
                </a:solidFill>
                <a:latin typeface="Nunito ExtraBold" pitchFamily="2" charset="0"/>
              </a:rPr>
              <a:t># d##r. "M##w!" s**d </a:t>
            </a:r>
            <a:r>
              <a:rPr lang="en-US" sz="4400" dirty="0" err="1">
                <a:solidFill>
                  <a:srgbClr val="0057B8"/>
                </a:solidFill>
                <a:latin typeface="Nunito ExtraBold" pitchFamily="2" charset="0"/>
              </a:rPr>
              <a:t>th</a:t>
            </a:r>
            <a:r>
              <a:rPr lang="en-US" sz="4400" dirty="0">
                <a:solidFill>
                  <a:srgbClr val="0057B8"/>
                </a:solidFill>
                <a:latin typeface="Nunito ExtraBold" pitchFamily="2" charset="0"/>
              </a:rPr>
              <a:t># </a:t>
            </a:r>
            <a:r>
              <a:rPr lang="en-US" sz="4400" dirty="0" err="1">
                <a:solidFill>
                  <a:srgbClr val="0057B8"/>
                </a:solidFill>
                <a:latin typeface="Nunito ExtraBold" pitchFamily="2" charset="0"/>
              </a:rPr>
              <a:t>k%tt&amp;n</a:t>
            </a:r>
            <a:r>
              <a:rPr lang="en-US" sz="4400" dirty="0">
                <a:solidFill>
                  <a:srgbClr val="0057B8"/>
                </a:solidFill>
                <a:latin typeface="Nunito ExtraBold" pitchFamily="2" charset="0"/>
              </a:rPr>
              <a:t>. Th# </a:t>
            </a:r>
            <a:r>
              <a:rPr lang="en-US" sz="4400" dirty="0" err="1">
                <a:solidFill>
                  <a:srgbClr val="0057B8"/>
                </a:solidFill>
                <a:latin typeface="Nunito ExtraBold" pitchFamily="2" charset="0"/>
              </a:rPr>
              <a:t>fl</a:t>
            </a:r>
            <a:r>
              <a:rPr lang="en-US" sz="4400" dirty="0">
                <a:solidFill>
                  <a:srgbClr val="0057B8"/>
                </a:solidFill>
                <a:latin typeface="Nunito ExtraBold" pitchFamily="2" charset="0"/>
              </a:rPr>
              <a:t>_ </a:t>
            </a:r>
            <a:r>
              <a:rPr lang="en-US" sz="4400" dirty="0" err="1">
                <a:solidFill>
                  <a:srgbClr val="0057B8"/>
                </a:solidFill>
                <a:latin typeface="Nunito ExtraBold" pitchFamily="2" charset="0"/>
              </a:rPr>
              <a:t>fl#w</a:t>
            </a:r>
            <a:r>
              <a:rPr lang="en-US" sz="4400" dirty="0">
                <a:solidFill>
                  <a:srgbClr val="0057B8"/>
                </a:solidFill>
                <a:latin typeface="Nunito ExtraBold" pitchFamily="2" charset="0"/>
              </a:rPr>
              <a:t> </a:t>
            </a:r>
            <a:r>
              <a:rPr lang="en-US" sz="4400" dirty="0" err="1">
                <a:solidFill>
                  <a:srgbClr val="0057B8"/>
                </a:solidFill>
                <a:latin typeface="Nunito ExtraBold" pitchFamily="2" charset="0"/>
              </a:rPr>
              <a:t>w_y</a:t>
            </a:r>
            <a:r>
              <a:rPr lang="en-US" sz="4400" dirty="0">
                <a:solidFill>
                  <a:srgbClr val="0057B8"/>
                </a:solidFill>
                <a:latin typeface="Nunito ExtraBold" pitchFamily="2" charset="0"/>
              </a:rPr>
              <a:t> </a:t>
            </a:r>
            <a:r>
              <a:rPr lang="en-US" sz="4400" dirty="0" err="1">
                <a:solidFill>
                  <a:srgbClr val="0057B8"/>
                </a:solidFill>
                <a:latin typeface="Nunito ExtraBold" pitchFamily="2" charset="0"/>
              </a:rPr>
              <a:t>h%gh</a:t>
            </a:r>
            <a:r>
              <a:rPr lang="en-US" sz="4400" dirty="0">
                <a:solidFill>
                  <a:srgbClr val="0057B8"/>
                </a:solidFill>
                <a:latin typeface="Nunito ExtraBold" pitchFamily="2" charset="0"/>
              </a:rPr>
              <a:t> %</a:t>
            </a:r>
            <a:r>
              <a:rPr lang="en-US" sz="4400" dirty="0" err="1">
                <a:solidFill>
                  <a:srgbClr val="0057B8"/>
                </a:solidFill>
                <a:latin typeface="Nunito ExtraBold" pitchFamily="2" charset="0"/>
              </a:rPr>
              <a:t>nto</a:t>
            </a:r>
            <a:r>
              <a:rPr lang="en-US" sz="4400" dirty="0">
                <a:solidFill>
                  <a:srgbClr val="0057B8"/>
                </a:solidFill>
                <a:latin typeface="Nunito ExtraBold" pitchFamily="2" charset="0"/>
              </a:rPr>
              <a:t> </a:t>
            </a:r>
            <a:r>
              <a:rPr lang="en-US" sz="4400" dirty="0" err="1">
                <a:solidFill>
                  <a:srgbClr val="0057B8"/>
                </a:solidFill>
                <a:latin typeface="Nunito ExtraBold" pitchFamily="2" charset="0"/>
              </a:rPr>
              <a:t>th</a:t>
            </a:r>
            <a:r>
              <a:rPr lang="en-US" sz="4400" dirty="0">
                <a:solidFill>
                  <a:srgbClr val="0057B8"/>
                </a:solidFill>
                <a:latin typeface="Nunito ExtraBold" pitchFamily="2" charset="0"/>
              </a:rPr>
              <a:t># sk. Th# </a:t>
            </a:r>
            <a:r>
              <a:rPr lang="en-US" sz="4400" dirty="0" err="1">
                <a:solidFill>
                  <a:srgbClr val="0057B8"/>
                </a:solidFill>
                <a:latin typeface="Nunito ExtraBold" pitchFamily="2" charset="0"/>
              </a:rPr>
              <a:t>l%tt</a:t>
            </a:r>
            <a:r>
              <a:rPr lang="en-US" sz="4400" dirty="0">
                <a:solidFill>
                  <a:srgbClr val="0057B8"/>
                </a:solidFill>
                <a:latin typeface="Nunito ExtraBold" pitchFamily="2" charset="0"/>
              </a:rPr>
              <a:t>#$ </a:t>
            </a:r>
            <a:r>
              <a:rPr lang="en-US" sz="4400" dirty="0" err="1">
                <a:solidFill>
                  <a:srgbClr val="0057B8"/>
                </a:solidFill>
                <a:latin typeface="Nunito ExtraBold" pitchFamily="2" charset="0"/>
              </a:rPr>
              <a:t>k%tt&amp;n</a:t>
            </a:r>
            <a:r>
              <a:rPr lang="en-US" sz="4400" dirty="0">
                <a:solidFill>
                  <a:srgbClr val="0057B8"/>
                </a:solidFill>
                <a:latin typeface="Nunito ExtraBold" pitchFamily="2" charset="0"/>
              </a:rPr>
              <a:t> </a:t>
            </a:r>
            <a:r>
              <a:rPr lang="en-US" sz="4400" dirty="0" err="1">
                <a:solidFill>
                  <a:srgbClr val="0057B8"/>
                </a:solidFill>
                <a:latin typeface="Nunito ExtraBold" pitchFamily="2" charset="0"/>
              </a:rPr>
              <a:t>curl#d</a:t>
            </a:r>
            <a:r>
              <a:rPr lang="en-US" sz="4400" dirty="0">
                <a:solidFill>
                  <a:srgbClr val="0057B8"/>
                </a:solidFill>
                <a:latin typeface="Nunito ExtraBold" pitchFamily="2" charset="0"/>
              </a:rPr>
              <a:t> _p @nd </a:t>
            </a:r>
            <a:r>
              <a:rPr lang="en-US" sz="4400" dirty="0" err="1">
                <a:solidFill>
                  <a:srgbClr val="0057B8"/>
                </a:solidFill>
                <a:latin typeface="Nunito ExtraBold" pitchFamily="2" charset="0"/>
              </a:rPr>
              <a:t>w&amp;nt</a:t>
            </a:r>
            <a:r>
              <a:rPr lang="en-US" sz="4400" dirty="0">
                <a:solidFill>
                  <a:srgbClr val="0057B8"/>
                </a:solidFill>
                <a:latin typeface="Nunito ExtraBold" pitchFamily="2" charset="0"/>
              </a:rPr>
              <a:t> to </a:t>
            </a:r>
            <a:r>
              <a:rPr lang="en-US" sz="4400" dirty="0" err="1">
                <a:solidFill>
                  <a:srgbClr val="0057B8"/>
                </a:solidFill>
                <a:latin typeface="Nunito ExtraBold" pitchFamily="2" charset="0"/>
              </a:rPr>
              <a:t>sl</a:t>
            </a:r>
            <a:r>
              <a:rPr lang="en-US" sz="4400" dirty="0">
                <a:solidFill>
                  <a:srgbClr val="0057B8"/>
                </a:solidFill>
                <a:latin typeface="Nunito ExtraBold" pitchFamily="2" charset="0"/>
              </a:rPr>
              <a:t>##p. </a:t>
            </a:r>
            <a:endParaRPr lang="en-CA" sz="4400" dirty="0">
              <a:solidFill>
                <a:srgbClr val="0057B8"/>
              </a:solidFill>
              <a:latin typeface="Nunito ExtraBold" pitchFamily="2" charset="0"/>
            </a:endParaRPr>
          </a:p>
        </p:txBody>
      </p:sp>
    </p:spTree>
    <p:extLst>
      <p:ext uri="{BB962C8B-B14F-4D97-AF65-F5344CB8AC3E}">
        <p14:creationId xmlns:p14="http://schemas.microsoft.com/office/powerpoint/2010/main" val="2964509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5A3745B-88B5-1CB9-33D1-F0EC1572CCF3}"/>
              </a:ext>
            </a:extLst>
          </p:cNvPr>
          <p:cNvGrpSpPr/>
          <p:nvPr/>
        </p:nvGrpSpPr>
        <p:grpSpPr>
          <a:xfrm>
            <a:off x="0" y="-21401"/>
            <a:ext cx="12192000" cy="157925"/>
            <a:chOff x="0" y="-46609"/>
            <a:chExt cx="9144000" cy="137782"/>
          </a:xfrm>
        </p:grpSpPr>
        <p:sp>
          <p:nvSpPr>
            <p:cNvPr id="5" name="Rounded Rectangle 4">
              <a:extLst>
                <a:ext uri="{FF2B5EF4-FFF2-40B4-BE49-F238E27FC236}">
                  <a16:creationId xmlns:a16="http://schemas.microsoft.com/office/drawing/2014/main" id="{0B691595-6A94-E631-4967-FA4651B8446D}"/>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5">
              <a:extLst>
                <a:ext uri="{FF2B5EF4-FFF2-40B4-BE49-F238E27FC236}">
                  <a16:creationId xmlns:a16="http://schemas.microsoft.com/office/drawing/2014/main" id="{A4B66566-A412-C862-1E7D-4C794E27A443}"/>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6">
              <a:extLst>
                <a:ext uri="{FF2B5EF4-FFF2-40B4-BE49-F238E27FC236}">
                  <a16:creationId xmlns:a16="http://schemas.microsoft.com/office/drawing/2014/main" id="{344491EB-50C3-F910-8D1F-DCD536C5F278}"/>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7">
              <a:extLst>
                <a:ext uri="{FF2B5EF4-FFF2-40B4-BE49-F238E27FC236}">
                  <a16:creationId xmlns:a16="http://schemas.microsoft.com/office/drawing/2014/main" id="{B6084C00-8EC4-223D-B088-9314AA572849}"/>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1" name="Slide Number Placeholder 3">
            <a:extLst>
              <a:ext uri="{FF2B5EF4-FFF2-40B4-BE49-F238E27FC236}">
                <a16:creationId xmlns:a16="http://schemas.microsoft.com/office/drawing/2014/main" id="{00EAB35C-F1A7-11FA-631B-488584AA3736}"/>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7</a:t>
            </a:fld>
            <a:endParaRPr lang="en-US" sz="1400">
              <a:latin typeface="Nunito Sans" pitchFamily="2" charset="77"/>
            </a:endParaRPr>
          </a:p>
        </p:txBody>
      </p:sp>
      <p:sp>
        <p:nvSpPr>
          <p:cNvPr id="12" name="Title 1">
            <a:extLst>
              <a:ext uri="{FF2B5EF4-FFF2-40B4-BE49-F238E27FC236}">
                <a16:creationId xmlns:a16="http://schemas.microsoft.com/office/drawing/2014/main" id="{CD6242EA-EB10-0197-4773-56847A3E87C8}"/>
              </a:ext>
            </a:extLst>
          </p:cNvPr>
          <p:cNvSpPr txBox="1">
            <a:spLocks/>
          </p:cNvSpPr>
          <p:nvPr/>
        </p:nvSpPr>
        <p:spPr>
          <a:xfrm>
            <a:off x="511543" y="620182"/>
            <a:ext cx="5037219" cy="204986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6000" b="1" dirty="0">
                <a:solidFill>
                  <a:srgbClr val="DA291C"/>
                </a:solidFill>
              </a:rPr>
              <a:t>Literacy begins before birth.</a:t>
            </a:r>
            <a:endParaRPr lang="en-US" sz="7200" b="1" dirty="0">
              <a:solidFill>
                <a:srgbClr val="DA291C"/>
              </a:solidFill>
              <a:latin typeface="Nunito ExtraBold" pitchFamily="2" charset="77"/>
            </a:endParaRPr>
          </a:p>
        </p:txBody>
      </p:sp>
      <p:pic>
        <p:nvPicPr>
          <p:cNvPr id="13" name="Picture 12" descr="A person reading a book to children&#10;&#10;Description automatically generated">
            <a:extLst>
              <a:ext uri="{FF2B5EF4-FFF2-40B4-BE49-F238E27FC236}">
                <a16:creationId xmlns:a16="http://schemas.microsoft.com/office/drawing/2014/main" id="{C1E708E4-4C96-7B37-1FEC-D554CFBC050A}"/>
              </a:ext>
            </a:extLst>
          </p:cNvPr>
          <p:cNvPicPr>
            <a:picLocks noChangeAspect="1"/>
          </p:cNvPicPr>
          <p:nvPr/>
        </p:nvPicPr>
        <p:blipFill>
          <a:blip r:embed="rId3"/>
          <a:stretch>
            <a:fillRect/>
          </a:stretch>
        </p:blipFill>
        <p:spPr>
          <a:xfrm>
            <a:off x="3742752" y="1013166"/>
            <a:ext cx="8707622" cy="5537502"/>
          </a:xfrm>
          <a:prstGeom prst="rect">
            <a:avLst/>
          </a:prstGeom>
        </p:spPr>
      </p:pic>
    </p:spTree>
    <p:extLst>
      <p:ext uri="{BB962C8B-B14F-4D97-AF65-F5344CB8AC3E}">
        <p14:creationId xmlns:p14="http://schemas.microsoft.com/office/powerpoint/2010/main" val="35648625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B9BE9-3063-2FBD-57EF-E56174138DDA}"/>
            </a:ext>
          </a:extLst>
        </p:cNvPr>
        <p:cNvGrpSpPr/>
        <p:nvPr/>
      </p:nvGrpSpPr>
      <p:grpSpPr>
        <a:xfrm>
          <a:off x="0" y="0"/>
          <a:ext cx="0" cy="0"/>
          <a:chOff x="0" y="0"/>
          <a:chExt cx="0" cy="0"/>
        </a:xfrm>
      </p:grpSpPr>
      <p:grpSp>
        <p:nvGrpSpPr>
          <p:cNvPr id="13" name="Group 12">
            <a:extLst>
              <a:ext uri="{FF2B5EF4-FFF2-40B4-BE49-F238E27FC236}">
                <a16:creationId xmlns:a16="http://schemas.microsoft.com/office/drawing/2014/main" id="{8BD8858B-6089-DAF7-F993-5089821A310D}"/>
              </a:ext>
            </a:extLst>
          </p:cNvPr>
          <p:cNvGrpSpPr/>
          <p:nvPr/>
        </p:nvGrpSpPr>
        <p:grpSpPr>
          <a:xfrm>
            <a:off x="-12526" y="-21401"/>
            <a:ext cx="12192000" cy="157925"/>
            <a:chOff x="0" y="-46609"/>
            <a:chExt cx="9144000" cy="137782"/>
          </a:xfrm>
        </p:grpSpPr>
        <p:sp>
          <p:nvSpPr>
            <p:cNvPr id="14" name="Rounded Rectangle 13">
              <a:extLst>
                <a:ext uri="{FF2B5EF4-FFF2-40B4-BE49-F238E27FC236}">
                  <a16:creationId xmlns:a16="http://schemas.microsoft.com/office/drawing/2014/main" id="{C0D66C69-0D6B-BD6E-9DA9-EF60C64F9770}"/>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5" name="Rounded Rectangle 14">
              <a:extLst>
                <a:ext uri="{FF2B5EF4-FFF2-40B4-BE49-F238E27FC236}">
                  <a16:creationId xmlns:a16="http://schemas.microsoft.com/office/drawing/2014/main" id="{81700FAB-469C-EC56-8A77-43A2055CC38F}"/>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6" name="Rounded Rectangle 15">
              <a:extLst>
                <a:ext uri="{FF2B5EF4-FFF2-40B4-BE49-F238E27FC236}">
                  <a16:creationId xmlns:a16="http://schemas.microsoft.com/office/drawing/2014/main" id="{9A1A30CA-68DB-593F-241B-EE4BCE85BFE3}"/>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7" name="Rounded Rectangle 16">
              <a:extLst>
                <a:ext uri="{FF2B5EF4-FFF2-40B4-BE49-F238E27FC236}">
                  <a16:creationId xmlns:a16="http://schemas.microsoft.com/office/drawing/2014/main" id="{55B97720-FE69-01A9-815C-D97FC6AF4A5D}"/>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8" name="Slide Number Placeholder 3">
            <a:extLst>
              <a:ext uri="{FF2B5EF4-FFF2-40B4-BE49-F238E27FC236}">
                <a16:creationId xmlns:a16="http://schemas.microsoft.com/office/drawing/2014/main" id="{0CFD75B2-7A8C-CAAB-AF71-33446430ED9F}"/>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8</a:t>
            </a:fld>
            <a:endParaRPr lang="en-US" sz="1400">
              <a:latin typeface="Nunito Sans" pitchFamily="2" charset="77"/>
            </a:endParaRPr>
          </a:p>
        </p:txBody>
      </p:sp>
      <p:sp>
        <p:nvSpPr>
          <p:cNvPr id="19" name="Title 1">
            <a:extLst>
              <a:ext uri="{FF2B5EF4-FFF2-40B4-BE49-F238E27FC236}">
                <a16:creationId xmlns:a16="http://schemas.microsoft.com/office/drawing/2014/main" id="{F0F99AE3-F67D-C7F9-64C1-28EA63DFA762}"/>
              </a:ext>
            </a:extLst>
          </p:cNvPr>
          <p:cNvSpPr txBox="1">
            <a:spLocks/>
          </p:cNvSpPr>
          <p:nvPr/>
        </p:nvSpPr>
        <p:spPr>
          <a:xfrm>
            <a:off x="178130" y="619928"/>
            <a:ext cx="11857908" cy="79717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600" b="1" dirty="0">
                <a:solidFill>
                  <a:srgbClr val="0057B8"/>
                </a:solidFill>
                <a:latin typeface="Nunito ExtraBold" pitchFamily="2" charset="0"/>
              </a:rPr>
              <a:t>Quick Review: The Neurobiology of the Reading Brain</a:t>
            </a:r>
            <a:endParaRPr lang="en-CA" sz="2800" dirty="0">
              <a:solidFill>
                <a:srgbClr val="0057B8"/>
              </a:solidFill>
              <a:latin typeface="Nunito ExtraBold" pitchFamily="2" charset="0"/>
              <a:cs typeface="Calibri Light"/>
            </a:endParaRPr>
          </a:p>
        </p:txBody>
      </p:sp>
      <p:pic>
        <p:nvPicPr>
          <p:cNvPr id="25" name="Picture 24">
            <a:extLst>
              <a:ext uri="{FF2B5EF4-FFF2-40B4-BE49-F238E27FC236}">
                <a16:creationId xmlns:a16="http://schemas.microsoft.com/office/drawing/2014/main" id="{4C7A0327-C311-13A4-BDF7-1B2CC00A509B}"/>
              </a:ext>
            </a:extLst>
          </p:cNvPr>
          <p:cNvPicPr>
            <a:picLocks noChangeAspect="1"/>
          </p:cNvPicPr>
          <p:nvPr/>
        </p:nvPicPr>
        <p:blipFill>
          <a:blip r:embed="rId3"/>
          <a:stretch>
            <a:fillRect/>
          </a:stretch>
        </p:blipFill>
        <p:spPr>
          <a:xfrm>
            <a:off x="2315381" y="1645712"/>
            <a:ext cx="6816093" cy="4407662"/>
          </a:xfrm>
          <a:prstGeom prst="rect">
            <a:avLst/>
          </a:prstGeom>
        </p:spPr>
      </p:pic>
    </p:spTree>
    <p:extLst>
      <p:ext uri="{BB962C8B-B14F-4D97-AF65-F5344CB8AC3E}">
        <p14:creationId xmlns:p14="http://schemas.microsoft.com/office/powerpoint/2010/main" val="1180916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a:extLst>
              <a:ext uri="{FF2B5EF4-FFF2-40B4-BE49-F238E27FC236}">
                <a16:creationId xmlns:a16="http://schemas.microsoft.com/office/drawing/2014/main" id="{9982E902-E8D7-D519-4D4E-E6F6A47156C4}"/>
              </a:ext>
            </a:extLst>
          </p:cNvPr>
          <p:cNvSpPr txBox="1">
            <a:spLocks/>
          </p:cNvSpPr>
          <p:nvPr/>
        </p:nvSpPr>
        <p:spPr>
          <a:xfrm>
            <a:off x="357108" y="144378"/>
            <a:ext cx="9430743" cy="13228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0" i="0" kern="1200">
                <a:solidFill>
                  <a:schemeClr val="tx1"/>
                </a:solidFill>
                <a:latin typeface="Nunito Sans ExtraLight" pitchFamily="2" charset="77"/>
                <a:ea typeface="+mj-ea"/>
                <a:cs typeface="Calibri Light" panose="020F0302020204030204" pitchFamily="34" charset="0"/>
              </a:defRPr>
            </a:lvl1pPr>
          </a:lstStyle>
          <a:p>
            <a:r>
              <a:rPr lang="en-CA" b="1" dirty="0">
                <a:solidFill>
                  <a:srgbClr val="0057B8"/>
                </a:solidFill>
                <a:latin typeface="Nunito ExtraBold" pitchFamily="2" charset="0"/>
              </a:rPr>
              <a:t>Speaking is hardwired; reading is not.</a:t>
            </a:r>
            <a:endParaRPr lang="en-US" b="1" dirty="0">
              <a:solidFill>
                <a:srgbClr val="0057B8"/>
              </a:solidFill>
              <a:latin typeface="Nunito ExtraBold" pitchFamily="2" charset="0"/>
            </a:endParaRPr>
          </a:p>
        </p:txBody>
      </p:sp>
      <p:grpSp>
        <p:nvGrpSpPr>
          <p:cNvPr id="3" name="Group 2">
            <a:extLst>
              <a:ext uri="{FF2B5EF4-FFF2-40B4-BE49-F238E27FC236}">
                <a16:creationId xmlns:a16="http://schemas.microsoft.com/office/drawing/2014/main" id="{1B77D2AA-E77E-FE6A-1F9B-78F004EF1CA2}"/>
              </a:ext>
            </a:extLst>
          </p:cNvPr>
          <p:cNvGrpSpPr/>
          <p:nvPr/>
        </p:nvGrpSpPr>
        <p:grpSpPr>
          <a:xfrm>
            <a:off x="-12526" y="-21401"/>
            <a:ext cx="12192000" cy="157925"/>
            <a:chOff x="0" y="-46609"/>
            <a:chExt cx="9144000" cy="137782"/>
          </a:xfrm>
        </p:grpSpPr>
        <p:sp>
          <p:nvSpPr>
            <p:cNvPr id="4" name="Rounded Rectangle 16">
              <a:extLst>
                <a:ext uri="{FF2B5EF4-FFF2-40B4-BE49-F238E27FC236}">
                  <a16:creationId xmlns:a16="http://schemas.microsoft.com/office/drawing/2014/main" id="{727D2375-7860-825C-5BE7-4E5E39A357C5}"/>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7">
              <a:extLst>
                <a:ext uri="{FF2B5EF4-FFF2-40B4-BE49-F238E27FC236}">
                  <a16:creationId xmlns:a16="http://schemas.microsoft.com/office/drawing/2014/main" id="{3534D2CF-8080-B118-8D33-84A317F09E12}"/>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8">
              <a:extLst>
                <a:ext uri="{FF2B5EF4-FFF2-40B4-BE49-F238E27FC236}">
                  <a16:creationId xmlns:a16="http://schemas.microsoft.com/office/drawing/2014/main" id="{0ECD1F2A-96A2-BEF4-C43F-7F7FCEA150AA}"/>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2" name="Rounded Rectangle 19">
              <a:extLst>
                <a:ext uri="{FF2B5EF4-FFF2-40B4-BE49-F238E27FC236}">
                  <a16:creationId xmlns:a16="http://schemas.microsoft.com/office/drawing/2014/main" id="{B4562A3B-BD43-59B5-97E3-9B37FB291DAC}"/>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pic>
        <p:nvPicPr>
          <p:cNvPr id="2" name="Picture 1">
            <a:extLst>
              <a:ext uri="{FF2B5EF4-FFF2-40B4-BE49-F238E27FC236}">
                <a16:creationId xmlns:a16="http://schemas.microsoft.com/office/drawing/2014/main" id="{30D3296F-D200-A5FA-2E9C-1FCF352B461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05426" y="1856152"/>
            <a:ext cx="6869703" cy="3864208"/>
          </a:xfrm>
          <a:prstGeom prst="rect">
            <a:avLst/>
          </a:prstGeom>
        </p:spPr>
      </p:pic>
      <p:sp>
        <p:nvSpPr>
          <p:cNvPr id="13" name="Google Shape;540;p63">
            <a:extLst>
              <a:ext uri="{FF2B5EF4-FFF2-40B4-BE49-F238E27FC236}">
                <a16:creationId xmlns:a16="http://schemas.microsoft.com/office/drawing/2014/main" id="{953D0239-0BDE-9CFE-C8F9-4774D33C3E6D}"/>
              </a:ext>
            </a:extLst>
          </p:cNvPr>
          <p:cNvSpPr/>
          <p:nvPr/>
        </p:nvSpPr>
        <p:spPr>
          <a:xfrm>
            <a:off x="2050556" y="3429000"/>
            <a:ext cx="877439" cy="628801"/>
          </a:xfrm>
          <a:prstGeom prst="ellipse">
            <a:avLst/>
          </a:prstGeom>
          <a:solidFill>
            <a:srgbClr val="CCE9E8">
              <a:alpha val="67720"/>
            </a:srgbClr>
          </a:solidFill>
          <a:ln w="76200" cap="flat" cmpd="sng">
            <a:solidFill>
              <a:srgbClr val="009999"/>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sz="2400">
              <a:highlight>
                <a:srgbClr val="FFFFFF"/>
              </a:highlight>
            </a:endParaRPr>
          </a:p>
        </p:txBody>
      </p:sp>
      <p:sp>
        <p:nvSpPr>
          <p:cNvPr id="15" name="Google Shape;546;p63">
            <a:extLst>
              <a:ext uri="{FF2B5EF4-FFF2-40B4-BE49-F238E27FC236}">
                <a16:creationId xmlns:a16="http://schemas.microsoft.com/office/drawing/2014/main" id="{DD7E476D-F638-455F-ADCB-D17696043494}"/>
              </a:ext>
            </a:extLst>
          </p:cNvPr>
          <p:cNvSpPr/>
          <p:nvPr/>
        </p:nvSpPr>
        <p:spPr>
          <a:xfrm rot="20539912">
            <a:off x="4619996" y="3092915"/>
            <a:ext cx="860193" cy="532509"/>
          </a:xfrm>
          <a:prstGeom prst="ellipse">
            <a:avLst/>
          </a:prstGeom>
          <a:solidFill>
            <a:srgbClr val="CCE9E8">
              <a:alpha val="59490"/>
            </a:srgbClr>
          </a:solidFill>
          <a:ln w="76200" cap="flat" cmpd="sng">
            <a:solidFill>
              <a:srgbClr val="009999"/>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sz="2400">
              <a:highlight>
                <a:srgbClr val="FFFFFF"/>
              </a:highlight>
            </a:endParaRPr>
          </a:p>
        </p:txBody>
      </p:sp>
      <p:sp>
        <p:nvSpPr>
          <p:cNvPr id="16" name="Google Shape;541;p63">
            <a:extLst>
              <a:ext uri="{FF2B5EF4-FFF2-40B4-BE49-F238E27FC236}">
                <a16:creationId xmlns:a16="http://schemas.microsoft.com/office/drawing/2014/main" id="{EE85A062-5595-7E51-297C-05FA85C8277E}"/>
              </a:ext>
            </a:extLst>
          </p:cNvPr>
          <p:cNvSpPr/>
          <p:nvPr/>
        </p:nvSpPr>
        <p:spPr>
          <a:xfrm>
            <a:off x="5050092" y="3743400"/>
            <a:ext cx="768746" cy="593789"/>
          </a:xfrm>
          <a:prstGeom prst="ellipse">
            <a:avLst/>
          </a:prstGeom>
          <a:solidFill>
            <a:srgbClr val="CCE9E8">
              <a:alpha val="61390"/>
            </a:srgbClr>
          </a:solidFill>
          <a:ln w="76200" cap="flat" cmpd="sng">
            <a:solidFill>
              <a:srgbClr val="009999"/>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sz="2400">
              <a:highlight>
                <a:srgbClr val="FFFFFF"/>
              </a:highlight>
            </a:endParaRPr>
          </a:p>
        </p:txBody>
      </p:sp>
      <p:sp>
        <p:nvSpPr>
          <p:cNvPr id="19" name="Google Shape;545;p63">
            <a:extLst>
              <a:ext uri="{FF2B5EF4-FFF2-40B4-BE49-F238E27FC236}">
                <a16:creationId xmlns:a16="http://schemas.microsoft.com/office/drawing/2014/main" id="{BF914F6A-E436-2428-298A-FF671CF93CB0}"/>
              </a:ext>
            </a:extLst>
          </p:cNvPr>
          <p:cNvSpPr/>
          <p:nvPr/>
        </p:nvSpPr>
        <p:spPr>
          <a:xfrm>
            <a:off x="5271655" y="1475119"/>
            <a:ext cx="1623637" cy="1171986"/>
          </a:xfrm>
          <a:prstGeom prst="flowChartAlternateProcess">
            <a:avLst/>
          </a:prstGeom>
          <a:noFill/>
          <a:ln w="76200" cap="flat" cmpd="sng">
            <a:solidFill>
              <a:srgbClr val="DA291C"/>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 sz="2250" b="1" dirty="0">
                <a:solidFill>
                  <a:srgbClr val="0057B8"/>
                </a:solidFill>
                <a:latin typeface="Nunito Sans"/>
                <a:ea typeface="Poppins"/>
                <a:cs typeface="Poppins"/>
                <a:sym typeface="Poppins"/>
              </a:rPr>
              <a:t>Parieto- temporal region </a:t>
            </a:r>
            <a:endParaRPr lang="en-US" sz="2250" b="1" dirty="0">
              <a:solidFill>
                <a:srgbClr val="0057B8"/>
              </a:solidFill>
              <a:latin typeface="Nunito Sans"/>
              <a:ea typeface="Poppins"/>
              <a:cs typeface="Poppins"/>
            </a:endParaRPr>
          </a:p>
        </p:txBody>
      </p:sp>
      <p:sp>
        <p:nvSpPr>
          <p:cNvPr id="20" name="Google Shape;544;p63">
            <a:extLst>
              <a:ext uri="{FF2B5EF4-FFF2-40B4-BE49-F238E27FC236}">
                <a16:creationId xmlns:a16="http://schemas.microsoft.com/office/drawing/2014/main" id="{F0E5E2A3-532C-EA4D-FA8F-684BB3DAC5AF}"/>
              </a:ext>
            </a:extLst>
          </p:cNvPr>
          <p:cNvSpPr/>
          <p:nvPr/>
        </p:nvSpPr>
        <p:spPr>
          <a:xfrm>
            <a:off x="5309374" y="5305688"/>
            <a:ext cx="1585918" cy="1155069"/>
          </a:xfrm>
          <a:prstGeom prst="flowChartAlternateProcess">
            <a:avLst/>
          </a:prstGeom>
          <a:noFill/>
          <a:ln w="76200" cap="flat" cmpd="sng">
            <a:solidFill>
              <a:srgbClr val="DA291C"/>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 sz="2250" b="1" dirty="0">
                <a:solidFill>
                  <a:srgbClr val="0057B8"/>
                </a:solidFill>
                <a:latin typeface="Nunito Sans"/>
                <a:ea typeface="Poppins"/>
                <a:cs typeface="Poppins"/>
                <a:sym typeface="Poppins"/>
              </a:rPr>
              <a:t>Occipito- temporal region </a:t>
            </a:r>
            <a:endParaRPr lang="en-US" sz="2250" b="1" dirty="0">
              <a:solidFill>
                <a:srgbClr val="0057B8"/>
              </a:solidFill>
              <a:latin typeface="Nunito Sans"/>
              <a:ea typeface="Poppins"/>
              <a:cs typeface="Poppins"/>
            </a:endParaRPr>
          </a:p>
        </p:txBody>
      </p:sp>
      <p:sp>
        <p:nvSpPr>
          <p:cNvPr id="21" name="Google Shape;544;p63">
            <a:extLst>
              <a:ext uri="{FF2B5EF4-FFF2-40B4-BE49-F238E27FC236}">
                <a16:creationId xmlns:a16="http://schemas.microsoft.com/office/drawing/2014/main" id="{88066573-7240-8254-8191-0B19321F0750}"/>
              </a:ext>
            </a:extLst>
          </p:cNvPr>
          <p:cNvSpPr/>
          <p:nvPr/>
        </p:nvSpPr>
        <p:spPr>
          <a:xfrm>
            <a:off x="447355" y="4864336"/>
            <a:ext cx="1860000" cy="1018887"/>
          </a:xfrm>
          <a:prstGeom prst="flowChartAlternateProcess">
            <a:avLst/>
          </a:prstGeom>
          <a:noFill/>
          <a:ln w="76200" cap="flat" cmpd="sng">
            <a:solidFill>
              <a:srgbClr val="DA291C"/>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 sz="2250" b="1" dirty="0">
                <a:solidFill>
                  <a:srgbClr val="0057B8"/>
                </a:solidFill>
                <a:latin typeface="Nunito Sans"/>
                <a:ea typeface="Poppins"/>
                <a:cs typeface="Poppins"/>
                <a:sym typeface="Poppins"/>
              </a:rPr>
              <a:t>Occipito- temporal region </a:t>
            </a:r>
            <a:endParaRPr lang="en-US" sz="2250" b="1" dirty="0">
              <a:solidFill>
                <a:srgbClr val="0057B8"/>
              </a:solidFill>
              <a:latin typeface="Nunito Sans"/>
              <a:ea typeface="Poppins"/>
              <a:cs typeface="Poppins"/>
            </a:endParaRPr>
          </a:p>
        </p:txBody>
      </p:sp>
      <p:sp>
        <p:nvSpPr>
          <p:cNvPr id="23" name="TextBox 22">
            <a:extLst>
              <a:ext uri="{FF2B5EF4-FFF2-40B4-BE49-F238E27FC236}">
                <a16:creationId xmlns:a16="http://schemas.microsoft.com/office/drawing/2014/main" id="{0C99EFA9-6D4B-B8EA-4F2F-CFAF4AF55E9A}"/>
              </a:ext>
            </a:extLst>
          </p:cNvPr>
          <p:cNvSpPr txBox="1"/>
          <p:nvPr/>
        </p:nvSpPr>
        <p:spPr>
          <a:xfrm>
            <a:off x="7201678" y="1415225"/>
            <a:ext cx="4747605" cy="5570756"/>
          </a:xfrm>
          <a:prstGeom prst="rect">
            <a:avLst/>
          </a:prstGeom>
          <a:noFill/>
        </p:spPr>
        <p:txBody>
          <a:bodyPr wrap="square">
            <a:spAutoFit/>
          </a:bodyPr>
          <a:lstStyle/>
          <a:p>
            <a:pPr rtl="0">
              <a:buNone/>
            </a:pPr>
            <a:r>
              <a:rPr lang="en-CA" sz="2000" b="1" i="0" u="none" strike="noStrike" dirty="0">
                <a:effectLst/>
                <a:latin typeface="+mn-lt"/>
              </a:rPr>
              <a:t>The Brain’s Letterbox = the Visual Word Form Area (VWFA) </a:t>
            </a:r>
            <a:r>
              <a:rPr lang="en-CA" sz="2000" b="0" i="0" u="none" strike="noStrike" dirty="0">
                <a:effectLst/>
                <a:latin typeface="+mn-lt"/>
              </a:rPr>
              <a:t>located in the left fusiform gyrus.</a:t>
            </a:r>
            <a:endParaRPr lang="en-CA" sz="2000" b="0" dirty="0">
              <a:effectLst/>
            </a:endParaRPr>
          </a:p>
          <a:p>
            <a:pPr>
              <a:buNone/>
            </a:pPr>
            <a:br>
              <a:rPr lang="en-CA" sz="2000" b="0" dirty="0">
                <a:effectLst/>
              </a:rPr>
            </a:br>
            <a:endParaRPr lang="en-CA" sz="2000" b="0" dirty="0">
              <a:effectLst/>
            </a:endParaRPr>
          </a:p>
          <a:p>
            <a:pPr rtl="0">
              <a:buNone/>
            </a:pPr>
            <a:r>
              <a:rPr lang="en-CA" sz="2000" b="0" i="0" u="none" strike="noStrike" dirty="0">
                <a:effectLst/>
                <a:latin typeface="+mn-lt"/>
              </a:rPr>
              <a:t>Auditory and visual signals travel along the </a:t>
            </a:r>
            <a:r>
              <a:rPr lang="en-CA" sz="2000" b="1" i="0" u="none" strike="noStrike" dirty="0">
                <a:effectLst/>
                <a:latin typeface="+mn-lt"/>
              </a:rPr>
              <a:t>arcuate fasciculus</a:t>
            </a:r>
            <a:r>
              <a:rPr lang="en-CA" sz="2000" b="0" i="0" u="none" strike="noStrike" dirty="0">
                <a:effectLst/>
                <a:latin typeface="+mn-lt"/>
              </a:rPr>
              <a:t> to connect phonological processing (Wernicke's area) with articulation and grammar (Broca's area).</a:t>
            </a:r>
            <a:endParaRPr lang="en-CA" sz="2000" b="0" dirty="0">
              <a:effectLst/>
            </a:endParaRPr>
          </a:p>
          <a:p>
            <a:pPr>
              <a:buNone/>
            </a:pPr>
            <a:br>
              <a:rPr lang="en-CA" sz="2000" b="0" dirty="0">
                <a:effectLst/>
              </a:rPr>
            </a:br>
            <a:endParaRPr lang="en-CA" sz="2000" b="0" dirty="0">
              <a:effectLst/>
            </a:endParaRPr>
          </a:p>
          <a:p>
            <a:pPr rtl="0">
              <a:buNone/>
            </a:pPr>
            <a:r>
              <a:rPr lang="en-CA" sz="2000" b="0" i="0" u="none" strike="noStrike" dirty="0">
                <a:effectLst/>
                <a:latin typeface="+mn-lt"/>
              </a:rPr>
              <a:t>Structural MRI shows increased white matter microstructures and myelination in children with high household book exposure.</a:t>
            </a:r>
            <a:endParaRPr lang="en-CA" sz="2000" b="0" dirty="0">
              <a:effectLst/>
            </a:endParaRPr>
          </a:p>
          <a:p>
            <a:pPr>
              <a:buNone/>
            </a:pPr>
            <a:br>
              <a:rPr lang="en-CA" dirty="0"/>
            </a:br>
            <a:endParaRPr lang="en-CA" dirty="0"/>
          </a:p>
        </p:txBody>
      </p:sp>
    </p:spTree>
    <p:extLst>
      <p:ext uri="{BB962C8B-B14F-4D97-AF65-F5344CB8AC3E}">
        <p14:creationId xmlns:p14="http://schemas.microsoft.com/office/powerpoint/2010/main" val="3885857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5A866AFD-45B2-B177-6E51-BA6D6C4238EE}"/>
              </a:ext>
            </a:extLst>
          </p:cNvPr>
          <p:cNvSpPr txBox="1">
            <a:spLocks/>
          </p:cNvSpPr>
          <p:nvPr/>
        </p:nvSpPr>
        <p:spPr>
          <a:xfrm>
            <a:off x="511544" y="620183"/>
            <a:ext cx="5584456" cy="53805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0" i="0" kern="1200">
                <a:solidFill>
                  <a:schemeClr val="tx1"/>
                </a:solidFill>
                <a:latin typeface="Nunito Sans ExtraLight" pitchFamily="2" charset="77"/>
                <a:ea typeface="+mj-ea"/>
                <a:cs typeface="Calibri Light" panose="020F0302020204030204" pitchFamily="34" charset="0"/>
              </a:defRPr>
            </a:lvl1pPr>
          </a:lstStyle>
          <a:p>
            <a:r>
              <a:rPr lang="en-CA" sz="6600" b="1" dirty="0">
                <a:solidFill>
                  <a:srgbClr val="DA291C"/>
                </a:solidFill>
                <a:latin typeface="Nunito ExtraBold" pitchFamily="2" charset="0"/>
              </a:rPr>
              <a:t>Language Development through Interaction</a:t>
            </a:r>
            <a:endParaRPr lang="en-US" sz="6600" b="1" dirty="0">
              <a:solidFill>
                <a:srgbClr val="DA291C"/>
              </a:solidFill>
              <a:latin typeface="Nunito ExtraBold" pitchFamily="2" charset="0"/>
            </a:endParaRPr>
          </a:p>
        </p:txBody>
      </p:sp>
      <p:pic>
        <p:nvPicPr>
          <p:cNvPr id="5" name="Picture 4" descr="A person holding a baby&#10;&#10;AI-generated content may be incorrect.">
            <a:extLst>
              <a:ext uri="{FF2B5EF4-FFF2-40B4-BE49-F238E27FC236}">
                <a16:creationId xmlns:a16="http://schemas.microsoft.com/office/drawing/2014/main" id="{D11F5541-AECA-0FAB-DB6F-95867A523567}"/>
              </a:ext>
            </a:extLst>
          </p:cNvPr>
          <p:cNvPicPr>
            <a:picLocks noChangeAspect="1"/>
          </p:cNvPicPr>
          <p:nvPr/>
        </p:nvPicPr>
        <p:blipFill>
          <a:blip r:embed="rId3"/>
          <a:stretch>
            <a:fillRect/>
          </a:stretch>
        </p:blipFill>
        <p:spPr>
          <a:xfrm>
            <a:off x="6378380" y="367667"/>
            <a:ext cx="5350434" cy="6125208"/>
          </a:xfrm>
          <a:prstGeom prst="rect">
            <a:avLst/>
          </a:prstGeom>
        </p:spPr>
      </p:pic>
      <p:grpSp>
        <p:nvGrpSpPr>
          <p:cNvPr id="9" name="Group 8">
            <a:extLst>
              <a:ext uri="{FF2B5EF4-FFF2-40B4-BE49-F238E27FC236}">
                <a16:creationId xmlns:a16="http://schemas.microsoft.com/office/drawing/2014/main" id="{86BA9451-5ABA-C0CD-1EB4-276915D43261}"/>
              </a:ext>
            </a:extLst>
          </p:cNvPr>
          <p:cNvGrpSpPr/>
          <p:nvPr/>
        </p:nvGrpSpPr>
        <p:grpSpPr>
          <a:xfrm>
            <a:off x="-12526" y="-21401"/>
            <a:ext cx="12192000" cy="157925"/>
            <a:chOff x="0" y="-46609"/>
            <a:chExt cx="9144000" cy="137782"/>
          </a:xfrm>
        </p:grpSpPr>
        <p:sp>
          <p:nvSpPr>
            <p:cNvPr id="10" name="Rounded Rectangle 9">
              <a:extLst>
                <a:ext uri="{FF2B5EF4-FFF2-40B4-BE49-F238E27FC236}">
                  <a16:creationId xmlns:a16="http://schemas.microsoft.com/office/drawing/2014/main" id="{59EB3F5B-2C91-715F-08A1-06344B7F4314}"/>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0">
              <a:extLst>
                <a:ext uri="{FF2B5EF4-FFF2-40B4-BE49-F238E27FC236}">
                  <a16:creationId xmlns:a16="http://schemas.microsoft.com/office/drawing/2014/main" id="{9799F447-9E47-B7E4-54C0-A3D58F739EF8}"/>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2" name="Rounded Rectangle 11">
              <a:extLst>
                <a:ext uri="{FF2B5EF4-FFF2-40B4-BE49-F238E27FC236}">
                  <a16:creationId xmlns:a16="http://schemas.microsoft.com/office/drawing/2014/main" id="{C750AA11-21DE-77CF-BC35-2620D8760B9C}"/>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3" name="Rounded Rectangle 12">
              <a:extLst>
                <a:ext uri="{FF2B5EF4-FFF2-40B4-BE49-F238E27FC236}">
                  <a16:creationId xmlns:a16="http://schemas.microsoft.com/office/drawing/2014/main" id="{CE3975C5-08B5-EE22-B562-210001B4B6D9}"/>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4" name="Slide Number Placeholder 3">
            <a:extLst>
              <a:ext uri="{FF2B5EF4-FFF2-40B4-BE49-F238E27FC236}">
                <a16:creationId xmlns:a16="http://schemas.microsoft.com/office/drawing/2014/main" id="{B664DF6C-60FB-074A-7797-C7F5CC8ACD8A}"/>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10</a:t>
            </a:fld>
            <a:endParaRPr lang="en-US" sz="1400">
              <a:latin typeface="Nunito Sans" pitchFamily="2" charset="77"/>
            </a:endParaRPr>
          </a:p>
        </p:txBody>
      </p:sp>
    </p:spTree>
    <p:extLst>
      <p:ext uri="{BB962C8B-B14F-4D97-AF65-F5344CB8AC3E}">
        <p14:creationId xmlns:p14="http://schemas.microsoft.com/office/powerpoint/2010/main" val="3851210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FEA1C-D629-30B4-6F1A-F651251A7B07}"/>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2AEC29B5-6099-8276-5FF4-888F356C5A05}"/>
              </a:ext>
            </a:extLst>
          </p:cNvPr>
          <p:cNvGrpSpPr/>
          <p:nvPr/>
        </p:nvGrpSpPr>
        <p:grpSpPr>
          <a:xfrm>
            <a:off x="-12526" y="-21401"/>
            <a:ext cx="12192000" cy="157925"/>
            <a:chOff x="0" y="-46609"/>
            <a:chExt cx="9144000" cy="137782"/>
          </a:xfrm>
        </p:grpSpPr>
        <p:sp>
          <p:nvSpPr>
            <p:cNvPr id="10" name="Rounded Rectangle 9">
              <a:extLst>
                <a:ext uri="{FF2B5EF4-FFF2-40B4-BE49-F238E27FC236}">
                  <a16:creationId xmlns:a16="http://schemas.microsoft.com/office/drawing/2014/main" id="{7969633B-5765-FE08-4130-651AC2857863}"/>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0">
              <a:extLst>
                <a:ext uri="{FF2B5EF4-FFF2-40B4-BE49-F238E27FC236}">
                  <a16:creationId xmlns:a16="http://schemas.microsoft.com/office/drawing/2014/main" id="{8F389584-17C8-0294-99ED-4CA783A2CF7D}"/>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2" name="Rounded Rectangle 11">
              <a:extLst>
                <a:ext uri="{FF2B5EF4-FFF2-40B4-BE49-F238E27FC236}">
                  <a16:creationId xmlns:a16="http://schemas.microsoft.com/office/drawing/2014/main" id="{B746F89C-CAD3-018E-01ED-124D93898481}"/>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3" name="Rounded Rectangle 12">
              <a:extLst>
                <a:ext uri="{FF2B5EF4-FFF2-40B4-BE49-F238E27FC236}">
                  <a16:creationId xmlns:a16="http://schemas.microsoft.com/office/drawing/2014/main" id="{AA8E2F3A-E81E-5E35-F301-98D9AC6CE0BF}"/>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4" name="Slide Number Placeholder 3">
            <a:extLst>
              <a:ext uri="{FF2B5EF4-FFF2-40B4-BE49-F238E27FC236}">
                <a16:creationId xmlns:a16="http://schemas.microsoft.com/office/drawing/2014/main" id="{C9797EDD-04C4-0A71-06DB-1EE75065DDB8}"/>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11</a:t>
            </a:fld>
            <a:endParaRPr lang="en-US" sz="1400">
              <a:latin typeface="Nunito Sans" pitchFamily="2" charset="77"/>
            </a:endParaRPr>
          </a:p>
        </p:txBody>
      </p:sp>
      <p:sp>
        <p:nvSpPr>
          <p:cNvPr id="4" name="TextBox 3">
            <a:extLst>
              <a:ext uri="{FF2B5EF4-FFF2-40B4-BE49-F238E27FC236}">
                <a16:creationId xmlns:a16="http://schemas.microsoft.com/office/drawing/2014/main" id="{67FAFA04-2E23-53C2-F51E-9F1647AE2194}"/>
              </a:ext>
            </a:extLst>
          </p:cNvPr>
          <p:cNvSpPr txBox="1"/>
          <p:nvPr/>
        </p:nvSpPr>
        <p:spPr>
          <a:xfrm>
            <a:off x="692728" y="374317"/>
            <a:ext cx="6705600" cy="6109365"/>
          </a:xfrm>
          <a:prstGeom prst="rect">
            <a:avLst/>
          </a:prstGeom>
          <a:noFill/>
        </p:spPr>
        <p:txBody>
          <a:bodyPr wrap="square">
            <a:spAutoFit/>
          </a:bodyPr>
          <a:lstStyle/>
          <a:p>
            <a:pPr rtl="0">
              <a:spcBef>
                <a:spcPts val="1200"/>
              </a:spcBef>
              <a:spcAft>
                <a:spcPts val="1200"/>
              </a:spcAft>
              <a:buNone/>
            </a:pPr>
            <a:r>
              <a:rPr lang="en-CA" sz="2400" b="1" i="0" u="none" strike="noStrike" dirty="0">
                <a:solidFill>
                  <a:schemeClr val="tx1"/>
                </a:solidFill>
                <a:effectLst/>
                <a:latin typeface="+mn-lt"/>
              </a:rPr>
              <a:t>Young children learn language through responsive interaction.</a:t>
            </a:r>
            <a:endParaRPr lang="en-CA" sz="2400" b="0" dirty="0">
              <a:effectLst/>
            </a:endParaRPr>
          </a:p>
          <a:p>
            <a:pPr marL="342900" lvl="0" indent="-342900" rtl="0" fontAlgn="base">
              <a:spcBef>
                <a:spcPts val="1200"/>
              </a:spcBef>
              <a:buFont typeface="+mj-lt"/>
              <a:buAutoNum type="arabicPeriod"/>
            </a:pPr>
            <a:r>
              <a:rPr lang="en-CA" sz="2400" b="0" i="0" u="none" strike="noStrike" dirty="0">
                <a:solidFill>
                  <a:schemeClr val="tx1"/>
                </a:solidFill>
                <a:effectLst/>
                <a:latin typeface="+mn-lt"/>
              </a:rPr>
              <a:t>The child looks, gestures, vocalizes, or speaks.</a:t>
            </a:r>
          </a:p>
          <a:p>
            <a:pPr marL="342900" lvl="0" indent="-342900" rtl="0" fontAlgn="base">
              <a:buFont typeface="+mj-lt"/>
              <a:buAutoNum type="arabicPeriod"/>
            </a:pPr>
            <a:r>
              <a:rPr lang="en-CA" sz="2400" b="0" i="0" u="none" strike="noStrike" dirty="0">
                <a:solidFill>
                  <a:schemeClr val="tx1"/>
                </a:solidFill>
                <a:effectLst/>
                <a:latin typeface="+mn-lt"/>
              </a:rPr>
              <a:t>The adult notices and responds.</a:t>
            </a:r>
          </a:p>
          <a:p>
            <a:pPr marL="342900" lvl="0" indent="-342900" rtl="0" fontAlgn="base">
              <a:buFont typeface="+mj-lt"/>
              <a:buAutoNum type="arabicPeriod"/>
            </a:pPr>
            <a:r>
              <a:rPr lang="en-CA" sz="2400" b="0" i="0" u="none" strike="noStrike" dirty="0">
                <a:solidFill>
                  <a:schemeClr val="tx1"/>
                </a:solidFill>
                <a:effectLst/>
                <a:latin typeface="+mn-lt"/>
              </a:rPr>
              <a:t>The child receives language connected to their attention.</a:t>
            </a:r>
          </a:p>
          <a:p>
            <a:pPr marL="342900" lvl="0" indent="-342900" rtl="0" fontAlgn="base">
              <a:spcAft>
                <a:spcPts val="1200"/>
              </a:spcAft>
              <a:buFont typeface="+mj-lt"/>
              <a:buAutoNum type="arabicPeriod"/>
            </a:pPr>
            <a:r>
              <a:rPr lang="en-CA" sz="2400" b="0" i="0" u="none" strike="noStrike" dirty="0">
                <a:solidFill>
                  <a:schemeClr val="tx1"/>
                </a:solidFill>
                <a:effectLst/>
                <a:latin typeface="+mn-lt"/>
              </a:rPr>
              <a:t>The interaction continues.</a:t>
            </a:r>
          </a:p>
          <a:p>
            <a:pPr rtl="0">
              <a:spcBef>
                <a:spcPts val="1400"/>
              </a:spcBef>
              <a:spcAft>
                <a:spcPts val="400"/>
              </a:spcAft>
              <a:buNone/>
            </a:pPr>
            <a:r>
              <a:rPr lang="en-CA" sz="2400" b="1" i="0" u="none" strike="noStrike" dirty="0">
                <a:solidFill>
                  <a:schemeClr val="tx1"/>
                </a:solidFill>
                <a:effectLst/>
                <a:latin typeface="+mn-lt"/>
              </a:rPr>
              <a:t>These repeated exchanges build:</a:t>
            </a:r>
            <a:endParaRPr lang="en-CA" sz="2400" b="1" dirty="0">
              <a:effectLst/>
            </a:endParaRPr>
          </a:p>
          <a:p>
            <a:pPr marL="342900" lvl="0" indent="-342900" rtl="0" fontAlgn="base">
              <a:spcBef>
                <a:spcPts val="1200"/>
              </a:spcBef>
              <a:buFont typeface="Arial" panose="020B0604020202020204" pitchFamily="34" charset="0"/>
              <a:buChar char="•"/>
            </a:pPr>
            <a:r>
              <a:rPr lang="en-CA" sz="2400" b="0" i="0" u="none" strike="noStrike" dirty="0">
                <a:solidFill>
                  <a:schemeClr val="tx1"/>
                </a:solidFill>
                <a:effectLst/>
                <a:latin typeface="+mn-lt"/>
              </a:rPr>
              <a:t>Communication</a:t>
            </a:r>
          </a:p>
          <a:p>
            <a:pPr marL="342900" lvl="0" indent="-342900" rtl="0" fontAlgn="base">
              <a:buFont typeface="Arial" panose="020B0604020202020204" pitchFamily="34" charset="0"/>
              <a:buChar char="•"/>
            </a:pPr>
            <a:r>
              <a:rPr lang="en-CA" sz="2400" b="0" i="0" u="none" strike="noStrike" dirty="0">
                <a:solidFill>
                  <a:schemeClr val="tx1"/>
                </a:solidFill>
                <a:effectLst/>
                <a:latin typeface="+mn-lt"/>
              </a:rPr>
              <a:t>Vocabulary</a:t>
            </a:r>
          </a:p>
          <a:p>
            <a:pPr marL="342900" lvl="0" indent="-342900" rtl="0" fontAlgn="base">
              <a:buFont typeface="Arial" panose="020B0604020202020204" pitchFamily="34" charset="0"/>
              <a:buChar char="•"/>
            </a:pPr>
            <a:r>
              <a:rPr lang="en-CA" sz="2400" b="0" i="0" u="none" strike="noStrike" dirty="0">
                <a:solidFill>
                  <a:schemeClr val="tx1"/>
                </a:solidFill>
                <a:effectLst/>
                <a:latin typeface="+mn-lt"/>
              </a:rPr>
              <a:t>Attention</a:t>
            </a:r>
          </a:p>
          <a:p>
            <a:pPr marL="342900" lvl="0" indent="-342900" rtl="0" fontAlgn="base">
              <a:buFont typeface="Arial" panose="020B0604020202020204" pitchFamily="34" charset="0"/>
              <a:buChar char="•"/>
            </a:pPr>
            <a:r>
              <a:rPr lang="en-CA" sz="2400" b="0" i="0" u="none" strike="noStrike" dirty="0">
                <a:solidFill>
                  <a:schemeClr val="tx1"/>
                </a:solidFill>
                <a:effectLst/>
                <a:latin typeface="+mn-lt"/>
              </a:rPr>
              <a:t>Social connection</a:t>
            </a:r>
          </a:p>
          <a:p>
            <a:pPr marL="342900" lvl="0" indent="-342900" rtl="0" fontAlgn="base">
              <a:buFont typeface="Arial" panose="020B0604020202020204" pitchFamily="34" charset="0"/>
              <a:buChar char="•"/>
            </a:pPr>
            <a:r>
              <a:rPr lang="en-CA" sz="2400" b="0" i="0" u="none" strike="noStrike" dirty="0">
                <a:solidFill>
                  <a:schemeClr val="tx1"/>
                </a:solidFill>
                <a:effectLst/>
                <a:latin typeface="+mn-lt"/>
              </a:rPr>
              <a:t>Emotional regulation</a:t>
            </a:r>
          </a:p>
          <a:p>
            <a:pPr marL="342900" lvl="0" indent="-342900" rtl="0" fontAlgn="base">
              <a:spcAft>
                <a:spcPts val="1200"/>
              </a:spcAft>
              <a:buFont typeface="Arial" panose="020B0604020202020204" pitchFamily="34" charset="0"/>
              <a:buChar char="•"/>
            </a:pPr>
            <a:r>
              <a:rPr lang="en-CA" sz="2400" b="0" i="0" u="none" strike="noStrike" dirty="0">
                <a:solidFill>
                  <a:schemeClr val="tx1"/>
                </a:solidFill>
                <a:effectLst/>
                <a:latin typeface="+mn-lt"/>
              </a:rPr>
              <a:t>Foundations for later learning</a:t>
            </a:r>
            <a:endParaRPr lang="en-CA" sz="1600" b="0" i="0" u="none" strike="noStrike" dirty="0">
              <a:solidFill>
                <a:srgbClr val="000000"/>
              </a:solidFill>
              <a:effectLst/>
              <a:latin typeface="Arial" panose="020B0604020202020204" pitchFamily="34" charset="0"/>
            </a:endParaRPr>
          </a:p>
        </p:txBody>
      </p:sp>
      <p:pic>
        <p:nvPicPr>
          <p:cNvPr id="7" name="Picture 6">
            <a:extLst>
              <a:ext uri="{FF2B5EF4-FFF2-40B4-BE49-F238E27FC236}">
                <a16:creationId xmlns:a16="http://schemas.microsoft.com/office/drawing/2014/main" id="{8F9F558E-FD95-E552-AA12-94DD11C8DFAB}"/>
              </a:ext>
            </a:extLst>
          </p:cNvPr>
          <p:cNvPicPr>
            <a:picLocks noChangeAspect="1"/>
          </p:cNvPicPr>
          <p:nvPr/>
        </p:nvPicPr>
        <p:blipFill>
          <a:blip r:embed="rId3"/>
          <a:stretch>
            <a:fillRect/>
          </a:stretch>
        </p:blipFill>
        <p:spPr>
          <a:xfrm>
            <a:off x="7398328" y="1814945"/>
            <a:ext cx="3870166" cy="2947914"/>
          </a:xfrm>
          <a:prstGeom prst="rect">
            <a:avLst/>
          </a:prstGeom>
        </p:spPr>
      </p:pic>
    </p:spTree>
    <p:extLst>
      <p:ext uri="{BB962C8B-B14F-4D97-AF65-F5344CB8AC3E}">
        <p14:creationId xmlns:p14="http://schemas.microsoft.com/office/powerpoint/2010/main" val="3234332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1B4AE-F7A6-4F63-A647-1AD9B210714F}"/>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7DD1C299-BF2E-2611-DC02-FAF4B6886A0D}"/>
              </a:ext>
            </a:extLst>
          </p:cNvPr>
          <p:cNvGrpSpPr/>
          <p:nvPr/>
        </p:nvGrpSpPr>
        <p:grpSpPr>
          <a:xfrm>
            <a:off x="-12526" y="-21401"/>
            <a:ext cx="12192000" cy="157925"/>
            <a:chOff x="0" y="-46609"/>
            <a:chExt cx="9144000" cy="137782"/>
          </a:xfrm>
        </p:grpSpPr>
        <p:sp>
          <p:nvSpPr>
            <p:cNvPr id="10" name="Rounded Rectangle 9">
              <a:extLst>
                <a:ext uri="{FF2B5EF4-FFF2-40B4-BE49-F238E27FC236}">
                  <a16:creationId xmlns:a16="http://schemas.microsoft.com/office/drawing/2014/main" id="{37F74FC3-8B6F-8307-D61F-F54E34C58B9C}"/>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0">
              <a:extLst>
                <a:ext uri="{FF2B5EF4-FFF2-40B4-BE49-F238E27FC236}">
                  <a16:creationId xmlns:a16="http://schemas.microsoft.com/office/drawing/2014/main" id="{492D6823-FA79-CE95-EE2F-B20C158C983C}"/>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2" name="Rounded Rectangle 11">
              <a:extLst>
                <a:ext uri="{FF2B5EF4-FFF2-40B4-BE49-F238E27FC236}">
                  <a16:creationId xmlns:a16="http://schemas.microsoft.com/office/drawing/2014/main" id="{E8B43B51-53A1-0C3D-A857-2A4E41081CB1}"/>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3" name="Rounded Rectangle 12">
              <a:extLst>
                <a:ext uri="{FF2B5EF4-FFF2-40B4-BE49-F238E27FC236}">
                  <a16:creationId xmlns:a16="http://schemas.microsoft.com/office/drawing/2014/main" id="{C2D3923C-5FA0-531D-7DAE-534F9F948CED}"/>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4" name="Slide Number Placeholder 3">
            <a:extLst>
              <a:ext uri="{FF2B5EF4-FFF2-40B4-BE49-F238E27FC236}">
                <a16:creationId xmlns:a16="http://schemas.microsoft.com/office/drawing/2014/main" id="{248BD6E4-5CA0-AC9E-B7A2-3C58FA4DE361}"/>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12</a:t>
            </a:fld>
            <a:endParaRPr lang="en-US" sz="1400">
              <a:latin typeface="Nunito Sans" pitchFamily="2" charset="77"/>
            </a:endParaRPr>
          </a:p>
        </p:txBody>
      </p:sp>
      <p:sp>
        <p:nvSpPr>
          <p:cNvPr id="3" name="TextBox 2">
            <a:extLst>
              <a:ext uri="{FF2B5EF4-FFF2-40B4-BE49-F238E27FC236}">
                <a16:creationId xmlns:a16="http://schemas.microsoft.com/office/drawing/2014/main" id="{8035CA82-2BD4-D520-475D-ED0C6D43B1FF}"/>
              </a:ext>
            </a:extLst>
          </p:cNvPr>
          <p:cNvSpPr txBox="1"/>
          <p:nvPr/>
        </p:nvSpPr>
        <p:spPr>
          <a:xfrm>
            <a:off x="741867" y="672950"/>
            <a:ext cx="8720787" cy="5345053"/>
          </a:xfrm>
          <a:prstGeom prst="rect">
            <a:avLst/>
          </a:prstGeom>
          <a:noFill/>
        </p:spPr>
        <p:txBody>
          <a:bodyPr wrap="square">
            <a:spAutoFit/>
          </a:bodyPr>
          <a:lstStyle/>
          <a:p>
            <a:pPr rtl="0">
              <a:spcBef>
                <a:spcPts val="2400"/>
              </a:spcBef>
              <a:spcAft>
                <a:spcPts val="600"/>
              </a:spcAft>
              <a:buNone/>
            </a:pPr>
            <a:r>
              <a:rPr lang="en-CA" sz="2800" b="1" i="0" u="none" strike="noStrike" dirty="0">
                <a:solidFill>
                  <a:srgbClr val="0057B9"/>
                </a:solidFill>
                <a:effectLst/>
                <a:latin typeface="Nunito Black" pitchFamily="2" charset="0"/>
              </a:rPr>
              <a:t>The goal is not finishing the book.</a:t>
            </a:r>
            <a:endParaRPr lang="en-CA" sz="2800" b="1" dirty="0">
              <a:solidFill>
                <a:srgbClr val="0057B9"/>
              </a:solidFill>
              <a:effectLst/>
              <a:latin typeface="Nunito Black" pitchFamily="2" charset="0"/>
            </a:endParaRPr>
          </a:p>
          <a:p>
            <a:pPr rtl="0">
              <a:spcBef>
                <a:spcPts val="1800"/>
              </a:spcBef>
              <a:spcAft>
                <a:spcPts val="400"/>
              </a:spcAft>
              <a:buNone/>
            </a:pPr>
            <a:r>
              <a:rPr lang="en-CA" sz="2400" b="1" i="0" u="none" strike="noStrike" dirty="0">
                <a:solidFill>
                  <a:schemeClr val="tx1"/>
                </a:solidFill>
                <a:effectLst/>
                <a:latin typeface="Nunito" pitchFamily="2" charset="0"/>
              </a:rPr>
              <a:t>The goal is the interaction.</a:t>
            </a:r>
            <a:endParaRPr lang="en-CA" sz="2400" b="1" dirty="0">
              <a:effectLst/>
              <a:latin typeface="Nunito" pitchFamily="2" charset="0"/>
            </a:endParaRPr>
          </a:p>
          <a:p>
            <a:pPr rtl="0">
              <a:spcBef>
                <a:spcPts val="1200"/>
              </a:spcBef>
              <a:spcAft>
                <a:spcPts val="1200"/>
              </a:spcAft>
              <a:buNone/>
            </a:pPr>
            <a:r>
              <a:rPr lang="en-CA" sz="2400" b="0" i="0" u="none" strike="noStrike" dirty="0">
                <a:solidFill>
                  <a:schemeClr val="tx1"/>
                </a:solidFill>
                <a:effectLst/>
                <a:latin typeface="Nunito" pitchFamily="2" charset="0"/>
              </a:rPr>
              <a:t>Shared reading can include:</a:t>
            </a:r>
            <a:endParaRPr lang="en-CA" sz="2400" b="0" dirty="0">
              <a:effectLst/>
              <a:latin typeface="Nunito" pitchFamily="2" charset="0"/>
            </a:endParaRPr>
          </a:p>
          <a:p>
            <a:pPr marL="342900" lvl="0" indent="-342900" rtl="0" fontAlgn="base">
              <a:spcBef>
                <a:spcPts val="1200"/>
              </a:spcBef>
              <a:buFont typeface="Arial" panose="020B0604020202020204" pitchFamily="34" charset="0"/>
              <a:buChar char="•"/>
            </a:pPr>
            <a:r>
              <a:rPr lang="en-CA" sz="2400" b="0" i="0" u="none" strike="noStrike" dirty="0">
                <a:solidFill>
                  <a:schemeClr val="tx1"/>
                </a:solidFill>
                <a:effectLst/>
                <a:latin typeface="Nunito" pitchFamily="2" charset="0"/>
              </a:rPr>
              <a:t>Looking at one picture</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Naming what the child notices</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Asking and answering questions</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Making sounds</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Connecting the story to the child’s life</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Letting the child turn pages</a:t>
            </a:r>
          </a:p>
          <a:p>
            <a:pPr marL="342900" lvl="0" indent="-342900" rtl="0" fontAlgn="base">
              <a:spcAft>
                <a:spcPts val="1200"/>
              </a:spcAft>
              <a:buFont typeface="Arial" panose="020B0604020202020204" pitchFamily="34" charset="0"/>
              <a:buChar char="•"/>
            </a:pPr>
            <a:r>
              <a:rPr lang="en-CA" sz="2400" b="0" i="0" u="none" strike="noStrike" dirty="0">
                <a:solidFill>
                  <a:schemeClr val="tx1"/>
                </a:solidFill>
                <a:effectLst/>
                <a:latin typeface="Nunito" pitchFamily="2" charset="0"/>
              </a:rPr>
              <a:t>Repeating a favourite book</a:t>
            </a:r>
          </a:p>
          <a:p>
            <a:pPr marL="342900" lvl="0" indent="-342900" rtl="0" fontAlgn="base">
              <a:spcBef>
                <a:spcPts val="1200"/>
              </a:spcBef>
              <a:spcAft>
                <a:spcPts val="1200"/>
              </a:spcAft>
              <a:buFont typeface="Arial" panose="020B0604020202020204" pitchFamily="34" charset="0"/>
              <a:buChar char="•"/>
            </a:pPr>
            <a:r>
              <a:rPr lang="en-CA" sz="2400" b="0" i="0" u="none" strike="noStrike" dirty="0">
                <a:solidFill>
                  <a:schemeClr val="tx1"/>
                </a:solidFill>
                <a:effectLst/>
                <a:latin typeface="Nunito" pitchFamily="2" charset="0"/>
              </a:rPr>
              <a:t>Stopping when the child is finished</a:t>
            </a:r>
            <a:endParaRPr lang="en-CA" sz="1200" b="0" i="0" u="none" strike="noStrike" dirty="0">
              <a:solidFill>
                <a:srgbClr val="000000"/>
              </a:solidFill>
              <a:effectLst/>
              <a:latin typeface="Nunito" pitchFamily="2" charset="0"/>
            </a:endParaRPr>
          </a:p>
        </p:txBody>
      </p:sp>
      <p:pic>
        <p:nvPicPr>
          <p:cNvPr id="6" name="Picture 5">
            <a:extLst>
              <a:ext uri="{FF2B5EF4-FFF2-40B4-BE49-F238E27FC236}">
                <a16:creationId xmlns:a16="http://schemas.microsoft.com/office/drawing/2014/main" id="{129091A1-8CDE-832D-0198-D2DFB0D38C57}"/>
              </a:ext>
            </a:extLst>
          </p:cNvPr>
          <p:cNvPicPr>
            <a:picLocks noChangeAspect="1"/>
          </p:cNvPicPr>
          <p:nvPr/>
        </p:nvPicPr>
        <p:blipFill>
          <a:blip r:embed="rId3"/>
          <a:stretch>
            <a:fillRect/>
          </a:stretch>
        </p:blipFill>
        <p:spPr>
          <a:xfrm>
            <a:off x="5640128" y="1634837"/>
            <a:ext cx="6086303" cy="2526450"/>
          </a:xfrm>
          <a:prstGeom prst="rect">
            <a:avLst/>
          </a:prstGeom>
        </p:spPr>
      </p:pic>
    </p:spTree>
    <p:extLst>
      <p:ext uri="{BB962C8B-B14F-4D97-AF65-F5344CB8AC3E}">
        <p14:creationId xmlns:p14="http://schemas.microsoft.com/office/powerpoint/2010/main" val="7164544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B2A30-0810-8482-88FB-87622BE8507D}"/>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1F1A1756-2CC9-D4AA-91EE-65EDC9C8970E}"/>
              </a:ext>
            </a:extLst>
          </p:cNvPr>
          <p:cNvGrpSpPr/>
          <p:nvPr/>
        </p:nvGrpSpPr>
        <p:grpSpPr>
          <a:xfrm>
            <a:off x="-12526" y="-21401"/>
            <a:ext cx="12192000" cy="157925"/>
            <a:chOff x="0" y="-46609"/>
            <a:chExt cx="9144000" cy="137782"/>
          </a:xfrm>
        </p:grpSpPr>
        <p:sp>
          <p:nvSpPr>
            <p:cNvPr id="10" name="Rounded Rectangle 9">
              <a:extLst>
                <a:ext uri="{FF2B5EF4-FFF2-40B4-BE49-F238E27FC236}">
                  <a16:creationId xmlns:a16="http://schemas.microsoft.com/office/drawing/2014/main" id="{176D8424-50D8-37B2-14D9-8D967F4CF4E7}"/>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0">
              <a:extLst>
                <a:ext uri="{FF2B5EF4-FFF2-40B4-BE49-F238E27FC236}">
                  <a16:creationId xmlns:a16="http://schemas.microsoft.com/office/drawing/2014/main" id="{AD24CF7A-F74A-15C0-92BF-24A1796F258A}"/>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2" name="Rounded Rectangle 11">
              <a:extLst>
                <a:ext uri="{FF2B5EF4-FFF2-40B4-BE49-F238E27FC236}">
                  <a16:creationId xmlns:a16="http://schemas.microsoft.com/office/drawing/2014/main" id="{506AE393-0B07-335D-E608-E52D6DC5134E}"/>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3" name="Rounded Rectangle 12">
              <a:extLst>
                <a:ext uri="{FF2B5EF4-FFF2-40B4-BE49-F238E27FC236}">
                  <a16:creationId xmlns:a16="http://schemas.microsoft.com/office/drawing/2014/main" id="{D9A4953C-3D9F-1A13-1B81-743FBAD66362}"/>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4" name="Slide Number Placeholder 3">
            <a:extLst>
              <a:ext uri="{FF2B5EF4-FFF2-40B4-BE49-F238E27FC236}">
                <a16:creationId xmlns:a16="http://schemas.microsoft.com/office/drawing/2014/main" id="{5A8EDF19-650A-90E7-A295-A6ECEADEA95E}"/>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13</a:t>
            </a:fld>
            <a:endParaRPr lang="en-US" sz="1400">
              <a:latin typeface="Nunito Sans" pitchFamily="2" charset="77"/>
            </a:endParaRPr>
          </a:p>
        </p:txBody>
      </p:sp>
      <p:sp>
        <p:nvSpPr>
          <p:cNvPr id="4" name="TextBox 3">
            <a:extLst>
              <a:ext uri="{FF2B5EF4-FFF2-40B4-BE49-F238E27FC236}">
                <a16:creationId xmlns:a16="http://schemas.microsoft.com/office/drawing/2014/main" id="{E7329BA9-90A8-D28A-4768-5AABA769444E}"/>
              </a:ext>
            </a:extLst>
          </p:cNvPr>
          <p:cNvSpPr txBox="1"/>
          <p:nvPr/>
        </p:nvSpPr>
        <p:spPr>
          <a:xfrm>
            <a:off x="110836" y="329267"/>
            <a:ext cx="11925201" cy="6155531"/>
          </a:xfrm>
          <a:prstGeom prst="rect">
            <a:avLst/>
          </a:prstGeom>
          <a:noFill/>
        </p:spPr>
        <p:txBody>
          <a:bodyPr wrap="square">
            <a:spAutoFit/>
          </a:bodyPr>
          <a:lstStyle/>
          <a:p>
            <a:pPr algn="ctr" rtl="0">
              <a:spcBef>
                <a:spcPts val="1200"/>
              </a:spcBef>
              <a:spcAft>
                <a:spcPts val="1200"/>
              </a:spcAft>
              <a:buNone/>
            </a:pPr>
            <a:r>
              <a:rPr lang="en-CA" sz="2800" b="1" i="0" u="none" strike="noStrike" dirty="0">
                <a:solidFill>
                  <a:srgbClr val="0057B8"/>
                </a:solidFill>
                <a:effectLst/>
                <a:latin typeface="Nunito ExtraBold" pitchFamily="2" charset="0"/>
              </a:rPr>
              <a:t>Early literacy can influence health through multiple pathways</a:t>
            </a:r>
          </a:p>
          <a:p>
            <a:pPr algn="ctr" rtl="0">
              <a:spcBef>
                <a:spcPts val="1200"/>
              </a:spcBef>
              <a:spcAft>
                <a:spcPts val="1200"/>
              </a:spcAft>
              <a:buNone/>
            </a:pPr>
            <a:endParaRPr lang="en-CA" sz="2800" b="0" dirty="0">
              <a:solidFill>
                <a:srgbClr val="0057B8"/>
              </a:solidFill>
              <a:effectLst/>
              <a:latin typeface="Nunito ExtraBold" pitchFamily="2" charset="0"/>
            </a:endParaRPr>
          </a:p>
          <a:p>
            <a:pPr algn="ctr" rtl="0">
              <a:spcBef>
                <a:spcPts val="1200"/>
              </a:spcBef>
              <a:spcAft>
                <a:spcPts val="1200"/>
              </a:spcAft>
              <a:buNone/>
            </a:pPr>
            <a:r>
              <a:rPr lang="en-CA" sz="2800" b="0" i="0" u="none" strike="noStrike" dirty="0">
                <a:solidFill>
                  <a:schemeClr val="tx1"/>
                </a:solidFill>
                <a:effectLst/>
                <a:latin typeface="Nunito ExtraBold" pitchFamily="2" charset="0"/>
              </a:rPr>
              <a:t>Early language and literacy</a:t>
            </a:r>
            <a:br>
              <a:rPr lang="en-CA" sz="2800" b="0" i="0" u="none" strike="noStrike" dirty="0">
                <a:solidFill>
                  <a:schemeClr val="tx1"/>
                </a:solidFill>
                <a:effectLst/>
                <a:latin typeface="Nunito ExtraBold" pitchFamily="2" charset="0"/>
              </a:rPr>
            </a:br>
            <a:r>
              <a:rPr lang="en-CA" sz="2800" b="0" i="0" u="none" strike="noStrike" dirty="0">
                <a:solidFill>
                  <a:schemeClr val="tx1"/>
                </a:solidFill>
                <a:effectLst/>
                <a:latin typeface="Nunito ExtraBold" pitchFamily="2" charset="0"/>
              </a:rPr>
              <a:t>↓</a:t>
            </a:r>
            <a:br>
              <a:rPr lang="en-CA" sz="2800" b="0" i="0" u="none" strike="noStrike" dirty="0">
                <a:solidFill>
                  <a:schemeClr val="tx1"/>
                </a:solidFill>
                <a:effectLst/>
                <a:latin typeface="Nunito ExtraBold" pitchFamily="2" charset="0"/>
              </a:rPr>
            </a:br>
            <a:r>
              <a:rPr lang="en-CA" sz="2800" b="0" i="0" u="none" strike="noStrike" dirty="0">
                <a:solidFill>
                  <a:schemeClr val="tx1"/>
                </a:solidFill>
                <a:effectLst/>
                <a:latin typeface="Nunito ExtraBold" pitchFamily="2" charset="0"/>
              </a:rPr>
              <a:t>School engagement and achievement</a:t>
            </a:r>
            <a:br>
              <a:rPr lang="en-CA" sz="2800" b="0" i="0" u="none" strike="noStrike" dirty="0">
                <a:solidFill>
                  <a:schemeClr val="tx1"/>
                </a:solidFill>
                <a:effectLst/>
                <a:latin typeface="Nunito ExtraBold" pitchFamily="2" charset="0"/>
              </a:rPr>
            </a:br>
            <a:r>
              <a:rPr lang="en-CA" sz="2800" b="0" i="0" u="none" strike="noStrike" dirty="0">
                <a:solidFill>
                  <a:schemeClr val="tx1"/>
                </a:solidFill>
                <a:effectLst/>
                <a:latin typeface="Nunito ExtraBold" pitchFamily="2" charset="0"/>
              </a:rPr>
              <a:t>↓</a:t>
            </a:r>
            <a:br>
              <a:rPr lang="en-CA" sz="2800" b="0" i="0" u="none" strike="noStrike" dirty="0">
                <a:solidFill>
                  <a:schemeClr val="tx1"/>
                </a:solidFill>
                <a:effectLst/>
                <a:latin typeface="Nunito ExtraBold" pitchFamily="2" charset="0"/>
              </a:rPr>
            </a:br>
            <a:r>
              <a:rPr lang="en-CA" sz="2800" b="0" i="0" u="none" strike="noStrike" dirty="0">
                <a:solidFill>
                  <a:schemeClr val="tx1"/>
                </a:solidFill>
                <a:effectLst/>
                <a:latin typeface="Nunito ExtraBold" pitchFamily="2" charset="0"/>
              </a:rPr>
              <a:t>Educational and employment opportunities</a:t>
            </a:r>
            <a:br>
              <a:rPr lang="en-CA" sz="2800" b="0" i="0" u="none" strike="noStrike" dirty="0">
                <a:solidFill>
                  <a:schemeClr val="tx1"/>
                </a:solidFill>
                <a:effectLst/>
                <a:latin typeface="Nunito ExtraBold" pitchFamily="2" charset="0"/>
              </a:rPr>
            </a:br>
            <a:r>
              <a:rPr lang="en-CA" sz="2800" b="0" i="0" u="none" strike="noStrike" dirty="0">
                <a:solidFill>
                  <a:schemeClr val="tx1"/>
                </a:solidFill>
                <a:effectLst/>
                <a:latin typeface="Nunito ExtraBold" pitchFamily="2" charset="0"/>
              </a:rPr>
              <a:t>↓</a:t>
            </a:r>
            <a:br>
              <a:rPr lang="en-CA" sz="2800" b="0" i="0" u="none" strike="noStrike" dirty="0">
                <a:solidFill>
                  <a:schemeClr val="tx1"/>
                </a:solidFill>
                <a:effectLst/>
                <a:latin typeface="Nunito ExtraBold" pitchFamily="2" charset="0"/>
              </a:rPr>
            </a:br>
            <a:r>
              <a:rPr lang="en-CA" sz="2800" b="0" i="0" u="none" strike="noStrike" dirty="0">
                <a:solidFill>
                  <a:schemeClr val="tx1"/>
                </a:solidFill>
                <a:effectLst/>
                <a:latin typeface="Nunito ExtraBold" pitchFamily="2" charset="0"/>
              </a:rPr>
              <a:t>Ability to access and use information</a:t>
            </a:r>
            <a:br>
              <a:rPr lang="en-CA" sz="2800" b="0" i="0" u="none" strike="noStrike" dirty="0">
                <a:solidFill>
                  <a:schemeClr val="tx1"/>
                </a:solidFill>
                <a:effectLst/>
                <a:latin typeface="Nunito ExtraBold" pitchFamily="2" charset="0"/>
              </a:rPr>
            </a:br>
            <a:r>
              <a:rPr lang="en-CA" sz="2800" b="0" i="0" u="none" strike="noStrike" dirty="0">
                <a:solidFill>
                  <a:schemeClr val="tx1"/>
                </a:solidFill>
                <a:effectLst/>
                <a:latin typeface="Nunito ExtraBold" pitchFamily="2" charset="0"/>
              </a:rPr>
              <a:t>↓</a:t>
            </a:r>
            <a:br>
              <a:rPr lang="en-CA" sz="2800" b="0" i="0" u="none" strike="noStrike" dirty="0">
                <a:solidFill>
                  <a:schemeClr val="tx1"/>
                </a:solidFill>
                <a:effectLst/>
                <a:latin typeface="Nunito ExtraBold" pitchFamily="2" charset="0"/>
              </a:rPr>
            </a:br>
            <a:r>
              <a:rPr lang="en-CA" sz="2800" b="0" i="0" u="none" strike="noStrike" dirty="0">
                <a:solidFill>
                  <a:schemeClr val="tx1"/>
                </a:solidFill>
                <a:effectLst/>
                <a:latin typeface="Nunito ExtraBold" pitchFamily="2" charset="0"/>
              </a:rPr>
              <a:t>Health literacy, healthcare navigation, and health outcomes</a:t>
            </a:r>
            <a:endParaRPr lang="en-CA" sz="2800" b="0" dirty="0">
              <a:effectLst/>
              <a:latin typeface="Nunito ExtraBold" pitchFamily="2" charset="0"/>
            </a:endParaRPr>
          </a:p>
          <a:p>
            <a:pPr>
              <a:buNone/>
            </a:pPr>
            <a:br>
              <a:rPr lang="en-CA" dirty="0"/>
            </a:br>
            <a:endParaRPr lang="en-CA" dirty="0"/>
          </a:p>
        </p:txBody>
      </p:sp>
    </p:spTree>
    <p:extLst>
      <p:ext uri="{BB962C8B-B14F-4D97-AF65-F5344CB8AC3E}">
        <p14:creationId xmlns:p14="http://schemas.microsoft.com/office/powerpoint/2010/main" val="8935066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D1985DE-F715-95E8-2E20-09207594CA4E}"/>
              </a:ext>
            </a:extLst>
          </p:cNvPr>
          <p:cNvSpPr txBox="1"/>
          <p:nvPr/>
        </p:nvSpPr>
        <p:spPr>
          <a:xfrm>
            <a:off x="1884217" y="1526877"/>
            <a:ext cx="8118763" cy="4955203"/>
          </a:xfrm>
          <a:prstGeom prst="rect">
            <a:avLst/>
          </a:prstGeom>
          <a:noFill/>
        </p:spPr>
        <p:txBody>
          <a:bodyPr wrap="square">
            <a:spAutoFit/>
          </a:bodyPr>
          <a:lstStyle/>
          <a:p>
            <a:pPr rtl="0">
              <a:buNone/>
            </a:pPr>
            <a:r>
              <a:rPr lang="en-CA" sz="2000" b="1" i="0" u="none" strike="noStrike" dirty="0">
                <a:solidFill>
                  <a:schemeClr val="tx1"/>
                </a:solidFill>
                <a:effectLst/>
                <a:latin typeface="Nunito" pitchFamily="2" charset="0"/>
              </a:rPr>
              <a:t>6–12 Months:</a:t>
            </a:r>
            <a:r>
              <a:rPr lang="en-CA" sz="2000" b="0" i="0" u="none" strike="noStrike" dirty="0">
                <a:solidFill>
                  <a:schemeClr val="tx1"/>
                </a:solidFill>
                <a:effectLst/>
                <a:latin typeface="Nunito" pitchFamily="2" charset="0"/>
              </a:rPr>
              <a:t> Explores books via mouthing, pats pictures, reaches for pages.</a:t>
            </a:r>
            <a:endParaRPr lang="en-CA" sz="2000" b="0" dirty="0">
              <a:effectLst/>
              <a:latin typeface="Nunito" pitchFamily="2" charset="0"/>
            </a:endParaRPr>
          </a:p>
          <a:p>
            <a:pPr>
              <a:buNone/>
            </a:pPr>
            <a:br>
              <a:rPr lang="en-CA" sz="2000" b="0" dirty="0">
                <a:effectLst/>
                <a:latin typeface="Nunito" pitchFamily="2" charset="0"/>
              </a:rPr>
            </a:br>
            <a:endParaRPr lang="en-CA" sz="2000" b="0" dirty="0">
              <a:effectLst/>
              <a:latin typeface="Nunito" pitchFamily="2" charset="0"/>
            </a:endParaRPr>
          </a:p>
          <a:p>
            <a:pPr rtl="0">
              <a:buNone/>
            </a:pPr>
            <a:r>
              <a:rPr lang="en-CA" sz="2000" b="1" i="0" u="none" strike="noStrike" dirty="0">
                <a:solidFill>
                  <a:schemeClr val="tx1"/>
                </a:solidFill>
                <a:effectLst/>
                <a:latin typeface="Nunito" pitchFamily="2" charset="0"/>
              </a:rPr>
              <a:t>12–18 Months:</a:t>
            </a:r>
            <a:r>
              <a:rPr lang="en-CA" sz="2000" b="0" i="0" u="none" strike="noStrike" dirty="0">
                <a:solidFill>
                  <a:schemeClr val="tx1"/>
                </a:solidFill>
                <a:effectLst/>
                <a:latin typeface="Nunito" pitchFamily="2" charset="0"/>
              </a:rPr>
              <a:t> Holds a book with help, turns multiple pages at once, vocalizes to pictures.</a:t>
            </a:r>
            <a:endParaRPr lang="en-CA" sz="2000" b="0" dirty="0">
              <a:effectLst/>
              <a:latin typeface="Nunito" pitchFamily="2" charset="0"/>
            </a:endParaRPr>
          </a:p>
          <a:p>
            <a:pPr>
              <a:buNone/>
            </a:pPr>
            <a:br>
              <a:rPr lang="en-CA" sz="2000" b="0" dirty="0">
                <a:effectLst/>
                <a:latin typeface="Nunito" pitchFamily="2" charset="0"/>
              </a:rPr>
            </a:br>
            <a:endParaRPr lang="en-CA" sz="2000" b="0" dirty="0">
              <a:effectLst/>
              <a:latin typeface="Nunito" pitchFamily="2" charset="0"/>
            </a:endParaRPr>
          </a:p>
          <a:p>
            <a:pPr rtl="0">
              <a:buNone/>
            </a:pPr>
            <a:r>
              <a:rPr lang="en-CA" sz="2000" b="1" i="0" u="none" strike="noStrike" dirty="0">
                <a:solidFill>
                  <a:schemeClr val="tx1"/>
                </a:solidFill>
                <a:effectLst/>
                <a:latin typeface="Nunito" pitchFamily="2" charset="0"/>
              </a:rPr>
              <a:t>18–24 Months:</a:t>
            </a:r>
            <a:r>
              <a:rPr lang="en-CA" sz="2000" b="0" i="0" u="none" strike="noStrike" dirty="0">
                <a:solidFill>
                  <a:schemeClr val="tx1"/>
                </a:solidFill>
                <a:effectLst/>
                <a:latin typeface="Nunito" pitchFamily="2" charset="0"/>
              </a:rPr>
              <a:t> Points to named objects, turns pages one by one, mimics reading sounds.</a:t>
            </a:r>
            <a:endParaRPr lang="en-CA" sz="2000" b="0" dirty="0">
              <a:effectLst/>
              <a:latin typeface="Nunito" pitchFamily="2" charset="0"/>
            </a:endParaRPr>
          </a:p>
          <a:p>
            <a:pPr>
              <a:buNone/>
            </a:pPr>
            <a:br>
              <a:rPr lang="en-CA" sz="2000" b="0" dirty="0">
                <a:effectLst/>
                <a:latin typeface="Nunito" pitchFamily="2" charset="0"/>
              </a:rPr>
            </a:br>
            <a:endParaRPr lang="en-CA" sz="2000" b="0" dirty="0">
              <a:effectLst/>
              <a:latin typeface="Nunito" pitchFamily="2" charset="0"/>
            </a:endParaRPr>
          </a:p>
          <a:p>
            <a:pPr rtl="0">
              <a:buNone/>
            </a:pPr>
            <a:r>
              <a:rPr lang="en-CA" sz="2000" b="1" i="0" u="none" strike="noStrike" dirty="0">
                <a:solidFill>
                  <a:schemeClr val="tx1"/>
                </a:solidFill>
                <a:effectLst/>
                <a:latin typeface="Nunito" pitchFamily="2" charset="0"/>
              </a:rPr>
              <a:t>3–5 Years:</a:t>
            </a:r>
            <a:r>
              <a:rPr lang="en-CA" sz="2000" b="0" i="0" u="none" strike="noStrike" dirty="0">
                <a:solidFill>
                  <a:schemeClr val="tx1"/>
                </a:solidFill>
                <a:effectLst/>
                <a:latin typeface="Nunito" pitchFamily="2" charset="0"/>
              </a:rPr>
              <a:t> Recognizes familiar logos, tracks text left-to-right, retells favorite stories.</a:t>
            </a:r>
            <a:endParaRPr lang="en-CA" sz="2000" b="0" dirty="0">
              <a:effectLst/>
              <a:latin typeface="Nunito" pitchFamily="2" charset="0"/>
            </a:endParaRPr>
          </a:p>
          <a:p>
            <a:pPr>
              <a:buNone/>
            </a:pPr>
            <a:br>
              <a:rPr lang="en-CA" dirty="0"/>
            </a:br>
            <a:endParaRPr lang="en-CA" dirty="0"/>
          </a:p>
        </p:txBody>
      </p:sp>
      <p:grpSp>
        <p:nvGrpSpPr>
          <p:cNvPr id="4" name="Group 3">
            <a:extLst>
              <a:ext uri="{FF2B5EF4-FFF2-40B4-BE49-F238E27FC236}">
                <a16:creationId xmlns:a16="http://schemas.microsoft.com/office/drawing/2014/main" id="{D6A03DB8-1BF2-5905-1A25-152436361617}"/>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40F7E702-2E74-D00A-A50E-8E2122EED61D}"/>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9856E79C-A280-44E6-BDB7-096E5F20BA34}"/>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4D4FA71E-115B-02D8-7328-7FF93D827479}"/>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E4992649-BA85-B621-736F-323CD71B1409}"/>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E658BA55-4492-61E1-1DB2-9E9ED064A9BD}"/>
              </a:ext>
            </a:extLst>
          </p:cNvPr>
          <p:cNvSpPr txBox="1"/>
          <p:nvPr/>
        </p:nvSpPr>
        <p:spPr>
          <a:xfrm>
            <a:off x="471054" y="519769"/>
            <a:ext cx="7936675" cy="523220"/>
          </a:xfrm>
          <a:prstGeom prst="rect">
            <a:avLst/>
          </a:prstGeom>
          <a:noFill/>
        </p:spPr>
        <p:txBody>
          <a:bodyPr wrap="square" rtlCol="0">
            <a:spAutoFit/>
          </a:bodyPr>
          <a:lstStyle/>
          <a:p>
            <a:r>
              <a:rPr lang="en-CA" sz="2800" dirty="0">
                <a:solidFill>
                  <a:srgbClr val="0057B8"/>
                </a:solidFill>
                <a:latin typeface="Nunito Black" pitchFamily="2" charset="0"/>
              </a:rPr>
              <a:t>A Review of Literacy Milestones</a:t>
            </a:r>
          </a:p>
        </p:txBody>
      </p:sp>
    </p:spTree>
    <p:extLst>
      <p:ext uri="{BB962C8B-B14F-4D97-AF65-F5344CB8AC3E}">
        <p14:creationId xmlns:p14="http://schemas.microsoft.com/office/powerpoint/2010/main" val="17311912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BDFC9-8B23-73AD-6921-C665402B68E1}"/>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1059D9A5-CEFC-D3A8-BA17-242A3F631623}"/>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22E6E4E5-BA5A-D055-AF82-33885CB1BDFE}"/>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20BA3ECE-6C7E-6E33-CD88-C86C2168871E}"/>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59F30B2C-4C3B-DA17-D0D2-232CEBDD1DCB}"/>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748583AE-B4B5-D80F-2C59-8B5ECB01F8EC}"/>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930B7DFF-3AA7-D914-6678-549982FDE427}"/>
              </a:ext>
            </a:extLst>
          </p:cNvPr>
          <p:cNvSpPr txBox="1"/>
          <p:nvPr/>
        </p:nvSpPr>
        <p:spPr>
          <a:xfrm>
            <a:off x="591136" y="840403"/>
            <a:ext cx="10607295" cy="5632311"/>
          </a:xfrm>
          <a:prstGeom prst="rect">
            <a:avLst/>
          </a:prstGeom>
          <a:noFill/>
        </p:spPr>
        <p:txBody>
          <a:bodyPr wrap="square" rtlCol="0">
            <a:spAutoFit/>
          </a:bodyPr>
          <a:lstStyle/>
          <a:p>
            <a:r>
              <a:rPr lang="en-CA" sz="3600" dirty="0">
                <a:solidFill>
                  <a:srgbClr val="DA291C"/>
                </a:solidFill>
                <a:latin typeface="Nunito Black" pitchFamily="2" charset="0"/>
              </a:rPr>
              <a:t>What Can Clinicians Do?</a:t>
            </a:r>
          </a:p>
          <a:p>
            <a:endParaRPr lang="en-CA" sz="3600" dirty="0">
              <a:solidFill>
                <a:srgbClr val="DA291C"/>
              </a:solidFill>
              <a:latin typeface="Nunito Black" pitchFamily="2" charset="0"/>
            </a:endParaRPr>
          </a:p>
          <a:p>
            <a:endParaRPr lang="en-CA" sz="3600" dirty="0">
              <a:solidFill>
                <a:srgbClr val="DA291C"/>
              </a:solidFill>
              <a:latin typeface="Nunito Black" pitchFamily="2" charset="0"/>
            </a:endParaRPr>
          </a:p>
          <a:p>
            <a:endParaRPr lang="en-CA" sz="3600" dirty="0">
              <a:solidFill>
                <a:srgbClr val="DA291C"/>
              </a:solidFill>
              <a:latin typeface="Nunito Black" pitchFamily="2" charset="0"/>
            </a:endParaRPr>
          </a:p>
          <a:p>
            <a:endParaRPr lang="en-CA" sz="3600" dirty="0">
              <a:solidFill>
                <a:srgbClr val="DA291C"/>
              </a:solidFill>
              <a:latin typeface="Nunito Black" pitchFamily="2" charset="0"/>
            </a:endParaRPr>
          </a:p>
          <a:p>
            <a:endParaRPr lang="en-CA" sz="3600" dirty="0">
              <a:solidFill>
                <a:srgbClr val="DA291C"/>
              </a:solidFill>
              <a:latin typeface="Nunito Black" pitchFamily="2" charset="0"/>
            </a:endParaRPr>
          </a:p>
          <a:p>
            <a:endParaRPr lang="en-CA" sz="3600" dirty="0">
              <a:solidFill>
                <a:srgbClr val="DA291C"/>
              </a:solidFill>
              <a:latin typeface="Nunito Black" pitchFamily="2" charset="0"/>
            </a:endParaRPr>
          </a:p>
          <a:p>
            <a:endParaRPr lang="en-CA" sz="3600" dirty="0">
              <a:solidFill>
                <a:srgbClr val="0057B8"/>
              </a:solidFill>
              <a:latin typeface="Nunito Black" pitchFamily="2" charset="0"/>
            </a:endParaRPr>
          </a:p>
          <a:p>
            <a:endParaRPr lang="en-US" sz="3600" dirty="0">
              <a:solidFill>
                <a:srgbClr val="0057B8"/>
              </a:solidFill>
              <a:latin typeface="Nunito Black" pitchFamily="2" charset="0"/>
            </a:endParaRPr>
          </a:p>
          <a:p>
            <a:r>
              <a:rPr lang="en-US" sz="3600" dirty="0">
                <a:solidFill>
                  <a:srgbClr val="0057B8"/>
                </a:solidFill>
                <a:latin typeface="Nunito Black" pitchFamily="2" charset="0"/>
              </a:rPr>
              <a:t>Ask. Observe. Encourage. Model. Connect.</a:t>
            </a:r>
            <a:endParaRPr lang="en-CA" sz="3600" dirty="0">
              <a:solidFill>
                <a:srgbClr val="0057B8"/>
              </a:solidFill>
              <a:latin typeface="Nunito Black" pitchFamily="2" charset="0"/>
            </a:endParaRPr>
          </a:p>
        </p:txBody>
      </p:sp>
      <p:pic>
        <p:nvPicPr>
          <p:cNvPr id="10" name="Picture 9">
            <a:extLst>
              <a:ext uri="{FF2B5EF4-FFF2-40B4-BE49-F238E27FC236}">
                <a16:creationId xmlns:a16="http://schemas.microsoft.com/office/drawing/2014/main" id="{975EE8A4-6662-E7B8-90FA-ACDED351623B}"/>
              </a:ext>
            </a:extLst>
          </p:cNvPr>
          <p:cNvPicPr>
            <a:picLocks noChangeAspect="1"/>
          </p:cNvPicPr>
          <p:nvPr/>
        </p:nvPicPr>
        <p:blipFill>
          <a:blip r:embed="rId3"/>
          <a:stretch>
            <a:fillRect/>
          </a:stretch>
        </p:blipFill>
        <p:spPr>
          <a:xfrm>
            <a:off x="373391" y="1499332"/>
            <a:ext cx="3558701" cy="3760831"/>
          </a:xfrm>
          <a:prstGeom prst="rect">
            <a:avLst/>
          </a:prstGeom>
        </p:spPr>
      </p:pic>
      <p:pic>
        <p:nvPicPr>
          <p:cNvPr id="12" name="Picture 11">
            <a:extLst>
              <a:ext uri="{FF2B5EF4-FFF2-40B4-BE49-F238E27FC236}">
                <a16:creationId xmlns:a16="http://schemas.microsoft.com/office/drawing/2014/main" id="{A60F9ACA-AFB7-1773-562C-9986EBAD687E}"/>
              </a:ext>
            </a:extLst>
          </p:cNvPr>
          <p:cNvPicPr>
            <a:picLocks noChangeAspect="1"/>
          </p:cNvPicPr>
          <p:nvPr/>
        </p:nvPicPr>
        <p:blipFill>
          <a:blip r:embed="rId4"/>
          <a:stretch>
            <a:fillRect/>
          </a:stretch>
        </p:blipFill>
        <p:spPr>
          <a:xfrm>
            <a:off x="8055314" y="1646901"/>
            <a:ext cx="3520497" cy="3560695"/>
          </a:xfrm>
          <a:prstGeom prst="rect">
            <a:avLst/>
          </a:prstGeom>
        </p:spPr>
      </p:pic>
      <p:pic>
        <p:nvPicPr>
          <p:cNvPr id="14" name="Picture 13">
            <a:extLst>
              <a:ext uri="{FF2B5EF4-FFF2-40B4-BE49-F238E27FC236}">
                <a16:creationId xmlns:a16="http://schemas.microsoft.com/office/drawing/2014/main" id="{B4A57347-A2D7-EF6F-36B2-1301BD605E48}"/>
              </a:ext>
            </a:extLst>
          </p:cNvPr>
          <p:cNvPicPr>
            <a:picLocks noChangeAspect="1"/>
          </p:cNvPicPr>
          <p:nvPr/>
        </p:nvPicPr>
        <p:blipFill>
          <a:blip r:embed="rId5"/>
          <a:stretch>
            <a:fillRect/>
          </a:stretch>
        </p:blipFill>
        <p:spPr>
          <a:xfrm>
            <a:off x="3573571" y="1678693"/>
            <a:ext cx="4686339" cy="3569595"/>
          </a:xfrm>
          <a:prstGeom prst="rect">
            <a:avLst/>
          </a:prstGeom>
        </p:spPr>
      </p:pic>
    </p:spTree>
    <p:extLst>
      <p:ext uri="{BB962C8B-B14F-4D97-AF65-F5344CB8AC3E}">
        <p14:creationId xmlns:p14="http://schemas.microsoft.com/office/powerpoint/2010/main" val="13554040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CC67F-F3C0-D039-A3DC-FEF1ABD31F97}"/>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EFD0108A-3FBF-E225-1702-5CF9DF0BC135}"/>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07932A91-69A9-183C-48F0-52F4909B0B24}"/>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253FD0C1-8FB0-EAB3-40AD-7A90E8448B93}"/>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8ACA09A8-4E8C-D933-9933-959762E4B3CF}"/>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B3763ED9-F578-3D1F-A6BA-815E3DCDAF45}"/>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A25CB2A2-5224-9DFB-8A37-7EF73FFC884D}"/>
              </a:ext>
            </a:extLst>
          </p:cNvPr>
          <p:cNvSpPr txBox="1"/>
          <p:nvPr/>
        </p:nvSpPr>
        <p:spPr>
          <a:xfrm>
            <a:off x="411677" y="2099188"/>
            <a:ext cx="11780323" cy="3916457"/>
          </a:xfrm>
          <a:prstGeom prst="rect">
            <a:avLst/>
          </a:prstGeom>
          <a:noFill/>
        </p:spPr>
        <p:txBody>
          <a:bodyPr wrap="square" rtlCol="0">
            <a:spAutoFit/>
          </a:bodyPr>
          <a:lstStyle/>
          <a:p>
            <a:pPr>
              <a:lnSpc>
                <a:spcPct val="150000"/>
              </a:lnSpc>
            </a:pPr>
            <a:r>
              <a:rPr lang="en-US" sz="2800" dirty="0">
                <a:latin typeface="Nunito Black" pitchFamily="2" charset="0"/>
              </a:rPr>
              <a:t>Ask </a:t>
            </a:r>
            <a:r>
              <a:rPr lang="en-US" sz="2800" dirty="0">
                <a:latin typeface="Nunito" pitchFamily="2" charset="0"/>
              </a:rPr>
              <a:t>- about language, stories, books, songs, and screens.</a:t>
            </a:r>
          </a:p>
          <a:p>
            <a:pPr>
              <a:lnSpc>
                <a:spcPct val="150000"/>
              </a:lnSpc>
            </a:pPr>
            <a:r>
              <a:rPr lang="en-US" sz="2800" dirty="0">
                <a:latin typeface="Nunito Black" pitchFamily="2" charset="0"/>
              </a:rPr>
              <a:t>Observe</a:t>
            </a:r>
            <a:r>
              <a:rPr lang="en-US" sz="2800" dirty="0">
                <a:latin typeface="Nunito" pitchFamily="2" charset="0"/>
              </a:rPr>
              <a:t> - the child’s communication and interaction.</a:t>
            </a:r>
          </a:p>
          <a:p>
            <a:pPr>
              <a:lnSpc>
                <a:spcPct val="150000"/>
              </a:lnSpc>
            </a:pPr>
            <a:r>
              <a:rPr lang="en-US" sz="2800" dirty="0">
                <a:latin typeface="Nunito Black" pitchFamily="2" charset="0"/>
              </a:rPr>
              <a:t>Encourage</a:t>
            </a:r>
            <a:r>
              <a:rPr lang="en-US" sz="2800" dirty="0">
                <a:latin typeface="Nunito" pitchFamily="2" charset="0"/>
              </a:rPr>
              <a:t> - simple, enjoyable, language-rich routines.</a:t>
            </a:r>
          </a:p>
          <a:p>
            <a:pPr>
              <a:lnSpc>
                <a:spcPct val="150000"/>
              </a:lnSpc>
            </a:pPr>
            <a:r>
              <a:rPr lang="en-US" sz="2800" dirty="0">
                <a:latin typeface="Nunito Black" pitchFamily="2" charset="0"/>
              </a:rPr>
              <a:t>Model</a:t>
            </a:r>
            <a:r>
              <a:rPr lang="en-US" sz="2800" dirty="0">
                <a:latin typeface="Nunito" pitchFamily="2" charset="0"/>
              </a:rPr>
              <a:t> - one developmentally appropriate activity.</a:t>
            </a:r>
          </a:p>
          <a:p>
            <a:pPr>
              <a:lnSpc>
                <a:spcPct val="150000"/>
              </a:lnSpc>
            </a:pPr>
            <a:r>
              <a:rPr lang="en-US" sz="2800" dirty="0">
                <a:latin typeface="Nunito Black" pitchFamily="2" charset="0"/>
              </a:rPr>
              <a:t>Connect</a:t>
            </a:r>
            <a:r>
              <a:rPr lang="en-US" sz="2800" dirty="0">
                <a:latin typeface="Nunito" pitchFamily="2" charset="0"/>
              </a:rPr>
              <a:t> - families with books, libraries, programs, and assessment when needed.</a:t>
            </a:r>
          </a:p>
        </p:txBody>
      </p:sp>
      <p:sp>
        <p:nvSpPr>
          <p:cNvPr id="3" name="TextBox 2">
            <a:extLst>
              <a:ext uri="{FF2B5EF4-FFF2-40B4-BE49-F238E27FC236}">
                <a16:creationId xmlns:a16="http://schemas.microsoft.com/office/drawing/2014/main" id="{5AFFAEB7-FAB0-648C-78B0-A4DF7667DDF3}"/>
              </a:ext>
            </a:extLst>
          </p:cNvPr>
          <p:cNvSpPr txBox="1"/>
          <p:nvPr/>
        </p:nvSpPr>
        <p:spPr>
          <a:xfrm>
            <a:off x="3044042" y="759228"/>
            <a:ext cx="6103916" cy="923330"/>
          </a:xfrm>
          <a:prstGeom prst="rect">
            <a:avLst/>
          </a:prstGeom>
          <a:noFill/>
        </p:spPr>
        <p:txBody>
          <a:bodyPr wrap="square">
            <a:spAutoFit/>
          </a:bodyPr>
          <a:lstStyle/>
          <a:p>
            <a:r>
              <a:rPr lang="en-CA" sz="5400" b="1" dirty="0">
                <a:solidFill>
                  <a:srgbClr val="0057B8"/>
                </a:solidFill>
                <a:latin typeface="Nunito Black" pitchFamily="2" charset="0"/>
              </a:rPr>
              <a:t>A – O – E – M - C</a:t>
            </a:r>
          </a:p>
        </p:txBody>
      </p:sp>
    </p:spTree>
    <p:extLst>
      <p:ext uri="{BB962C8B-B14F-4D97-AF65-F5344CB8AC3E}">
        <p14:creationId xmlns:p14="http://schemas.microsoft.com/office/powerpoint/2010/main" val="10531233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BE125-4EB9-24C0-4395-AA3291E8804E}"/>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F1AC7838-2FC0-F412-7FD7-733C617426E3}"/>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0B5DC457-DCAD-131A-7A82-96385C42BFEB}"/>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DDEED95B-DC1F-FC63-6728-F93574739D0B}"/>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0EEC06C1-E061-F624-6595-172D46D11626}"/>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FDE2A8E8-9756-C410-0191-171E94A2FD49}"/>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8C3E0DCE-46DD-4F44-EE75-5B3E8060A165}"/>
              </a:ext>
            </a:extLst>
          </p:cNvPr>
          <p:cNvSpPr txBox="1"/>
          <p:nvPr/>
        </p:nvSpPr>
        <p:spPr>
          <a:xfrm>
            <a:off x="292924" y="674149"/>
            <a:ext cx="11780323" cy="5209118"/>
          </a:xfrm>
          <a:prstGeom prst="rect">
            <a:avLst/>
          </a:prstGeom>
          <a:noFill/>
        </p:spPr>
        <p:txBody>
          <a:bodyPr wrap="square" rtlCol="0">
            <a:spAutoFit/>
          </a:bodyPr>
          <a:lstStyle/>
          <a:p>
            <a:pPr>
              <a:lnSpc>
                <a:spcPct val="150000"/>
              </a:lnSpc>
            </a:pPr>
            <a:r>
              <a:rPr lang="en-US" sz="2800" dirty="0">
                <a:solidFill>
                  <a:srgbClr val="0057B9"/>
                </a:solidFill>
                <a:latin typeface="Nunito Black" pitchFamily="2" charset="0"/>
              </a:rPr>
              <a:t>Try asking:</a:t>
            </a:r>
          </a:p>
          <a:p>
            <a:pPr>
              <a:lnSpc>
                <a:spcPct val="150000"/>
              </a:lnSpc>
            </a:pPr>
            <a:r>
              <a:rPr lang="en-US" sz="2800" dirty="0">
                <a:latin typeface="Nunito" pitchFamily="2" charset="0"/>
              </a:rPr>
              <a:t>“What songs or stories does your child enjoy?”</a:t>
            </a:r>
          </a:p>
          <a:p>
            <a:pPr>
              <a:lnSpc>
                <a:spcPct val="150000"/>
              </a:lnSpc>
            </a:pPr>
            <a:r>
              <a:rPr lang="en-US" sz="2800" dirty="0">
                <a:latin typeface="Nunito" pitchFamily="2" charset="0"/>
              </a:rPr>
              <a:t>“What does your child do when you look at a book together?”</a:t>
            </a:r>
          </a:p>
          <a:p>
            <a:pPr>
              <a:lnSpc>
                <a:spcPct val="150000"/>
              </a:lnSpc>
            </a:pPr>
            <a:r>
              <a:rPr lang="en-US" sz="2800" dirty="0">
                <a:latin typeface="Nunito" pitchFamily="2" charset="0"/>
              </a:rPr>
              <a:t>“Who tells stories or sings with your child?”</a:t>
            </a:r>
          </a:p>
          <a:p>
            <a:pPr>
              <a:lnSpc>
                <a:spcPct val="150000"/>
              </a:lnSpc>
            </a:pPr>
            <a:r>
              <a:rPr lang="en-US" sz="2800" dirty="0">
                <a:latin typeface="Nunito" pitchFamily="2" charset="0"/>
              </a:rPr>
              <a:t>“Which languages does your family use at home?”</a:t>
            </a:r>
          </a:p>
          <a:p>
            <a:pPr>
              <a:lnSpc>
                <a:spcPct val="150000"/>
              </a:lnSpc>
            </a:pPr>
            <a:r>
              <a:rPr lang="en-US" sz="2800" dirty="0">
                <a:latin typeface="Nunito" pitchFamily="2" charset="0"/>
              </a:rPr>
              <a:t>“What does your child like to point to or talk about?”</a:t>
            </a:r>
          </a:p>
          <a:p>
            <a:pPr>
              <a:lnSpc>
                <a:spcPct val="150000"/>
              </a:lnSpc>
            </a:pPr>
            <a:r>
              <a:rPr lang="en-US" sz="2800" dirty="0">
                <a:latin typeface="Nunito" pitchFamily="2" charset="0"/>
              </a:rPr>
              <a:t>“Are there any concerns about hearing, speech, language, or learning?”</a:t>
            </a:r>
          </a:p>
          <a:p>
            <a:pPr>
              <a:lnSpc>
                <a:spcPct val="150000"/>
              </a:lnSpc>
            </a:pPr>
            <a:r>
              <a:rPr lang="en-US" sz="2800" dirty="0">
                <a:latin typeface="Nunito" pitchFamily="2" charset="0"/>
              </a:rPr>
              <a:t>“What gets in the way of sharing books or stories?”</a:t>
            </a:r>
          </a:p>
        </p:txBody>
      </p:sp>
    </p:spTree>
    <p:extLst>
      <p:ext uri="{BB962C8B-B14F-4D97-AF65-F5344CB8AC3E}">
        <p14:creationId xmlns:p14="http://schemas.microsoft.com/office/powerpoint/2010/main" val="13503376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74923-D6F6-92FB-D271-6893BCF1E318}"/>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90A4DB15-B72F-910B-7E17-29E2601BB752}"/>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C6042A9B-4138-B455-72A1-80ACE00D1995}"/>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B49D64AB-E596-10F3-217B-5554B30BD5D5}"/>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28AE64D8-AAF2-01E5-9440-2FD809A4352F}"/>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C0CBAAB7-F070-5A40-D874-67A58FD58DF7}"/>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FA10407D-3A4D-CA6C-5D8B-BFBA42C58908}"/>
              </a:ext>
            </a:extLst>
          </p:cNvPr>
          <p:cNvSpPr txBox="1"/>
          <p:nvPr/>
        </p:nvSpPr>
        <p:spPr>
          <a:xfrm>
            <a:off x="292924" y="674149"/>
            <a:ext cx="11780323" cy="1515800"/>
          </a:xfrm>
          <a:prstGeom prst="rect">
            <a:avLst/>
          </a:prstGeom>
          <a:noFill/>
        </p:spPr>
        <p:txBody>
          <a:bodyPr wrap="square" rtlCol="0">
            <a:spAutoFit/>
          </a:bodyPr>
          <a:lstStyle/>
          <a:p>
            <a:pPr>
              <a:lnSpc>
                <a:spcPct val="150000"/>
              </a:lnSpc>
            </a:pPr>
            <a:r>
              <a:rPr lang="en-US" sz="3600" dirty="0">
                <a:solidFill>
                  <a:srgbClr val="0057B9"/>
                </a:solidFill>
                <a:latin typeface="Nunito Black" pitchFamily="2" charset="0"/>
              </a:rPr>
              <a:t>A book can provide a window into development</a:t>
            </a:r>
          </a:p>
          <a:p>
            <a:pPr>
              <a:lnSpc>
                <a:spcPct val="150000"/>
              </a:lnSpc>
            </a:pPr>
            <a:r>
              <a:rPr lang="en-US" sz="2800" dirty="0">
                <a:latin typeface="Nunito" pitchFamily="2" charset="0"/>
              </a:rPr>
              <a:t>Observe:</a:t>
            </a:r>
          </a:p>
        </p:txBody>
      </p:sp>
      <p:sp>
        <p:nvSpPr>
          <p:cNvPr id="3" name="TextBox 2">
            <a:extLst>
              <a:ext uri="{FF2B5EF4-FFF2-40B4-BE49-F238E27FC236}">
                <a16:creationId xmlns:a16="http://schemas.microsoft.com/office/drawing/2014/main" id="{CB45EC9F-4EF9-CFE5-D3E5-33DFFC463C55}"/>
              </a:ext>
            </a:extLst>
          </p:cNvPr>
          <p:cNvSpPr txBox="1"/>
          <p:nvPr/>
        </p:nvSpPr>
        <p:spPr>
          <a:xfrm>
            <a:off x="1056253" y="2354215"/>
            <a:ext cx="10415311" cy="3370153"/>
          </a:xfrm>
          <a:prstGeom prst="rect">
            <a:avLst/>
          </a:prstGeom>
          <a:noFill/>
        </p:spPr>
        <p:txBody>
          <a:bodyPr wrap="square" numCol="2">
            <a:spAutoFit/>
          </a:bodyPr>
          <a:lstStyle/>
          <a:p>
            <a:pPr marL="285750" indent="-285750">
              <a:lnSpc>
                <a:spcPct val="150000"/>
              </a:lnSpc>
              <a:buFont typeface="Arial" panose="020B0604020202020204" pitchFamily="34" charset="0"/>
              <a:buChar char="•"/>
            </a:pPr>
            <a:r>
              <a:rPr lang="en-US" sz="2400" dirty="0">
                <a:latin typeface="Nunito" pitchFamily="2" charset="0"/>
              </a:rPr>
              <a:t>Visual attention and tracking</a:t>
            </a:r>
          </a:p>
          <a:p>
            <a:pPr marL="285750" indent="-285750">
              <a:lnSpc>
                <a:spcPct val="150000"/>
              </a:lnSpc>
              <a:buFont typeface="Arial" panose="020B0604020202020204" pitchFamily="34" charset="0"/>
              <a:buChar char="•"/>
            </a:pPr>
            <a:r>
              <a:rPr lang="en-US" sz="2400" dirty="0">
                <a:latin typeface="Nunito" pitchFamily="2" charset="0"/>
              </a:rPr>
              <a:t>Reaching and grasp</a:t>
            </a:r>
          </a:p>
          <a:p>
            <a:pPr marL="285750" indent="-285750">
              <a:lnSpc>
                <a:spcPct val="150000"/>
              </a:lnSpc>
              <a:buFont typeface="Arial" panose="020B0604020202020204" pitchFamily="34" charset="0"/>
              <a:buChar char="•"/>
            </a:pPr>
            <a:r>
              <a:rPr lang="en-US" sz="2400" dirty="0">
                <a:latin typeface="Nunito" pitchFamily="2" charset="0"/>
              </a:rPr>
              <a:t>Page turning</a:t>
            </a:r>
          </a:p>
          <a:p>
            <a:pPr marL="285750" indent="-285750">
              <a:lnSpc>
                <a:spcPct val="150000"/>
              </a:lnSpc>
              <a:buFont typeface="Arial" panose="020B0604020202020204" pitchFamily="34" charset="0"/>
              <a:buChar char="•"/>
            </a:pPr>
            <a:r>
              <a:rPr lang="en-US" sz="2400" dirty="0">
                <a:latin typeface="Nunito" pitchFamily="2" charset="0"/>
              </a:rPr>
              <a:t>Pointing and showing</a:t>
            </a:r>
          </a:p>
          <a:p>
            <a:pPr marL="285750" indent="-285750">
              <a:lnSpc>
                <a:spcPct val="150000"/>
              </a:lnSpc>
              <a:buFont typeface="Arial" panose="020B0604020202020204" pitchFamily="34" charset="0"/>
              <a:buChar char="•"/>
            </a:pPr>
            <a:r>
              <a:rPr lang="en-US" sz="2400" dirty="0">
                <a:latin typeface="Nunito" pitchFamily="2" charset="0"/>
              </a:rPr>
              <a:t>Joint attention</a:t>
            </a:r>
          </a:p>
          <a:p>
            <a:pPr marL="285750" indent="-285750">
              <a:lnSpc>
                <a:spcPct val="150000"/>
              </a:lnSpc>
              <a:buFont typeface="Arial" panose="020B0604020202020204" pitchFamily="34" charset="0"/>
              <a:buChar char="•"/>
            </a:pPr>
            <a:r>
              <a:rPr lang="en-US" sz="2400" dirty="0">
                <a:latin typeface="Nunito" pitchFamily="2" charset="0"/>
              </a:rPr>
              <a:t>Naming and imitation</a:t>
            </a:r>
          </a:p>
          <a:p>
            <a:pPr marL="285750" indent="-285750">
              <a:lnSpc>
                <a:spcPct val="150000"/>
              </a:lnSpc>
              <a:buFont typeface="Arial" panose="020B0604020202020204" pitchFamily="34" charset="0"/>
              <a:buChar char="•"/>
            </a:pPr>
            <a:r>
              <a:rPr lang="en-US" sz="2400" dirty="0">
                <a:latin typeface="Nunito" pitchFamily="2" charset="0"/>
              </a:rPr>
              <a:t>Receptive language</a:t>
            </a:r>
          </a:p>
          <a:p>
            <a:pPr marL="285750" indent="-285750">
              <a:lnSpc>
                <a:spcPct val="150000"/>
              </a:lnSpc>
              <a:buFont typeface="Arial" panose="020B0604020202020204" pitchFamily="34" charset="0"/>
              <a:buChar char="•"/>
            </a:pPr>
            <a:r>
              <a:rPr lang="en-US" sz="2400" dirty="0">
                <a:latin typeface="Nunito" pitchFamily="2" charset="0"/>
              </a:rPr>
              <a:t>Narrative skills</a:t>
            </a:r>
          </a:p>
          <a:p>
            <a:pPr marL="285750" indent="-285750">
              <a:lnSpc>
                <a:spcPct val="150000"/>
              </a:lnSpc>
              <a:buFont typeface="Arial" panose="020B0604020202020204" pitchFamily="34" charset="0"/>
              <a:buChar char="•"/>
            </a:pPr>
            <a:r>
              <a:rPr lang="en-US" sz="2400" dirty="0">
                <a:latin typeface="Nunito" pitchFamily="2" charset="0"/>
              </a:rPr>
              <a:t>Caregiver-child interaction</a:t>
            </a:r>
          </a:p>
          <a:p>
            <a:pPr marL="285750" indent="-285750">
              <a:lnSpc>
                <a:spcPct val="150000"/>
              </a:lnSpc>
              <a:buFont typeface="Arial" panose="020B0604020202020204" pitchFamily="34" charset="0"/>
              <a:buChar char="•"/>
            </a:pPr>
            <a:r>
              <a:rPr lang="en-US" sz="2400" dirty="0">
                <a:latin typeface="Nunito" pitchFamily="2" charset="0"/>
              </a:rPr>
              <a:t>Regulation and persistence</a:t>
            </a:r>
          </a:p>
          <a:p>
            <a:pPr marL="285750" indent="-285750">
              <a:lnSpc>
                <a:spcPct val="150000"/>
              </a:lnSpc>
              <a:buFont typeface="Arial" panose="020B0604020202020204" pitchFamily="34" charset="0"/>
              <a:buChar char="•"/>
            </a:pPr>
            <a:endParaRPr lang="en-US" sz="2400" dirty="0">
              <a:latin typeface="Nunito" pitchFamily="2" charset="0"/>
            </a:endParaRPr>
          </a:p>
        </p:txBody>
      </p:sp>
    </p:spTree>
    <p:extLst>
      <p:ext uri="{BB962C8B-B14F-4D97-AF65-F5344CB8AC3E}">
        <p14:creationId xmlns:p14="http://schemas.microsoft.com/office/powerpoint/2010/main" val="42876209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61261-B428-B813-1E8F-A043C296EC67}"/>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66DA7815-590B-AD46-B1C1-DCC3A2889AF0}"/>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C33C7E5C-2109-0A6B-62FC-FBF11108A21F}"/>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EDC8CFD6-0E00-54DE-58E5-41233DCBE8C9}"/>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21F78FA8-9504-026A-8145-4035F1B219C2}"/>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5EC235D5-7AEB-2D73-668E-DD44917EF9F1}"/>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3E2DF87F-A03C-3122-FB66-F93A75077455}"/>
              </a:ext>
            </a:extLst>
          </p:cNvPr>
          <p:cNvSpPr txBox="1"/>
          <p:nvPr/>
        </p:nvSpPr>
        <p:spPr>
          <a:xfrm>
            <a:off x="506679" y="643622"/>
            <a:ext cx="11780323" cy="5570756"/>
          </a:xfrm>
          <a:prstGeom prst="rect">
            <a:avLst/>
          </a:prstGeom>
          <a:noFill/>
        </p:spPr>
        <p:txBody>
          <a:bodyPr wrap="square" rtlCol="0">
            <a:spAutoFit/>
          </a:bodyPr>
          <a:lstStyle/>
          <a:p>
            <a:r>
              <a:rPr lang="en-CA" sz="3200" b="1" dirty="0">
                <a:latin typeface="Nunito Black" pitchFamily="2" charset="0"/>
              </a:rPr>
              <a:t>Give one or two recommendations—not a lecture</a:t>
            </a:r>
          </a:p>
          <a:p>
            <a:endParaRPr lang="en-CA" sz="4400" b="0" dirty="0">
              <a:effectLst/>
              <a:latin typeface="Nunito" pitchFamily="2" charset="0"/>
            </a:endParaRPr>
          </a:p>
          <a:p>
            <a:r>
              <a:rPr lang="en-CA" sz="3200" b="1" dirty="0">
                <a:latin typeface="Nunito Black" pitchFamily="2" charset="0"/>
              </a:rPr>
              <a:t>Follow the child’s interest</a:t>
            </a:r>
            <a:endParaRPr lang="en-CA" sz="4400" b="1" dirty="0">
              <a:effectLst/>
              <a:latin typeface="Nunito Black" pitchFamily="2" charset="0"/>
            </a:endParaRPr>
          </a:p>
          <a:p>
            <a:r>
              <a:rPr lang="en-CA" sz="3200" dirty="0">
                <a:latin typeface="Nunito" pitchFamily="2" charset="0"/>
              </a:rPr>
              <a:t>Talk about what the child notices.</a:t>
            </a:r>
          </a:p>
          <a:p>
            <a:endParaRPr lang="en-CA" sz="4400" b="0" dirty="0">
              <a:effectLst/>
              <a:latin typeface="Nunito" pitchFamily="2" charset="0"/>
            </a:endParaRPr>
          </a:p>
          <a:p>
            <a:r>
              <a:rPr lang="en-CA" sz="3200" b="1" dirty="0">
                <a:latin typeface="Nunito Black" pitchFamily="2" charset="0"/>
              </a:rPr>
              <a:t>Make it interactive</a:t>
            </a:r>
            <a:endParaRPr lang="en-CA" sz="4400" b="1" dirty="0">
              <a:effectLst/>
              <a:latin typeface="Nunito Black" pitchFamily="2" charset="0"/>
            </a:endParaRPr>
          </a:p>
          <a:p>
            <a:r>
              <a:rPr lang="en-CA" sz="3200" dirty="0">
                <a:latin typeface="Nunito" pitchFamily="2" charset="0"/>
              </a:rPr>
              <a:t>Point, name, pause, imitate, and respond.</a:t>
            </a:r>
          </a:p>
          <a:p>
            <a:endParaRPr lang="en-CA" sz="4400" b="0" dirty="0">
              <a:effectLst/>
              <a:latin typeface="Nunito" pitchFamily="2" charset="0"/>
            </a:endParaRPr>
          </a:p>
          <a:p>
            <a:r>
              <a:rPr lang="en-CA" sz="3200" b="1" dirty="0">
                <a:latin typeface="Nunito Black" pitchFamily="2" charset="0"/>
              </a:rPr>
              <a:t>Make it easy to repeat</a:t>
            </a:r>
            <a:endParaRPr lang="en-CA" sz="4400" b="1" dirty="0">
              <a:effectLst/>
              <a:latin typeface="Nunito Black" pitchFamily="2" charset="0"/>
            </a:endParaRPr>
          </a:p>
          <a:p>
            <a:r>
              <a:rPr lang="en-CA" sz="3200" dirty="0">
                <a:latin typeface="Nunito" pitchFamily="2" charset="0"/>
              </a:rPr>
              <a:t>Use a routine that already exists.</a:t>
            </a:r>
            <a:endParaRPr lang="en-CA" sz="4400" b="0" dirty="0">
              <a:effectLst/>
              <a:latin typeface="Nunito" pitchFamily="2" charset="0"/>
            </a:endParaRPr>
          </a:p>
        </p:txBody>
      </p:sp>
      <p:pic>
        <p:nvPicPr>
          <p:cNvPr id="10" name="Picture 9" descr="A group of images of a person holding a baby&#10;&#10;AI-generated content may be incorrect.">
            <a:extLst>
              <a:ext uri="{FF2B5EF4-FFF2-40B4-BE49-F238E27FC236}">
                <a16:creationId xmlns:a16="http://schemas.microsoft.com/office/drawing/2014/main" id="{78C63143-47E7-7D2E-BC54-529EAFC52F33}"/>
              </a:ext>
            </a:extLst>
          </p:cNvPr>
          <p:cNvPicPr>
            <a:picLocks noChangeAspect="1"/>
          </p:cNvPicPr>
          <p:nvPr/>
        </p:nvPicPr>
        <p:blipFill>
          <a:blip r:embed="rId3"/>
          <a:srcRect l="46264" t="26172" r="30086" b="33249"/>
          <a:stretch>
            <a:fillRect/>
          </a:stretch>
        </p:blipFill>
        <p:spPr>
          <a:xfrm>
            <a:off x="8209175" y="1287511"/>
            <a:ext cx="3476146" cy="4100270"/>
          </a:xfrm>
          <a:prstGeom prst="rect">
            <a:avLst/>
          </a:prstGeom>
        </p:spPr>
      </p:pic>
    </p:spTree>
    <p:extLst>
      <p:ext uri="{BB962C8B-B14F-4D97-AF65-F5344CB8AC3E}">
        <p14:creationId xmlns:p14="http://schemas.microsoft.com/office/powerpoint/2010/main" val="36798975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4C5ED-4E0B-9D25-AC9F-50A7712A6B36}"/>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45197153-289D-7361-BF55-B985E4ABBFF5}"/>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0F2FDD23-B6CE-526B-2638-A0D465B40C54}"/>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643DDF70-5F58-C373-15AF-93820021C0FF}"/>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C66850AB-A156-D6BC-DFDA-1EC6B3DC85D9}"/>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77607EDD-2902-976A-AD0F-D78292A0D3BA}"/>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26986908-D7AF-99E9-3EB5-63DFD2C444DD}"/>
              </a:ext>
            </a:extLst>
          </p:cNvPr>
          <p:cNvSpPr txBox="1"/>
          <p:nvPr/>
        </p:nvSpPr>
        <p:spPr>
          <a:xfrm>
            <a:off x="506679" y="643622"/>
            <a:ext cx="11780323" cy="6555641"/>
          </a:xfrm>
          <a:prstGeom prst="rect">
            <a:avLst/>
          </a:prstGeom>
          <a:noFill/>
        </p:spPr>
        <p:txBody>
          <a:bodyPr wrap="square" rtlCol="0">
            <a:spAutoFit/>
          </a:bodyPr>
          <a:lstStyle/>
          <a:p>
            <a:r>
              <a:rPr lang="en-US" sz="2800" b="0" dirty="0">
                <a:solidFill>
                  <a:srgbClr val="0057B9"/>
                </a:solidFill>
                <a:effectLst/>
                <a:latin typeface="Nunito Black" pitchFamily="2" charset="0"/>
              </a:rPr>
              <a:t>A 20-second demonstration can build caregiver confidence</a:t>
            </a:r>
          </a:p>
          <a:p>
            <a:endParaRPr lang="en-US" sz="2800" b="0" dirty="0">
              <a:solidFill>
                <a:srgbClr val="0057B9"/>
              </a:solidFill>
              <a:effectLst/>
              <a:latin typeface="Nunito Black" pitchFamily="2" charset="0"/>
            </a:endParaRPr>
          </a:p>
          <a:p>
            <a:endParaRPr lang="en-US" sz="2800" b="0" dirty="0">
              <a:solidFill>
                <a:srgbClr val="0057B9"/>
              </a:solidFill>
              <a:effectLst/>
              <a:latin typeface="Nunito Black" pitchFamily="2" charset="0"/>
            </a:endParaRPr>
          </a:p>
          <a:p>
            <a:pPr marL="514350" indent="-514350">
              <a:buFont typeface="+mj-lt"/>
              <a:buAutoNum type="arabicPeriod"/>
            </a:pPr>
            <a:r>
              <a:rPr lang="en-US" sz="2800" b="0" dirty="0">
                <a:effectLst/>
                <a:latin typeface="Nunito" pitchFamily="2" charset="0"/>
              </a:rPr>
              <a:t>Follow the child’s gaze.</a:t>
            </a:r>
          </a:p>
          <a:p>
            <a:pPr marL="514350" indent="-514350">
              <a:buFont typeface="+mj-lt"/>
              <a:buAutoNum type="arabicPeriod"/>
            </a:pPr>
            <a:r>
              <a:rPr lang="en-US" sz="2800" b="0" dirty="0">
                <a:effectLst/>
                <a:latin typeface="Nunito" pitchFamily="2" charset="0"/>
              </a:rPr>
              <a:t>Point to a picture.</a:t>
            </a:r>
          </a:p>
          <a:p>
            <a:pPr marL="514350" indent="-514350">
              <a:buFont typeface="+mj-lt"/>
              <a:buAutoNum type="arabicPeriod"/>
            </a:pPr>
            <a:r>
              <a:rPr lang="en-US" sz="2800" b="0" dirty="0">
                <a:effectLst/>
                <a:latin typeface="Nunito" pitchFamily="2" charset="0"/>
              </a:rPr>
              <a:t>Name or describe it.</a:t>
            </a:r>
          </a:p>
          <a:p>
            <a:pPr marL="514350" indent="-514350">
              <a:buFont typeface="+mj-lt"/>
              <a:buAutoNum type="arabicPeriod"/>
            </a:pPr>
            <a:r>
              <a:rPr lang="en-US" sz="2800" b="0" dirty="0">
                <a:effectLst/>
                <a:latin typeface="Nunito" pitchFamily="2" charset="0"/>
              </a:rPr>
              <a:t>Pause for the child.</a:t>
            </a:r>
          </a:p>
          <a:p>
            <a:pPr marL="514350" indent="-514350">
              <a:buFont typeface="+mj-lt"/>
              <a:buAutoNum type="arabicPeriod"/>
            </a:pPr>
            <a:r>
              <a:rPr lang="en-US" sz="2800" b="0" dirty="0">
                <a:effectLst/>
                <a:latin typeface="Nunito" pitchFamily="2" charset="0"/>
              </a:rPr>
              <a:t>Respond to any sound, gesture, or word.</a:t>
            </a:r>
          </a:p>
          <a:p>
            <a:pPr marL="514350" indent="-514350">
              <a:buFont typeface="+mj-lt"/>
              <a:buAutoNum type="arabicPeriod"/>
            </a:pPr>
            <a:r>
              <a:rPr lang="en-US" sz="2800" b="0" dirty="0">
                <a:effectLst/>
                <a:latin typeface="Nunito" pitchFamily="2" charset="0"/>
              </a:rPr>
              <a:t>Expand slightly.</a:t>
            </a:r>
          </a:p>
          <a:p>
            <a:pPr marL="514350" indent="-514350">
              <a:buFont typeface="+mj-lt"/>
              <a:buAutoNum type="arabicPeriod"/>
            </a:pPr>
            <a:endParaRPr lang="en-US" sz="2800" b="0" dirty="0">
              <a:effectLst/>
              <a:latin typeface="Nunito" pitchFamily="2" charset="0"/>
            </a:endParaRPr>
          </a:p>
          <a:p>
            <a:pPr marL="514350" indent="-514350">
              <a:buFont typeface="+mj-lt"/>
              <a:buAutoNum type="arabicPeriod"/>
            </a:pPr>
            <a:endParaRPr lang="en-US" sz="2800" b="0" dirty="0">
              <a:effectLst/>
              <a:latin typeface="Nunito" pitchFamily="2" charset="0"/>
            </a:endParaRPr>
          </a:p>
          <a:p>
            <a:r>
              <a:rPr lang="en-US" sz="2800" b="0" dirty="0">
                <a:effectLst/>
                <a:latin typeface="Nunito Black" pitchFamily="2" charset="0"/>
              </a:rPr>
              <a:t>Child: “Dog.”</a:t>
            </a:r>
            <a:br>
              <a:rPr lang="en-US" sz="2800" b="0" dirty="0">
                <a:effectLst/>
                <a:latin typeface="Nunito Black" pitchFamily="2" charset="0"/>
              </a:rPr>
            </a:br>
            <a:r>
              <a:rPr lang="en-US" sz="2800" b="0" dirty="0">
                <a:effectLst/>
                <a:latin typeface="Nunito Black" pitchFamily="2" charset="0"/>
              </a:rPr>
              <a:t>Adult: “Yes—a big brown dog is running!”</a:t>
            </a:r>
          </a:p>
          <a:p>
            <a:br>
              <a:rPr lang="en-US" sz="2800" b="0" dirty="0">
                <a:effectLst/>
                <a:latin typeface="Nunito" pitchFamily="2" charset="0"/>
              </a:rPr>
            </a:br>
            <a:endParaRPr lang="en-CA" sz="2800" b="0" dirty="0">
              <a:effectLst/>
              <a:latin typeface="Nunito" pitchFamily="2" charset="0"/>
            </a:endParaRPr>
          </a:p>
        </p:txBody>
      </p:sp>
      <p:pic>
        <p:nvPicPr>
          <p:cNvPr id="3" name="Picture 2">
            <a:extLst>
              <a:ext uri="{FF2B5EF4-FFF2-40B4-BE49-F238E27FC236}">
                <a16:creationId xmlns:a16="http://schemas.microsoft.com/office/drawing/2014/main" id="{8433CAB5-A81E-26DA-B8B1-3373CFAB15F1}"/>
              </a:ext>
            </a:extLst>
          </p:cNvPr>
          <p:cNvPicPr>
            <a:picLocks noChangeAspect="1"/>
          </p:cNvPicPr>
          <p:nvPr/>
        </p:nvPicPr>
        <p:blipFill>
          <a:blip r:embed="rId3"/>
          <a:stretch>
            <a:fillRect/>
          </a:stretch>
        </p:blipFill>
        <p:spPr>
          <a:xfrm>
            <a:off x="8039595" y="1998038"/>
            <a:ext cx="3757273" cy="2861923"/>
          </a:xfrm>
          <a:prstGeom prst="rect">
            <a:avLst/>
          </a:prstGeom>
        </p:spPr>
      </p:pic>
    </p:spTree>
    <p:extLst>
      <p:ext uri="{BB962C8B-B14F-4D97-AF65-F5344CB8AC3E}">
        <p14:creationId xmlns:p14="http://schemas.microsoft.com/office/powerpoint/2010/main" val="9525833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820AB-EDA6-555F-EA1F-5CE660507E31}"/>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FFA6FD6E-D6AB-0FE3-E37F-0BD8CE32BD97}"/>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C54AA4C6-EECC-5667-24A9-C2A04FA649AB}"/>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0E53E066-23BA-F3DA-FF42-8A2F20FD294A}"/>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A2C5B2FD-B217-EE0F-1D56-262ED18AC593}"/>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E58AEB0D-0AB9-683D-D1D2-FC3476080DE2}"/>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7A6E0A21-9FE3-F241-3494-5DC75EB01B07}"/>
              </a:ext>
            </a:extLst>
          </p:cNvPr>
          <p:cNvSpPr txBox="1"/>
          <p:nvPr/>
        </p:nvSpPr>
        <p:spPr>
          <a:xfrm>
            <a:off x="617517" y="486888"/>
            <a:ext cx="10984675" cy="6124754"/>
          </a:xfrm>
          <a:prstGeom prst="rect">
            <a:avLst/>
          </a:prstGeom>
          <a:noFill/>
        </p:spPr>
        <p:txBody>
          <a:bodyPr wrap="square" rtlCol="0">
            <a:spAutoFit/>
          </a:bodyPr>
          <a:lstStyle/>
          <a:p>
            <a:r>
              <a:rPr lang="en-US" sz="2800" b="0" dirty="0">
                <a:solidFill>
                  <a:srgbClr val="0057B9"/>
                </a:solidFill>
                <a:effectLst/>
                <a:latin typeface="Nunito Black" pitchFamily="2" charset="0"/>
              </a:rPr>
              <a:t>Clinical counselling is stronger when families leave with support</a:t>
            </a:r>
          </a:p>
          <a:p>
            <a:endParaRPr lang="en-US" sz="2800" b="0" dirty="0">
              <a:solidFill>
                <a:srgbClr val="0057B9"/>
              </a:solidFill>
              <a:effectLst/>
              <a:latin typeface="Nunito Black" pitchFamily="2" charset="0"/>
            </a:endParaRPr>
          </a:p>
          <a:p>
            <a:r>
              <a:rPr lang="en-US" sz="2800" b="0" dirty="0">
                <a:effectLst/>
                <a:latin typeface="Nunito" pitchFamily="2" charset="0"/>
              </a:rPr>
              <a:t>Consider:</a:t>
            </a:r>
          </a:p>
          <a:p>
            <a:pPr marL="457200" indent="-457200">
              <a:buFont typeface="Arial" panose="020B0604020202020204" pitchFamily="34" charset="0"/>
              <a:buChar char="•"/>
            </a:pPr>
            <a:r>
              <a:rPr lang="en-US" sz="2800" b="0" dirty="0">
                <a:effectLst/>
                <a:latin typeface="Nunito" pitchFamily="2" charset="0"/>
              </a:rPr>
              <a:t>An age-appropriate book</a:t>
            </a:r>
          </a:p>
          <a:p>
            <a:pPr marL="457200" indent="-457200">
              <a:buFont typeface="Arial" panose="020B0604020202020204" pitchFamily="34" charset="0"/>
              <a:buChar char="•"/>
            </a:pPr>
            <a:r>
              <a:rPr lang="en-US" sz="2800" b="0" dirty="0">
                <a:effectLst/>
                <a:latin typeface="Nunito" pitchFamily="2" charset="0"/>
              </a:rPr>
              <a:t>Library information or registration</a:t>
            </a:r>
          </a:p>
          <a:p>
            <a:pPr marL="457200" indent="-457200">
              <a:buFont typeface="Arial" panose="020B0604020202020204" pitchFamily="34" charset="0"/>
              <a:buChar char="•"/>
            </a:pPr>
            <a:r>
              <a:rPr lang="en-US" sz="2800" b="0" dirty="0">
                <a:effectLst/>
                <a:latin typeface="Nunito" pitchFamily="2" charset="0"/>
              </a:rPr>
              <a:t>CCLF family resources</a:t>
            </a:r>
          </a:p>
          <a:p>
            <a:pPr marL="457200" indent="-457200">
              <a:buFont typeface="Arial" panose="020B0604020202020204" pitchFamily="34" charset="0"/>
              <a:buChar char="•"/>
            </a:pPr>
            <a:r>
              <a:rPr lang="en-US" sz="2800" b="0" dirty="0" err="1">
                <a:effectLst/>
                <a:latin typeface="Nunito" pitchFamily="2" charset="0"/>
              </a:rPr>
              <a:t>EarlyON</a:t>
            </a:r>
            <a:r>
              <a:rPr lang="en-US" sz="2800" b="0" dirty="0">
                <a:effectLst/>
                <a:latin typeface="Nunito" pitchFamily="2" charset="0"/>
              </a:rPr>
              <a:t> or local early years programs</a:t>
            </a:r>
          </a:p>
          <a:p>
            <a:pPr marL="457200" indent="-457200">
              <a:buFont typeface="Arial" panose="020B0604020202020204" pitchFamily="34" charset="0"/>
              <a:buChar char="•"/>
            </a:pPr>
            <a:r>
              <a:rPr lang="en-US" sz="2800" b="0" dirty="0">
                <a:effectLst/>
                <a:latin typeface="Nunito" pitchFamily="2" charset="0"/>
              </a:rPr>
              <a:t>Public health programs</a:t>
            </a:r>
          </a:p>
          <a:p>
            <a:pPr marL="457200" indent="-457200">
              <a:buFont typeface="Arial" panose="020B0604020202020204" pitchFamily="34" charset="0"/>
              <a:buChar char="•"/>
            </a:pPr>
            <a:r>
              <a:rPr lang="en-US" sz="2800" b="0" dirty="0">
                <a:effectLst/>
                <a:latin typeface="Nunito" pitchFamily="2" charset="0"/>
              </a:rPr>
              <a:t>Speech-language services</a:t>
            </a:r>
          </a:p>
          <a:p>
            <a:pPr marL="457200" indent="-457200">
              <a:buFont typeface="Arial" panose="020B0604020202020204" pitchFamily="34" charset="0"/>
              <a:buChar char="•"/>
            </a:pPr>
            <a:r>
              <a:rPr lang="en-US" sz="2800" b="0" dirty="0">
                <a:effectLst/>
                <a:latin typeface="Nunito" pitchFamily="2" charset="0"/>
              </a:rPr>
              <a:t>Hearing assessment</a:t>
            </a:r>
          </a:p>
          <a:p>
            <a:pPr marL="457200" indent="-457200">
              <a:buFont typeface="Arial" panose="020B0604020202020204" pitchFamily="34" charset="0"/>
              <a:buChar char="•"/>
            </a:pPr>
            <a:r>
              <a:rPr lang="en-US" sz="2800" b="0" dirty="0">
                <a:effectLst/>
                <a:latin typeface="Nunito" pitchFamily="2" charset="0"/>
              </a:rPr>
              <a:t>Developmental services</a:t>
            </a:r>
          </a:p>
          <a:p>
            <a:pPr marL="457200" indent="-457200">
              <a:buFont typeface="Arial" panose="020B0604020202020204" pitchFamily="34" charset="0"/>
              <a:buChar char="•"/>
            </a:pPr>
            <a:r>
              <a:rPr lang="en-US" sz="2800" b="0" dirty="0">
                <a:effectLst/>
                <a:latin typeface="Nunito" pitchFamily="2" charset="0"/>
              </a:rPr>
              <a:t>School-based supports</a:t>
            </a:r>
          </a:p>
          <a:p>
            <a:pPr marL="457200" indent="-457200">
              <a:buFont typeface="Arial" panose="020B0604020202020204" pitchFamily="34" charset="0"/>
              <a:buChar char="•"/>
            </a:pPr>
            <a:r>
              <a:rPr lang="en-US" sz="2800" b="0" dirty="0">
                <a:effectLst/>
                <a:latin typeface="Nunito" pitchFamily="2" charset="0"/>
              </a:rPr>
              <a:t>Culturally and linguistically relevant resources</a:t>
            </a:r>
          </a:p>
        </p:txBody>
      </p:sp>
      <p:pic>
        <p:nvPicPr>
          <p:cNvPr id="3" name="Picture 2">
            <a:extLst>
              <a:ext uri="{FF2B5EF4-FFF2-40B4-BE49-F238E27FC236}">
                <a16:creationId xmlns:a16="http://schemas.microsoft.com/office/drawing/2014/main" id="{3EC3A130-AAF6-1CEC-B51F-2F536B445F85}"/>
              </a:ext>
            </a:extLst>
          </p:cNvPr>
          <p:cNvPicPr>
            <a:picLocks noChangeAspect="1"/>
          </p:cNvPicPr>
          <p:nvPr/>
        </p:nvPicPr>
        <p:blipFill>
          <a:blip r:embed="rId3"/>
          <a:stretch>
            <a:fillRect/>
          </a:stretch>
        </p:blipFill>
        <p:spPr>
          <a:xfrm>
            <a:off x="7364970" y="1196261"/>
            <a:ext cx="4706007" cy="4706007"/>
          </a:xfrm>
          <a:prstGeom prst="rect">
            <a:avLst/>
          </a:prstGeom>
        </p:spPr>
      </p:pic>
    </p:spTree>
    <p:extLst>
      <p:ext uri="{BB962C8B-B14F-4D97-AF65-F5344CB8AC3E}">
        <p14:creationId xmlns:p14="http://schemas.microsoft.com/office/powerpoint/2010/main" val="24329740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128E6-0B50-9F23-65CB-2E3D75AEFD5D}"/>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B2E24684-296E-8E69-92C9-26E3CA954396}"/>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1960F4F2-BBB2-5C6A-477D-E57B342D39FE}"/>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3BF4865C-F29F-09D7-3455-F1D4D517FC92}"/>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D45BCC4E-233D-677F-B6D1-13AC7B8CFE08}"/>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DBFE70BC-557A-1C8B-E7C0-33FE4BDEA22A}"/>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3D01B957-ED36-826C-B845-4D9AA0DD3F53}"/>
              </a:ext>
            </a:extLst>
          </p:cNvPr>
          <p:cNvSpPr txBox="1"/>
          <p:nvPr/>
        </p:nvSpPr>
        <p:spPr>
          <a:xfrm>
            <a:off x="249382" y="486888"/>
            <a:ext cx="8063345" cy="6370975"/>
          </a:xfrm>
          <a:prstGeom prst="rect">
            <a:avLst/>
          </a:prstGeom>
          <a:noFill/>
        </p:spPr>
        <p:txBody>
          <a:bodyPr wrap="square" rtlCol="0">
            <a:spAutoFit/>
          </a:bodyPr>
          <a:lstStyle/>
          <a:p>
            <a:r>
              <a:rPr lang="en-US" sz="3600" b="0" dirty="0">
                <a:solidFill>
                  <a:srgbClr val="0057B9"/>
                </a:solidFill>
                <a:effectLst/>
                <a:latin typeface="Nunito Black" pitchFamily="2" charset="0"/>
              </a:rPr>
              <a:t>Early Words / Premiers mots</a:t>
            </a:r>
          </a:p>
          <a:p>
            <a:endParaRPr lang="en-US" sz="3600" b="0" dirty="0">
              <a:solidFill>
                <a:srgbClr val="0057B9"/>
              </a:solidFill>
              <a:effectLst/>
              <a:latin typeface="Nunito Black" pitchFamily="2" charset="0"/>
            </a:endParaRPr>
          </a:p>
          <a:p>
            <a:r>
              <a:rPr lang="en-US" sz="2800" b="0" dirty="0">
                <a:effectLst/>
                <a:latin typeface="Nunito Black" pitchFamily="2" charset="0"/>
              </a:rPr>
              <a:t>Early Literacy Conversation Guide</a:t>
            </a:r>
          </a:p>
          <a:p>
            <a:endParaRPr lang="en-US" sz="2800" b="0" dirty="0">
              <a:effectLst/>
              <a:latin typeface="Nunito Black" pitchFamily="2" charset="0"/>
            </a:endParaRPr>
          </a:p>
          <a:p>
            <a:r>
              <a:rPr lang="en-US" sz="2800" b="0" dirty="0">
                <a:effectLst/>
                <a:latin typeface="Nunito" pitchFamily="2" charset="0"/>
              </a:rPr>
              <a:t>Designed to support brief healthcare conversations about:</a:t>
            </a:r>
          </a:p>
          <a:p>
            <a:pPr marL="457200" indent="-457200">
              <a:buFont typeface="Arial" panose="020B0604020202020204" pitchFamily="34" charset="0"/>
              <a:buChar char="•"/>
            </a:pPr>
            <a:r>
              <a:rPr lang="en-US" sz="2800" b="0" dirty="0">
                <a:effectLst/>
                <a:latin typeface="Nunito" pitchFamily="2" charset="0"/>
              </a:rPr>
              <a:t>Early literacy activities</a:t>
            </a:r>
          </a:p>
          <a:p>
            <a:pPr marL="457200" indent="-457200">
              <a:buFont typeface="Arial" panose="020B0604020202020204" pitchFamily="34" charset="0"/>
              <a:buChar char="•"/>
            </a:pPr>
            <a:r>
              <a:rPr lang="en-US" sz="2800" b="0" dirty="0">
                <a:effectLst/>
                <a:latin typeface="Nunito" pitchFamily="2" charset="0"/>
              </a:rPr>
              <a:t>Reading together</a:t>
            </a:r>
          </a:p>
          <a:p>
            <a:pPr marL="457200" indent="-457200">
              <a:buFont typeface="Arial" panose="020B0604020202020204" pitchFamily="34" charset="0"/>
              <a:buChar char="•"/>
            </a:pPr>
            <a:r>
              <a:rPr lang="en-US" sz="2800" b="0" dirty="0">
                <a:effectLst/>
                <a:latin typeface="Nunito" pitchFamily="2" charset="0"/>
              </a:rPr>
              <a:t>Developmentally appropriate strategies</a:t>
            </a:r>
          </a:p>
          <a:p>
            <a:pPr marL="457200" indent="-457200">
              <a:buFont typeface="Arial" panose="020B0604020202020204" pitchFamily="34" charset="0"/>
              <a:buChar char="•"/>
            </a:pPr>
            <a:r>
              <a:rPr lang="en-US" sz="2800" b="0" dirty="0">
                <a:effectLst/>
                <a:latin typeface="Nunito" pitchFamily="2" charset="0"/>
              </a:rPr>
              <a:t>Books to recommend</a:t>
            </a:r>
          </a:p>
          <a:p>
            <a:pPr marL="457200" indent="-457200">
              <a:buFont typeface="Arial" panose="020B0604020202020204" pitchFamily="34" charset="0"/>
              <a:buChar char="•"/>
            </a:pPr>
            <a:r>
              <a:rPr lang="en-US" sz="2800" b="0" dirty="0">
                <a:effectLst/>
                <a:latin typeface="Nunito" pitchFamily="2" charset="0"/>
              </a:rPr>
              <a:t>Infants, toddlers, and preschool-aged children</a:t>
            </a:r>
          </a:p>
          <a:p>
            <a:pPr marL="457200" indent="-457200">
              <a:buFont typeface="Arial" panose="020B0604020202020204" pitchFamily="34" charset="0"/>
              <a:buChar char="•"/>
            </a:pPr>
            <a:r>
              <a:rPr lang="en-US" sz="2800" b="0" dirty="0">
                <a:effectLst/>
                <a:latin typeface="Nunito" pitchFamily="2" charset="0"/>
              </a:rPr>
              <a:t>Approximate completion time: 5–10 minutes</a:t>
            </a:r>
          </a:p>
          <a:p>
            <a:br>
              <a:rPr lang="en-US" sz="2800" b="0" dirty="0">
                <a:effectLst/>
                <a:latin typeface="Nunito" pitchFamily="2" charset="0"/>
              </a:rPr>
            </a:br>
            <a:endParaRPr lang="en-US" sz="2800" b="0" dirty="0">
              <a:effectLst/>
              <a:latin typeface="Nunito" pitchFamily="2" charset="0"/>
            </a:endParaRPr>
          </a:p>
        </p:txBody>
      </p:sp>
      <p:pic>
        <p:nvPicPr>
          <p:cNvPr id="3" name="Picture 2">
            <a:extLst>
              <a:ext uri="{FF2B5EF4-FFF2-40B4-BE49-F238E27FC236}">
                <a16:creationId xmlns:a16="http://schemas.microsoft.com/office/drawing/2014/main" id="{71C25693-2C2F-4827-D44F-596F52B3008F}"/>
              </a:ext>
            </a:extLst>
          </p:cNvPr>
          <p:cNvPicPr>
            <a:picLocks noChangeAspect="1"/>
          </p:cNvPicPr>
          <p:nvPr/>
        </p:nvPicPr>
        <p:blipFill>
          <a:blip r:embed="rId3"/>
          <a:stretch>
            <a:fillRect/>
          </a:stretch>
        </p:blipFill>
        <p:spPr>
          <a:xfrm>
            <a:off x="7012833" y="1012915"/>
            <a:ext cx="4549991" cy="276578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1954588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485BB-051B-0857-11DC-4D2AB12E3A92}"/>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047474FB-55FD-B137-694B-C844D950FB0F}"/>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3B934A64-8A1F-87A3-6219-92E794D49058}"/>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856EA899-8A38-317F-BBA3-474B89DB6781}"/>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712C36B9-90FF-7A81-EF46-06CC0D7201C7}"/>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A686A3DA-43A4-7ED6-04B2-9C4384680551}"/>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09CD38C0-1B2D-7E0F-B1EB-9D52C449E1A2}"/>
              </a:ext>
            </a:extLst>
          </p:cNvPr>
          <p:cNvSpPr txBox="1"/>
          <p:nvPr/>
        </p:nvSpPr>
        <p:spPr>
          <a:xfrm>
            <a:off x="249382" y="486888"/>
            <a:ext cx="12037621" cy="5816977"/>
          </a:xfrm>
          <a:prstGeom prst="rect">
            <a:avLst/>
          </a:prstGeom>
          <a:noFill/>
        </p:spPr>
        <p:txBody>
          <a:bodyPr wrap="square" rtlCol="0">
            <a:spAutoFit/>
          </a:bodyPr>
          <a:lstStyle/>
          <a:p>
            <a:r>
              <a:rPr lang="en-US" sz="4000" b="0" dirty="0">
                <a:solidFill>
                  <a:srgbClr val="0CA49A"/>
                </a:solidFill>
                <a:effectLst/>
                <a:latin typeface="Nunito Black" pitchFamily="2" charset="0"/>
              </a:rPr>
              <a:t>Read. Speak. Sing.</a:t>
            </a:r>
          </a:p>
          <a:p>
            <a:endParaRPr lang="en-US" sz="2400" b="0" dirty="0">
              <a:solidFill>
                <a:srgbClr val="0CA49A"/>
              </a:solidFill>
              <a:effectLst/>
              <a:latin typeface="Nunito Black" pitchFamily="2" charset="0"/>
            </a:endParaRPr>
          </a:p>
          <a:p>
            <a:r>
              <a:rPr lang="en-US" sz="2800" b="0" dirty="0">
                <a:effectLst/>
                <a:latin typeface="Nunito" pitchFamily="2" charset="0"/>
              </a:rPr>
              <a:t>The Canadian </a:t>
            </a:r>
            <a:r>
              <a:rPr lang="en-US" sz="2800" b="0" dirty="0" err="1">
                <a:effectLst/>
                <a:latin typeface="Nunito" pitchFamily="2" charset="0"/>
              </a:rPr>
              <a:t>Paediatric</a:t>
            </a:r>
            <a:r>
              <a:rPr lang="en-US" sz="2800" b="0" dirty="0">
                <a:effectLst/>
                <a:latin typeface="Nunito" pitchFamily="2" charset="0"/>
              </a:rPr>
              <a:t> Society encourages healthcare practitioners to promote:</a:t>
            </a:r>
          </a:p>
          <a:p>
            <a:endParaRPr lang="en-US" sz="2800" b="0" dirty="0">
              <a:effectLst/>
              <a:latin typeface="Nunito" pitchFamily="2" charset="0"/>
            </a:endParaRPr>
          </a:p>
          <a:p>
            <a:pPr lvl="1"/>
            <a:r>
              <a:rPr lang="en-US" sz="2800" b="0" dirty="0">
                <a:effectLst/>
                <a:latin typeface="Nunito Black" pitchFamily="2" charset="0"/>
              </a:rPr>
              <a:t>Reading</a:t>
            </a:r>
          </a:p>
          <a:p>
            <a:pPr lvl="2"/>
            <a:r>
              <a:rPr lang="en-US" sz="2800" b="0" dirty="0">
                <a:effectLst/>
                <a:latin typeface="Nunito" pitchFamily="2" charset="0"/>
              </a:rPr>
              <a:t>Share books and pictures from infancy.</a:t>
            </a:r>
          </a:p>
          <a:p>
            <a:pPr lvl="2"/>
            <a:endParaRPr lang="en-US" sz="2800" b="0" dirty="0">
              <a:effectLst/>
              <a:latin typeface="Nunito" pitchFamily="2" charset="0"/>
            </a:endParaRPr>
          </a:p>
          <a:p>
            <a:pPr lvl="1"/>
            <a:r>
              <a:rPr lang="en-US" sz="2800" b="0" dirty="0">
                <a:effectLst/>
                <a:latin typeface="Nunito Black" pitchFamily="2" charset="0"/>
              </a:rPr>
              <a:t>Speaking</a:t>
            </a:r>
          </a:p>
          <a:p>
            <a:pPr lvl="2"/>
            <a:r>
              <a:rPr lang="en-US" sz="2800" b="0" dirty="0">
                <a:effectLst/>
                <a:latin typeface="Nunito" pitchFamily="2" charset="0"/>
              </a:rPr>
              <a:t>Talk throughout daily routines and respond to the child.</a:t>
            </a:r>
          </a:p>
          <a:p>
            <a:pPr lvl="2"/>
            <a:endParaRPr lang="en-US" sz="2800" b="0" dirty="0">
              <a:effectLst/>
              <a:latin typeface="Nunito Black" pitchFamily="2" charset="0"/>
            </a:endParaRPr>
          </a:p>
          <a:p>
            <a:pPr lvl="1"/>
            <a:r>
              <a:rPr lang="en-US" sz="2800" b="0" dirty="0">
                <a:effectLst/>
                <a:latin typeface="Nunito Black" pitchFamily="2" charset="0"/>
              </a:rPr>
              <a:t>Singing</a:t>
            </a:r>
          </a:p>
          <a:p>
            <a:pPr lvl="2"/>
            <a:r>
              <a:rPr lang="en-US" sz="2800" b="0" dirty="0">
                <a:effectLst/>
                <a:latin typeface="Nunito" pitchFamily="2" charset="0"/>
              </a:rPr>
              <a:t>Use songs, rhymes, rhythm, and repetition.</a:t>
            </a:r>
          </a:p>
        </p:txBody>
      </p:sp>
    </p:spTree>
    <p:extLst>
      <p:ext uri="{BB962C8B-B14F-4D97-AF65-F5344CB8AC3E}">
        <p14:creationId xmlns:p14="http://schemas.microsoft.com/office/powerpoint/2010/main" val="40505870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EBAFD-71AC-D637-807E-905039B52D9C}"/>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68E2F6C4-AE0E-810B-CB8F-4686E788493F}"/>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A02664A6-EDAC-E9C6-206C-B01F9617676D}"/>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C21CADF4-3EA5-9188-E975-313A352D4EB1}"/>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DDC52DAE-C466-A1D1-E8CE-E2EDED3EF843}"/>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DD7765B1-A817-ECE3-6E2E-E8667FA5A5DD}"/>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1477F93B-09C4-745F-919D-A8995A4B4C65}"/>
              </a:ext>
            </a:extLst>
          </p:cNvPr>
          <p:cNvSpPr txBox="1"/>
          <p:nvPr/>
        </p:nvSpPr>
        <p:spPr>
          <a:xfrm>
            <a:off x="249382" y="486888"/>
            <a:ext cx="12037621" cy="5447645"/>
          </a:xfrm>
          <a:prstGeom prst="rect">
            <a:avLst/>
          </a:prstGeom>
          <a:noFill/>
        </p:spPr>
        <p:txBody>
          <a:bodyPr wrap="square" rtlCol="0">
            <a:spAutoFit/>
          </a:bodyPr>
          <a:lstStyle/>
          <a:p>
            <a:r>
              <a:rPr lang="en-US" sz="3600" b="0" dirty="0">
                <a:solidFill>
                  <a:srgbClr val="DA291C"/>
                </a:solidFill>
                <a:effectLst/>
                <a:latin typeface="Nunito Black" pitchFamily="2" charset="0"/>
              </a:rPr>
              <a:t>Infants: birth to 12 months</a:t>
            </a:r>
          </a:p>
          <a:p>
            <a:endParaRPr lang="en-US" sz="3200" b="0" dirty="0">
              <a:solidFill>
                <a:srgbClr val="DA291C"/>
              </a:solidFill>
              <a:effectLst/>
              <a:latin typeface="Nunito Black" pitchFamily="2" charset="0"/>
            </a:endParaRPr>
          </a:p>
          <a:p>
            <a:r>
              <a:rPr lang="en-US" sz="2800" b="0" dirty="0">
                <a:effectLst/>
                <a:latin typeface="Nunito" pitchFamily="2" charset="0"/>
              </a:rPr>
              <a:t>Encourage caregivers to:</a:t>
            </a:r>
          </a:p>
          <a:p>
            <a:endParaRPr lang="en-US" sz="2800" b="0" dirty="0">
              <a:effectLst/>
              <a:latin typeface="Nunito" pitchFamily="2" charset="0"/>
            </a:endParaRPr>
          </a:p>
          <a:p>
            <a:pPr marL="914400" lvl="1" indent="-457200">
              <a:buFont typeface="Arial" panose="020B0604020202020204" pitchFamily="34" charset="0"/>
              <a:buChar char="•"/>
            </a:pPr>
            <a:r>
              <a:rPr lang="en-US" sz="2800" b="0" dirty="0">
                <a:effectLst/>
                <a:latin typeface="Nunito" pitchFamily="2" charset="0"/>
              </a:rPr>
              <a:t>Hold the baby close.</a:t>
            </a:r>
          </a:p>
          <a:p>
            <a:pPr marL="914400" lvl="1" indent="-457200">
              <a:buFont typeface="Arial" panose="020B0604020202020204" pitchFamily="34" charset="0"/>
              <a:buChar char="•"/>
            </a:pPr>
            <a:r>
              <a:rPr lang="en-US" sz="2800" b="0" dirty="0">
                <a:effectLst/>
                <a:latin typeface="Nunito" pitchFamily="2" charset="0"/>
              </a:rPr>
              <a:t>Talk about pictures.</a:t>
            </a:r>
          </a:p>
          <a:p>
            <a:pPr marL="914400" lvl="1" indent="-457200">
              <a:buFont typeface="Arial" panose="020B0604020202020204" pitchFamily="34" charset="0"/>
              <a:buChar char="•"/>
            </a:pPr>
            <a:r>
              <a:rPr lang="en-US" sz="2800" b="0" dirty="0">
                <a:effectLst/>
                <a:latin typeface="Nunito" pitchFamily="2" charset="0"/>
              </a:rPr>
              <a:t>Use facial expression and an animated voice.</a:t>
            </a:r>
          </a:p>
          <a:p>
            <a:pPr marL="914400" lvl="1" indent="-457200">
              <a:buFont typeface="Arial" panose="020B0604020202020204" pitchFamily="34" charset="0"/>
              <a:buChar char="•"/>
            </a:pPr>
            <a:r>
              <a:rPr lang="en-US" sz="2800" b="0" dirty="0">
                <a:effectLst/>
                <a:latin typeface="Nunito" pitchFamily="2" charset="0"/>
              </a:rPr>
              <a:t>Repeat sounds the baby makes.</a:t>
            </a:r>
          </a:p>
          <a:p>
            <a:pPr marL="914400" lvl="1" indent="-457200">
              <a:buFont typeface="Arial" panose="020B0604020202020204" pitchFamily="34" charset="0"/>
              <a:buChar char="•"/>
            </a:pPr>
            <a:r>
              <a:rPr lang="en-US" sz="2800" b="0" dirty="0">
                <a:effectLst/>
                <a:latin typeface="Nunito" pitchFamily="2" charset="0"/>
              </a:rPr>
              <a:t>Sing familiar songs.</a:t>
            </a:r>
          </a:p>
          <a:p>
            <a:pPr marL="914400" lvl="1" indent="-457200">
              <a:buFont typeface="Arial" panose="020B0604020202020204" pitchFamily="34" charset="0"/>
              <a:buChar char="•"/>
            </a:pPr>
            <a:r>
              <a:rPr lang="en-US" sz="2800" b="0" dirty="0">
                <a:effectLst/>
                <a:latin typeface="Nunito" pitchFamily="2" charset="0"/>
              </a:rPr>
              <a:t>Let the baby touch, grasp, and mouth sturdy books.</a:t>
            </a:r>
          </a:p>
          <a:p>
            <a:pPr marL="914400" lvl="1" indent="-457200">
              <a:buFont typeface="Arial" panose="020B0604020202020204" pitchFamily="34" charset="0"/>
              <a:buChar char="•"/>
            </a:pPr>
            <a:r>
              <a:rPr lang="en-US" sz="2800" b="0" dirty="0">
                <a:effectLst/>
                <a:latin typeface="Nunito" pitchFamily="2" charset="0"/>
              </a:rPr>
              <a:t>Follow the baby’s attention.</a:t>
            </a:r>
          </a:p>
          <a:p>
            <a:pPr marL="914400" lvl="1" indent="-457200">
              <a:buFont typeface="Arial" panose="020B0604020202020204" pitchFamily="34" charset="0"/>
              <a:buChar char="•"/>
            </a:pPr>
            <a:r>
              <a:rPr lang="en-US" sz="2800" b="0" dirty="0">
                <a:effectLst/>
                <a:latin typeface="Nunito" pitchFamily="2" charset="0"/>
              </a:rPr>
              <a:t>Stop when the baby becomes tired or overwhelmed.</a:t>
            </a:r>
          </a:p>
        </p:txBody>
      </p:sp>
      <p:pic>
        <p:nvPicPr>
          <p:cNvPr id="3" name="Picture 2" descr="A doctor examining a baby&#10;&#10;AI-generated content may be incorrect.">
            <a:extLst>
              <a:ext uri="{FF2B5EF4-FFF2-40B4-BE49-F238E27FC236}">
                <a16:creationId xmlns:a16="http://schemas.microsoft.com/office/drawing/2014/main" id="{C45538E1-9827-A77E-8A4B-2F7B4C02C7E4}"/>
              </a:ext>
            </a:extLst>
          </p:cNvPr>
          <p:cNvPicPr>
            <a:picLocks noChangeAspect="1"/>
          </p:cNvPicPr>
          <p:nvPr/>
        </p:nvPicPr>
        <p:blipFill>
          <a:blip r:embed="rId3"/>
          <a:stretch>
            <a:fillRect/>
          </a:stretch>
        </p:blipFill>
        <p:spPr>
          <a:xfrm>
            <a:off x="7361195" y="486888"/>
            <a:ext cx="3948503" cy="2517360"/>
          </a:xfrm>
          <a:prstGeom prst="rect">
            <a:avLst/>
          </a:prstGeom>
        </p:spPr>
      </p:pic>
    </p:spTree>
    <p:extLst>
      <p:ext uri="{BB962C8B-B14F-4D97-AF65-F5344CB8AC3E}">
        <p14:creationId xmlns:p14="http://schemas.microsoft.com/office/powerpoint/2010/main" val="1396360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D62AA-F8BD-A5B8-4ED2-BBE3B5EA8ABF}"/>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7C12D4F2-5DF0-E1AF-32F1-72E7009347E3}"/>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A55EB4BE-91C2-C08E-A883-5A45C9971823}"/>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58DE498A-497A-719E-5468-B031E92E7D81}"/>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8D149EBB-159F-A411-74A7-FEE798371FC7}"/>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40281301-1501-BB9A-6E2C-6557CE75F7B9}"/>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0E1A87CC-E647-ED51-7915-E1C4412EC1D1}"/>
              </a:ext>
            </a:extLst>
          </p:cNvPr>
          <p:cNvSpPr txBox="1"/>
          <p:nvPr/>
        </p:nvSpPr>
        <p:spPr>
          <a:xfrm>
            <a:off x="249382" y="486888"/>
            <a:ext cx="12037621" cy="5940088"/>
          </a:xfrm>
          <a:prstGeom prst="rect">
            <a:avLst/>
          </a:prstGeom>
          <a:noFill/>
        </p:spPr>
        <p:txBody>
          <a:bodyPr wrap="square" rtlCol="0">
            <a:spAutoFit/>
          </a:bodyPr>
          <a:lstStyle/>
          <a:p>
            <a:r>
              <a:rPr lang="en-US" sz="3600" b="0" dirty="0">
                <a:solidFill>
                  <a:srgbClr val="DA291C"/>
                </a:solidFill>
                <a:effectLst/>
                <a:latin typeface="Nunito Black" pitchFamily="2" charset="0"/>
              </a:rPr>
              <a:t>Toddlers: approximately 1 to 3 years</a:t>
            </a:r>
          </a:p>
          <a:p>
            <a:endParaRPr lang="en-US" sz="3600" b="0" dirty="0">
              <a:solidFill>
                <a:srgbClr val="DA291C"/>
              </a:solidFill>
              <a:effectLst/>
              <a:latin typeface="Nunito Black" pitchFamily="2" charset="0"/>
            </a:endParaRPr>
          </a:p>
          <a:p>
            <a:r>
              <a:rPr lang="en-US" sz="2800" b="0" dirty="0">
                <a:effectLst/>
                <a:latin typeface="Nunito" pitchFamily="2" charset="0"/>
              </a:rPr>
              <a:t>Encourage caregivers to:</a:t>
            </a:r>
          </a:p>
          <a:p>
            <a:endParaRPr lang="en-US" sz="2800" b="0" dirty="0">
              <a:effectLst/>
              <a:latin typeface="Nunito" pitchFamily="2" charset="0"/>
            </a:endParaRPr>
          </a:p>
          <a:p>
            <a:pPr marL="1371600" lvl="2" indent="-457200">
              <a:buFont typeface="Arial" panose="020B0604020202020204" pitchFamily="34" charset="0"/>
              <a:buChar char="•"/>
            </a:pPr>
            <a:r>
              <a:rPr lang="en-US" sz="2800" b="0" dirty="0">
                <a:effectLst/>
                <a:latin typeface="Nunito" pitchFamily="2" charset="0"/>
              </a:rPr>
              <a:t>Let the child choose the book.</a:t>
            </a:r>
          </a:p>
          <a:p>
            <a:pPr marL="1371600" lvl="2" indent="-457200">
              <a:buFont typeface="Arial" panose="020B0604020202020204" pitchFamily="34" charset="0"/>
              <a:buChar char="•"/>
            </a:pPr>
            <a:r>
              <a:rPr lang="en-US" sz="2800" b="0" dirty="0">
                <a:effectLst/>
                <a:latin typeface="Nunito" pitchFamily="2" charset="0"/>
              </a:rPr>
              <a:t>Name pictures the child notices.</a:t>
            </a:r>
          </a:p>
          <a:p>
            <a:pPr marL="1371600" lvl="2" indent="-457200">
              <a:buFont typeface="Arial" panose="020B0604020202020204" pitchFamily="34" charset="0"/>
              <a:buChar char="•"/>
            </a:pPr>
            <a:r>
              <a:rPr lang="en-US" sz="2800" b="0" dirty="0">
                <a:effectLst/>
                <a:latin typeface="Nunito" pitchFamily="2" charset="0"/>
              </a:rPr>
              <a:t>Use short phrases.</a:t>
            </a:r>
          </a:p>
          <a:p>
            <a:pPr marL="1371600" lvl="2" indent="-457200">
              <a:buFont typeface="Arial" panose="020B0604020202020204" pitchFamily="34" charset="0"/>
              <a:buChar char="•"/>
            </a:pPr>
            <a:r>
              <a:rPr lang="en-US" sz="2800" b="0" dirty="0">
                <a:effectLst/>
                <a:latin typeface="Nunito" pitchFamily="2" charset="0"/>
              </a:rPr>
              <a:t>Ask simple questions.</a:t>
            </a:r>
          </a:p>
          <a:p>
            <a:pPr marL="1371600" lvl="2" indent="-457200">
              <a:buFont typeface="Arial" panose="020B0604020202020204" pitchFamily="34" charset="0"/>
              <a:buChar char="•"/>
            </a:pPr>
            <a:r>
              <a:rPr lang="en-US" sz="2800" b="0" dirty="0">
                <a:effectLst/>
                <a:latin typeface="Nunito" pitchFamily="2" charset="0"/>
              </a:rPr>
              <a:t>Pause and allow time to respond.</a:t>
            </a:r>
          </a:p>
          <a:p>
            <a:pPr marL="1371600" lvl="2" indent="-457200">
              <a:buFont typeface="Arial" panose="020B0604020202020204" pitchFamily="34" charset="0"/>
              <a:buChar char="•"/>
            </a:pPr>
            <a:r>
              <a:rPr lang="en-US" sz="2800" b="0" dirty="0">
                <a:effectLst/>
                <a:latin typeface="Nunito" pitchFamily="2" charset="0"/>
              </a:rPr>
              <a:t>Repeat </a:t>
            </a:r>
            <a:r>
              <a:rPr lang="en-US" sz="2800" b="0" dirty="0" err="1">
                <a:effectLst/>
                <a:latin typeface="Nunito" pitchFamily="2" charset="0"/>
              </a:rPr>
              <a:t>favourite</a:t>
            </a:r>
            <a:r>
              <a:rPr lang="en-US" sz="2800" b="0" dirty="0">
                <a:effectLst/>
                <a:latin typeface="Nunito" pitchFamily="2" charset="0"/>
              </a:rPr>
              <a:t> books.</a:t>
            </a:r>
          </a:p>
          <a:p>
            <a:pPr marL="1371600" lvl="2" indent="-457200">
              <a:buFont typeface="Arial" panose="020B0604020202020204" pitchFamily="34" charset="0"/>
              <a:buChar char="•"/>
            </a:pPr>
            <a:r>
              <a:rPr lang="en-US" sz="2800" b="0" dirty="0">
                <a:effectLst/>
                <a:latin typeface="Nunito" pitchFamily="2" charset="0"/>
              </a:rPr>
              <a:t>Let the child move while listening.</a:t>
            </a:r>
          </a:p>
          <a:p>
            <a:pPr marL="1371600" lvl="2" indent="-457200">
              <a:buFont typeface="Arial" panose="020B0604020202020204" pitchFamily="34" charset="0"/>
              <a:buChar char="•"/>
            </a:pPr>
            <a:r>
              <a:rPr lang="en-US" sz="2800" b="0" dirty="0">
                <a:effectLst/>
                <a:latin typeface="Nunito" pitchFamily="2" charset="0"/>
              </a:rPr>
              <a:t>Connect pictures to everyday life.</a:t>
            </a:r>
          </a:p>
          <a:p>
            <a:pPr marL="1371600" lvl="2" indent="-457200">
              <a:buFont typeface="Arial" panose="020B0604020202020204" pitchFamily="34" charset="0"/>
              <a:buChar char="•"/>
            </a:pPr>
            <a:r>
              <a:rPr lang="en-US" sz="2800" b="0" dirty="0">
                <a:effectLst/>
                <a:latin typeface="Nunito" pitchFamily="2" charset="0"/>
              </a:rPr>
              <a:t>Accept short interactions.</a:t>
            </a:r>
          </a:p>
        </p:txBody>
      </p:sp>
      <p:pic>
        <p:nvPicPr>
          <p:cNvPr id="3" name="Picture 2" descr="A cartoon of a person and a child&#10;&#10;AI-generated content may be incorrect.">
            <a:extLst>
              <a:ext uri="{FF2B5EF4-FFF2-40B4-BE49-F238E27FC236}">
                <a16:creationId xmlns:a16="http://schemas.microsoft.com/office/drawing/2014/main" id="{3DBB3494-C6D5-CE90-CEAF-30EFFE06875A}"/>
              </a:ext>
            </a:extLst>
          </p:cNvPr>
          <p:cNvPicPr>
            <a:picLocks noChangeAspect="1"/>
          </p:cNvPicPr>
          <p:nvPr/>
        </p:nvPicPr>
        <p:blipFill>
          <a:blip r:embed="rId3"/>
          <a:stretch>
            <a:fillRect/>
          </a:stretch>
        </p:blipFill>
        <p:spPr>
          <a:xfrm>
            <a:off x="8098972" y="1344657"/>
            <a:ext cx="3027014" cy="3072965"/>
          </a:xfrm>
          <a:prstGeom prst="rect">
            <a:avLst/>
          </a:prstGeom>
        </p:spPr>
      </p:pic>
    </p:spTree>
    <p:extLst>
      <p:ext uri="{BB962C8B-B14F-4D97-AF65-F5344CB8AC3E}">
        <p14:creationId xmlns:p14="http://schemas.microsoft.com/office/powerpoint/2010/main" val="15074053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17FDC-E903-B22B-FBFB-B58DACE1136A}"/>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B9842414-3F20-FFB3-1DBA-9CC615F04252}"/>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7B910B95-275B-30E3-08F0-15EB81C3C952}"/>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34D6B069-1AFA-37C0-12D9-7B81CBCEC62E}"/>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A8CC1077-35B8-4D7B-D522-8DC99569D74B}"/>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E3203B07-8944-1BC2-B398-88F1DE6B34B9}"/>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A946B898-4AC2-CF04-6B2F-A48C4236FC90}"/>
              </a:ext>
            </a:extLst>
          </p:cNvPr>
          <p:cNvSpPr txBox="1"/>
          <p:nvPr/>
        </p:nvSpPr>
        <p:spPr>
          <a:xfrm>
            <a:off x="249382" y="486888"/>
            <a:ext cx="12037621" cy="5878532"/>
          </a:xfrm>
          <a:prstGeom prst="rect">
            <a:avLst/>
          </a:prstGeom>
          <a:noFill/>
        </p:spPr>
        <p:txBody>
          <a:bodyPr wrap="square" rtlCol="0">
            <a:spAutoFit/>
          </a:bodyPr>
          <a:lstStyle/>
          <a:p>
            <a:r>
              <a:rPr lang="en-US" sz="3600" b="0" dirty="0">
                <a:solidFill>
                  <a:srgbClr val="DA291C"/>
                </a:solidFill>
                <a:effectLst/>
                <a:latin typeface="Nunito Black" pitchFamily="2" charset="0"/>
              </a:rPr>
              <a:t>Preschoolers: approximately 3 to 5 years</a:t>
            </a:r>
          </a:p>
          <a:p>
            <a:endParaRPr lang="en-US" sz="3200" b="0" dirty="0">
              <a:solidFill>
                <a:srgbClr val="DA291C"/>
              </a:solidFill>
              <a:effectLst/>
              <a:latin typeface="Nunito Black" pitchFamily="2" charset="0"/>
            </a:endParaRPr>
          </a:p>
          <a:p>
            <a:r>
              <a:rPr lang="en-US" sz="2800" b="0" dirty="0">
                <a:effectLst/>
                <a:latin typeface="Nunito" pitchFamily="2" charset="0"/>
              </a:rPr>
              <a:t>Encourage caregivers to:</a:t>
            </a:r>
          </a:p>
          <a:p>
            <a:endParaRPr lang="en-US" sz="2800" b="0" dirty="0">
              <a:effectLst/>
              <a:latin typeface="Nunito" pitchFamily="2" charset="0"/>
            </a:endParaRPr>
          </a:p>
          <a:p>
            <a:pPr marL="1371600" lvl="2" indent="-457200">
              <a:buFont typeface="Arial" panose="020B0604020202020204" pitchFamily="34" charset="0"/>
              <a:buChar char="•"/>
            </a:pPr>
            <a:r>
              <a:rPr lang="en-US" sz="2800" b="0" dirty="0">
                <a:effectLst/>
                <a:latin typeface="Nunito" pitchFamily="2" charset="0"/>
              </a:rPr>
              <a:t>Ask what might happen next.</a:t>
            </a:r>
          </a:p>
          <a:p>
            <a:pPr marL="1371600" lvl="2" indent="-457200">
              <a:buFont typeface="Arial" panose="020B0604020202020204" pitchFamily="34" charset="0"/>
              <a:buChar char="•"/>
            </a:pPr>
            <a:r>
              <a:rPr lang="en-US" sz="2800" b="0" dirty="0">
                <a:effectLst/>
                <a:latin typeface="Nunito" pitchFamily="2" charset="0"/>
              </a:rPr>
              <a:t>Invite the child to retell the story.</a:t>
            </a:r>
          </a:p>
          <a:p>
            <a:pPr marL="1371600" lvl="2" indent="-457200">
              <a:buFont typeface="Arial" panose="020B0604020202020204" pitchFamily="34" charset="0"/>
              <a:buChar char="•"/>
            </a:pPr>
            <a:r>
              <a:rPr lang="en-US" sz="2800" b="0" dirty="0">
                <a:effectLst/>
                <a:latin typeface="Nunito" pitchFamily="2" charset="0"/>
              </a:rPr>
              <a:t>Discuss feelings and motivations.</a:t>
            </a:r>
          </a:p>
          <a:p>
            <a:pPr marL="1371600" lvl="2" indent="-457200">
              <a:buFont typeface="Arial" panose="020B0604020202020204" pitchFamily="34" charset="0"/>
              <a:buChar char="•"/>
            </a:pPr>
            <a:r>
              <a:rPr lang="en-US" sz="2800" b="0" dirty="0">
                <a:effectLst/>
                <a:latin typeface="Nunito" pitchFamily="2" charset="0"/>
              </a:rPr>
              <a:t>Connect stories to the child’s life.</a:t>
            </a:r>
          </a:p>
          <a:p>
            <a:pPr marL="1371600" lvl="2" indent="-457200">
              <a:buFont typeface="Arial" panose="020B0604020202020204" pitchFamily="34" charset="0"/>
              <a:buChar char="•"/>
            </a:pPr>
            <a:r>
              <a:rPr lang="en-US" sz="2800" b="0" dirty="0">
                <a:effectLst/>
                <a:latin typeface="Nunito" pitchFamily="2" charset="0"/>
              </a:rPr>
              <a:t>Introduce new words naturally.</a:t>
            </a:r>
          </a:p>
          <a:p>
            <a:pPr marL="1371600" lvl="2" indent="-457200">
              <a:buFont typeface="Arial" panose="020B0604020202020204" pitchFamily="34" charset="0"/>
              <a:buChar char="•"/>
            </a:pPr>
            <a:r>
              <a:rPr lang="en-US" sz="2800" b="0" dirty="0">
                <a:effectLst/>
                <a:latin typeface="Nunito" pitchFamily="2" charset="0"/>
              </a:rPr>
              <a:t>Notice rhyme and sounds.</a:t>
            </a:r>
          </a:p>
          <a:p>
            <a:pPr marL="1371600" lvl="2" indent="-457200">
              <a:buFont typeface="Arial" panose="020B0604020202020204" pitchFamily="34" charset="0"/>
              <a:buChar char="•"/>
            </a:pPr>
            <a:r>
              <a:rPr lang="en-US" sz="2800" b="0" dirty="0">
                <a:effectLst/>
                <a:latin typeface="Nunito" pitchFamily="2" charset="0"/>
              </a:rPr>
              <a:t>Let the child “read” from memory or pictures.</a:t>
            </a:r>
          </a:p>
          <a:p>
            <a:pPr marL="1371600" lvl="2" indent="-457200">
              <a:buFont typeface="Arial" panose="020B0604020202020204" pitchFamily="34" charset="0"/>
              <a:buChar char="•"/>
            </a:pPr>
            <a:r>
              <a:rPr lang="en-US" sz="2800" b="0" dirty="0">
                <a:effectLst/>
                <a:latin typeface="Nunito" pitchFamily="2" charset="0"/>
              </a:rPr>
              <a:t>Visit the library together.</a:t>
            </a:r>
          </a:p>
          <a:p>
            <a:pPr marL="1371600" lvl="2" indent="-457200">
              <a:buFont typeface="Arial" panose="020B0604020202020204" pitchFamily="34" charset="0"/>
              <a:buChar char="•"/>
            </a:pPr>
            <a:r>
              <a:rPr lang="en-US" sz="2800" b="0" dirty="0">
                <a:effectLst/>
                <a:latin typeface="Nunito" pitchFamily="2" charset="0"/>
              </a:rPr>
              <a:t>Continue reading in the home language.</a:t>
            </a:r>
          </a:p>
        </p:txBody>
      </p:sp>
      <p:pic>
        <p:nvPicPr>
          <p:cNvPr id="13" name="Picture 12">
            <a:extLst>
              <a:ext uri="{FF2B5EF4-FFF2-40B4-BE49-F238E27FC236}">
                <a16:creationId xmlns:a16="http://schemas.microsoft.com/office/drawing/2014/main" id="{D0724E27-36A6-8932-5D70-B6829F127E3D}"/>
              </a:ext>
            </a:extLst>
          </p:cNvPr>
          <p:cNvPicPr>
            <a:picLocks noChangeAspect="1"/>
          </p:cNvPicPr>
          <p:nvPr/>
        </p:nvPicPr>
        <p:blipFill>
          <a:blip r:embed="rId3"/>
          <a:stretch>
            <a:fillRect/>
          </a:stretch>
        </p:blipFill>
        <p:spPr>
          <a:xfrm>
            <a:off x="7345835" y="1507905"/>
            <a:ext cx="4406272" cy="1829062"/>
          </a:xfrm>
          <a:prstGeom prst="rect">
            <a:avLst/>
          </a:prstGeom>
        </p:spPr>
      </p:pic>
    </p:spTree>
    <p:extLst>
      <p:ext uri="{BB962C8B-B14F-4D97-AF65-F5344CB8AC3E}">
        <p14:creationId xmlns:p14="http://schemas.microsoft.com/office/powerpoint/2010/main" val="12417853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69896-BE99-E1C7-9CD8-7BEA19DCA6B1}"/>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4D50E926-832F-3CCB-6CAA-B23779FE631F}"/>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BAEAD82A-898D-8427-C6B3-3292770CE238}"/>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BCEC1989-23A1-427F-A9C5-7D3197BDF794}"/>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297F38AF-584B-79BB-3BA1-7EAB6D68A14F}"/>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ABE7B944-7913-8EF9-5F00-11BF44F13881}"/>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3670AC23-817D-50C5-41AA-BC02C0B397DE}"/>
              </a:ext>
            </a:extLst>
          </p:cNvPr>
          <p:cNvSpPr txBox="1"/>
          <p:nvPr/>
        </p:nvSpPr>
        <p:spPr>
          <a:xfrm>
            <a:off x="249383" y="486888"/>
            <a:ext cx="10865922" cy="5878532"/>
          </a:xfrm>
          <a:prstGeom prst="rect">
            <a:avLst/>
          </a:prstGeom>
          <a:noFill/>
        </p:spPr>
        <p:txBody>
          <a:bodyPr wrap="square" rtlCol="0">
            <a:spAutoFit/>
          </a:bodyPr>
          <a:lstStyle/>
          <a:p>
            <a:r>
              <a:rPr lang="en-US" sz="3200" b="0" dirty="0">
                <a:solidFill>
                  <a:srgbClr val="DA291C"/>
                </a:solidFill>
                <a:effectLst/>
                <a:latin typeface="Nunito Black" pitchFamily="2" charset="0"/>
              </a:rPr>
              <a:t>School-aged children still benefit from shared reading</a:t>
            </a:r>
          </a:p>
          <a:p>
            <a:endParaRPr lang="en-US" sz="3200" b="0" dirty="0">
              <a:solidFill>
                <a:srgbClr val="DA291C"/>
              </a:solidFill>
              <a:effectLst/>
              <a:latin typeface="Nunito Black" pitchFamily="2" charset="0"/>
            </a:endParaRPr>
          </a:p>
          <a:p>
            <a:r>
              <a:rPr lang="en-US" sz="2800" b="0" dirty="0">
                <a:effectLst/>
                <a:latin typeface="Nunito" pitchFamily="2" charset="0"/>
              </a:rPr>
              <a:t>Encourage families to:</a:t>
            </a:r>
          </a:p>
          <a:p>
            <a:endParaRPr lang="en-US" sz="2800" b="0" dirty="0">
              <a:effectLst/>
              <a:latin typeface="Nunito" pitchFamily="2" charset="0"/>
            </a:endParaRPr>
          </a:p>
          <a:p>
            <a:pPr marL="1371600" lvl="2" indent="-457200">
              <a:buFont typeface="Arial" panose="020B0604020202020204" pitchFamily="34" charset="0"/>
              <a:buChar char="•"/>
            </a:pPr>
            <a:r>
              <a:rPr lang="en-US" sz="2800" b="0" dirty="0">
                <a:effectLst/>
                <a:latin typeface="Nunito" pitchFamily="2" charset="0"/>
              </a:rPr>
              <a:t>Continue reading aloud.</a:t>
            </a:r>
          </a:p>
          <a:p>
            <a:pPr marL="1371600" lvl="2" indent="-457200">
              <a:buFont typeface="Arial" panose="020B0604020202020204" pitchFamily="34" charset="0"/>
              <a:buChar char="•"/>
            </a:pPr>
            <a:r>
              <a:rPr lang="en-US" sz="2800" b="0" dirty="0">
                <a:effectLst/>
                <a:latin typeface="Nunito" pitchFamily="2" charset="0"/>
              </a:rPr>
              <a:t>Discuss stories, information, and current events.</a:t>
            </a:r>
          </a:p>
          <a:p>
            <a:pPr marL="1371600" lvl="2" indent="-457200">
              <a:buFont typeface="Arial" panose="020B0604020202020204" pitchFamily="34" charset="0"/>
              <a:buChar char="•"/>
            </a:pPr>
            <a:r>
              <a:rPr lang="en-US" sz="2800" b="0" dirty="0">
                <a:effectLst/>
                <a:latin typeface="Nunito" pitchFamily="2" charset="0"/>
              </a:rPr>
              <a:t>Let the child choose topics of interest.</a:t>
            </a:r>
          </a:p>
          <a:p>
            <a:pPr marL="1371600" lvl="2" indent="-457200">
              <a:buFont typeface="Arial" panose="020B0604020202020204" pitchFamily="34" charset="0"/>
              <a:buChar char="•"/>
            </a:pPr>
            <a:r>
              <a:rPr lang="en-US" sz="2800" b="0" dirty="0">
                <a:effectLst/>
                <a:latin typeface="Nunito" pitchFamily="2" charset="0"/>
              </a:rPr>
              <a:t>Use audiobooks alongside print when helpful.</a:t>
            </a:r>
          </a:p>
          <a:p>
            <a:pPr marL="1371600" lvl="2" indent="-457200">
              <a:buFont typeface="Arial" panose="020B0604020202020204" pitchFamily="34" charset="0"/>
              <a:buChar char="•"/>
            </a:pPr>
            <a:r>
              <a:rPr lang="en-US" sz="2800" b="0" dirty="0">
                <a:effectLst/>
                <a:latin typeface="Nunito" pitchFamily="2" charset="0"/>
              </a:rPr>
              <a:t>Separate reading enjoyment from performance.</a:t>
            </a:r>
          </a:p>
          <a:p>
            <a:pPr marL="1371600" lvl="2" indent="-457200">
              <a:buFont typeface="Arial" panose="020B0604020202020204" pitchFamily="34" charset="0"/>
              <a:buChar char="•"/>
            </a:pPr>
            <a:r>
              <a:rPr lang="en-US" sz="2800" b="0" dirty="0">
                <a:effectLst/>
                <a:latin typeface="Nunito" pitchFamily="2" charset="0"/>
              </a:rPr>
              <a:t>Watch for frustration, avoidance, or guessing.</a:t>
            </a:r>
          </a:p>
          <a:p>
            <a:pPr marL="1371600" lvl="2" indent="-457200">
              <a:buFont typeface="Arial" panose="020B0604020202020204" pitchFamily="34" charset="0"/>
              <a:buChar char="•"/>
            </a:pPr>
            <a:r>
              <a:rPr lang="en-US" sz="2800" b="0" dirty="0">
                <a:effectLst/>
                <a:latin typeface="Nunito" pitchFamily="2" charset="0"/>
              </a:rPr>
              <a:t>Ask the school for specific assessment data when concerns arise.</a:t>
            </a:r>
          </a:p>
        </p:txBody>
      </p:sp>
      <p:pic>
        <p:nvPicPr>
          <p:cNvPr id="3" name="Picture 2">
            <a:extLst>
              <a:ext uri="{FF2B5EF4-FFF2-40B4-BE49-F238E27FC236}">
                <a16:creationId xmlns:a16="http://schemas.microsoft.com/office/drawing/2014/main" id="{0B7F0DAA-34A8-09F8-DD70-E0A0C8AFD6BB}"/>
              </a:ext>
            </a:extLst>
          </p:cNvPr>
          <p:cNvPicPr>
            <a:picLocks noChangeAspect="1"/>
          </p:cNvPicPr>
          <p:nvPr/>
        </p:nvPicPr>
        <p:blipFill>
          <a:blip r:embed="rId3"/>
          <a:stretch>
            <a:fillRect/>
          </a:stretch>
        </p:blipFill>
        <p:spPr>
          <a:xfrm>
            <a:off x="9274628" y="1128155"/>
            <a:ext cx="2376623" cy="2486950"/>
          </a:xfrm>
          <a:prstGeom prst="rect">
            <a:avLst/>
          </a:prstGeom>
        </p:spPr>
      </p:pic>
    </p:spTree>
    <p:extLst>
      <p:ext uri="{BB962C8B-B14F-4D97-AF65-F5344CB8AC3E}">
        <p14:creationId xmlns:p14="http://schemas.microsoft.com/office/powerpoint/2010/main" val="41562174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C6254-CAE9-9BAB-BD6C-A0FDA5F1C6D7}"/>
            </a:ext>
          </a:extLst>
        </p:cNvPr>
        <p:cNvGrpSpPr/>
        <p:nvPr/>
      </p:nvGrpSpPr>
      <p:grpSpPr>
        <a:xfrm>
          <a:off x="0" y="0"/>
          <a:ext cx="0" cy="0"/>
          <a:chOff x="0" y="0"/>
          <a:chExt cx="0" cy="0"/>
        </a:xfrm>
      </p:grpSpPr>
      <p:pic>
        <p:nvPicPr>
          <p:cNvPr id="11" name="Picture 10" descr="A cartoon of a child sitting on the floor&#10;&#10;AI-generated content may be incorrect.">
            <a:extLst>
              <a:ext uri="{FF2B5EF4-FFF2-40B4-BE49-F238E27FC236}">
                <a16:creationId xmlns:a16="http://schemas.microsoft.com/office/drawing/2014/main" id="{9B4055B3-1103-50A8-722A-44832B1DB818}"/>
              </a:ext>
            </a:extLst>
          </p:cNvPr>
          <p:cNvPicPr>
            <a:picLocks noChangeAspect="1"/>
          </p:cNvPicPr>
          <p:nvPr/>
        </p:nvPicPr>
        <p:blipFill>
          <a:blip r:embed="rId3"/>
          <a:stretch>
            <a:fillRect/>
          </a:stretch>
        </p:blipFill>
        <p:spPr>
          <a:xfrm>
            <a:off x="2208811" y="2291696"/>
            <a:ext cx="3755910" cy="2907934"/>
          </a:xfrm>
          <a:prstGeom prst="rect">
            <a:avLst/>
          </a:prstGeom>
        </p:spPr>
      </p:pic>
      <p:grpSp>
        <p:nvGrpSpPr>
          <p:cNvPr id="4" name="Group 3">
            <a:extLst>
              <a:ext uri="{FF2B5EF4-FFF2-40B4-BE49-F238E27FC236}">
                <a16:creationId xmlns:a16="http://schemas.microsoft.com/office/drawing/2014/main" id="{2DA94999-E23B-11AE-1B24-FE8BAF3F2316}"/>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9987FD1A-A05E-CB3C-BBE9-691EA5F97154}"/>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133D9877-CF13-43C9-AAB4-5D1515850FB7}"/>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B4DDB9F9-CA5B-AA63-886A-A5BD7503CE86}"/>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24135FC8-3278-31FB-9819-97B7C52B031E}"/>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B18CC51E-FB79-AA6F-198F-33E520C24C0F}"/>
              </a:ext>
            </a:extLst>
          </p:cNvPr>
          <p:cNvSpPr txBox="1"/>
          <p:nvPr/>
        </p:nvSpPr>
        <p:spPr>
          <a:xfrm>
            <a:off x="249382" y="486888"/>
            <a:ext cx="12037621" cy="830997"/>
          </a:xfrm>
          <a:prstGeom prst="rect">
            <a:avLst/>
          </a:prstGeom>
          <a:noFill/>
        </p:spPr>
        <p:txBody>
          <a:bodyPr wrap="square" rtlCol="0">
            <a:spAutoFit/>
          </a:bodyPr>
          <a:lstStyle/>
          <a:p>
            <a:r>
              <a:rPr lang="en-US" sz="4800" b="0" dirty="0">
                <a:solidFill>
                  <a:srgbClr val="0CA49A"/>
                </a:solidFill>
                <a:effectLst/>
                <a:latin typeface="Nunito Black" pitchFamily="2" charset="0"/>
              </a:rPr>
              <a:t>An equity-oriented approach</a:t>
            </a:r>
          </a:p>
        </p:txBody>
      </p:sp>
      <p:pic>
        <p:nvPicPr>
          <p:cNvPr id="3" name="Picture 2" descr="A child and child reading a book&#10;&#10;AI-generated content may be incorrect.">
            <a:extLst>
              <a:ext uri="{FF2B5EF4-FFF2-40B4-BE49-F238E27FC236}">
                <a16:creationId xmlns:a16="http://schemas.microsoft.com/office/drawing/2014/main" id="{718E46B6-F0B4-38D1-E8C8-14CB0BF39C77}"/>
              </a:ext>
            </a:extLst>
          </p:cNvPr>
          <p:cNvPicPr>
            <a:picLocks noChangeAspect="1"/>
          </p:cNvPicPr>
          <p:nvPr/>
        </p:nvPicPr>
        <p:blipFill>
          <a:blip r:embed="rId4"/>
          <a:stretch>
            <a:fillRect/>
          </a:stretch>
        </p:blipFill>
        <p:spPr>
          <a:xfrm>
            <a:off x="4954458" y="1353377"/>
            <a:ext cx="5127691" cy="3834371"/>
          </a:xfrm>
          <a:prstGeom prst="rect">
            <a:avLst/>
          </a:prstGeom>
        </p:spPr>
      </p:pic>
      <p:sp>
        <p:nvSpPr>
          <p:cNvPr id="13" name="TextBox 12">
            <a:extLst>
              <a:ext uri="{FF2B5EF4-FFF2-40B4-BE49-F238E27FC236}">
                <a16:creationId xmlns:a16="http://schemas.microsoft.com/office/drawing/2014/main" id="{B353B9D6-885A-FC8A-956D-546110573056}"/>
              </a:ext>
            </a:extLst>
          </p:cNvPr>
          <p:cNvSpPr txBox="1"/>
          <p:nvPr/>
        </p:nvSpPr>
        <p:spPr>
          <a:xfrm>
            <a:off x="249382" y="5527110"/>
            <a:ext cx="11744695" cy="646331"/>
          </a:xfrm>
          <a:prstGeom prst="rect">
            <a:avLst/>
          </a:prstGeom>
          <a:noFill/>
        </p:spPr>
        <p:txBody>
          <a:bodyPr wrap="square">
            <a:spAutoFit/>
          </a:bodyPr>
          <a:lstStyle/>
          <a:p>
            <a:r>
              <a:rPr lang="en-US" sz="3600" b="0" dirty="0">
                <a:effectLst/>
                <a:latin typeface="Nunito Black" pitchFamily="2" charset="0"/>
              </a:rPr>
              <a:t>Language, culture, access, and caregiver confidence</a:t>
            </a:r>
          </a:p>
        </p:txBody>
      </p:sp>
    </p:spTree>
    <p:extLst>
      <p:ext uri="{BB962C8B-B14F-4D97-AF65-F5344CB8AC3E}">
        <p14:creationId xmlns:p14="http://schemas.microsoft.com/office/powerpoint/2010/main" val="42041300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7D96C-5687-5EF3-525C-B9BA86B20321}"/>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952D6A66-3ABF-3F05-52C7-19F9EE24399B}"/>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0EAE9FEB-12EE-5997-D0E2-66688276BFDA}"/>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E484CD1F-C4E2-3C2A-BDD3-A53133845463}"/>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F8F86F78-02F3-463A-B49B-AA9EFDA7572E}"/>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F50058BC-5227-E591-02BE-F2645A4E4150}"/>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F1C92C85-C274-C5BB-5D37-A0633BF8E295}"/>
              </a:ext>
            </a:extLst>
          </p:cNvPr>
          <p:cNvSpPr txBox="1"/>
          <p:nvPr/>
        </p:nvSpPr>
        <p:spPr>
          <a:xfrm>
            <a:off x="154379" y="335845"/>
            <a:ext cx="12037621" cy="6186309"/>
          </a:xfrm>
          <a:prstGeom prst="rect">
            <a:avLst/>
          </a:prstGeom>
          <a:noFill/>
        </p:spPr>
        <p:txBody>
          <a:bodyPr wrap="square" rtlCol="0">
            <a:spAutoFit/>
          </a:bodyPr>
          <a:lstStyle/>
          <a:p>
            <a:r>
              <a:rPr lang="en-US" sz="3600" b="0" dirty="0">
                <a:solidFill>
                  <a:srgbClr val="0057B9"/>
                </a:solidFill>
                <a:effectLst/>
                <a:latin typeface="Nunito Black" pitchFamily="2" charset="0"/>
              </a:rPr>
              <a:t>Use the language you know best.</a:t>
            </a:r>
          </a:p>
          <a:p>
            <a:endParaRPr lang="en-US" sz="3600" b="0" dirty="0">
              <a:solidFill>
                <a:srgbClr val="DA291C"/>
              </a:solidFill>
              <a:effectLst/>
              <a:latin typeface="Nunito Black" pitchFamily="2" charset="0"/>
            </a:endParaRPr>
          </a:p>
          <a:p>
            <a:r>
              <a:rPr lang="en-US" sz="3600" b="0" dirty="0">
                <a:effectLst/>
                <a:latin typeface="Nunito" pitchFamily="2" charset="0"/>
              </a:rPr>
              <a:t>Families should be encouraged to:</a:t>
            </a:r>
          </a:p>
          <a:p>
            <a:endParaRPr lang="en-US" sz="3600" b="0" dirty="0">
              <a:effectLst/>
              <a:latin typeface="Nunito" pitchFamily="2" charset="0"/>
            </a:endParaRPr>
          </a:p>
          <a:p>
            <a:pPr marL="571500" indent="-571500">
              <a:buFont typeface="Arial" panose="020B0604020202020204" pitchFamily="34" charset="0"/>
              <a:buChar char="•"/>
            </a:pPr>
            <a:r>
              <a:rPr lang="en-US" sz="3600" b="0" dirty="0">
                <a:effectLst/>
                <a:latin typeface="Nunito" pitchFamily="2" charset="0"/>
              </a:rPr>
              <a:t>Talk, sing, read, and tell stories in their strongest language.</a:t>
            </a:r>
          </a:p>
          <a:p>
            <a:pPr marL="571500" indent="-571500">
              <a:buFont typeface="Arial" panose="020B0604020202020204" pitchFamily="34" charset="0"/>
              <a:buChar char="•"/>
            </a:pPr>
            <a:r>
              <a:rPr lang="en-US" sz="3600" b="0" dirty="0">
                <a:effectLst/>
                <a:latin typeface="Nunito" pitchFamily="2" charset="0"/>
              </a:rPr>
              <a:t>Maintain meaningful family communication.</a:t>
            </a:r>
          </a:p>
          <a:p>
            <a:pPr marL="571500" indent="-571500">
              <a:buFont typeface="Arial" panose="020B0604020202020204" pitchFamily="34" charset="0"/>
              <a:buChar char="•"/>
            </a:pPr>
            <a:r>
              <a:rPr lang="en-US" sz="3600" b="0" dirty="0">
                <a:effectLst/>
                <a:latin typeface="Nunito" pitchFamily="2" charset="0"/>
              </a:rPr>
              <a:t>Use all languages that are part of family life.</a:t>
            </a:r>
          </a:p>
          <a:p>
            <a:pPr marL="571500" indent="-571500">
              <a:buFont typeface="Arial" panose="020B0604020202020204" pitchFamily="34" charset="0"/>
              <a:buChar char="•"/>
            </a:pPr>
            <a:r>
              <a:rPr lang="en-US" sz="3600" b="0" dirty="0">
                <a:effectLst/>
                <a:latin typeface="Nunito" pitchFamily="2" charset="0"/>
              </a:rPr>
              <a:t>Choose books or stories that reflect their culture.</a:t>
            </a:r>
          </a:p>
          <a:p>
            <a:pPr marL="571500" indent="-571500">
              <a:buFont typeface="Arial" panose="020B0604020202020204" pitchFamily="34" charset="0"/>
              <a:buChar char="•"/>
            </a:pPr>
            <a:r>
              <a:rPr lang="en-US" sz="3600" b="0" dirty="0">
                <a:effectLst/>
                <a:latin typeface="Nunito" pitchFamily="2" charset="0"/>
              </a:rPr>
              <a:t>Avoid replacing rich home-language interaction with limited interaction in English or French.</a:t>
            </a:r>
          </a:p>
        </p:txBody>
      </p:sp>
    </p:spTree>
    <p:extLst>
      <p:ext uri="{BB962C8B-B14F-4D97-AF65-F5344CB8AC3E}">
        <p14:creationId xmlns:p14="http://schemas.microsoft.com/office/powerpoint/2010/main" val="28700434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A01E2-2B93-FBF5-DBDA-7F8B9AA6809B}"/>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051E7140-DBE5-3702-A5BA-0678599E3162}"/>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E7E5B820-6A0B-9C45-5A6F-D024E4671AEA}"/>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71640920-0A4E-2072-51BC-39906AB1BCF8}"/>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8728A0AD-2B18-3B16-EDC5-394A93FC6509}"/>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21EF56DA-6F62-CD17-B1A2-28E2770F0B25}"/>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70387CEB-3AF1-F45E-C81C-EF1B198BD34D}"/>
              </a:ext>
            </a:extLst>
          </p:cNvPr>
          <p:cNvSpPr txBox="1"/>
          <p:nvPr/>
        </p:nvSpPr>
        <p:spPr>
          <a:xfrm>
            <a:off x="249382" y="486888"/>
            <a:ext cx="12037621" cy="5693866"/>
          </a:xfrm>
          <a:prstGeom prst="rect">
            <a:avLst/>
          </a:prstGeom>
          <a:noFill/>
        </p:spPr>
        <p:txBody>
          <a:bodyPr wrap="square" rtlCol="0">
            <a:spAutoFit/>
          </a:bodyPr>
          <a:lstStyle/>
          <a:p>
            <a:r>
              <a:rPr lang="en-US" sz="2800" b="0" dirty="0">
                <a:solidFill>
                  <a:srgbClr val="0057B9"/>
                </a:solidFill>
                <a:effectLst/>
                <a:latin typeface="Nunito Black" pitchFamily="2" charset="0"/>
              </a:rPr>
              <a:t>Do not assume that limited reading ability means limited ability to support a child</a:t>
            </a:r>
          </a:p>
          <a:p>
            <a:endParaRPr lang="en-US" sz="2800" b="0" dirty="0">
              <a:solidFill>
                <a:srgbClr val="DA291C"/>
              </a:solidFill>
              <a:effectLst/>
              <a:latin typeface="Nunito Black" pitchFamily="2" charset="0"/>
            </a:endParaRPr>
          </a:p>
          <a:p>
            <a:r>
              <a:rPr lang="en-US" sz="2800" b="0" dirty="0">
                <a:effectLst/>
                <a:latin typeface="Nunito" pitchFamily="2" charset="0"/>
              </a:rPr>
              <a:t>Caregivers can:</a:t>
            </a:r>
          </a:p>
          <a:p>
            <a:pPr marL="914400" lvl="1" indent="-457200">
              <a:buFont typeface="Arial" panose="020B0604020202020204" pitchFamily="34" charset="0"/>
              <a:buChar char="•"/>
            </a:pPr>
            <a:r>
              <a:rPr lang="en-US" sz="2800" b="0" dirty="0">
                <a:effectLst/>
                <a:latin typeface="Nunito" pitchFamily="2" charset="0"/>
              </a:rPr>
              <a:t>Tell family stories.</a:t>
            </a:r>
          </a:p>
          <a:p>
            <a:pPr marL="914400" lvl="1" indent="-457200">
              <a:buFont typeface="Arial" panose="020B0604020202020204" pitchFamily="34" charset="0"/>
              <a:buChar char="•"/>
            </a:pPr>
            <a:r>
              <a:rPr lang="en-US" sz="2800" b="0" dirty="0">
                <a:effectLst/>
                <a:latin typeface="Nunito" pitchFamily="2" charset="0"/>
              </a:rPr>
              <a:t>Describe pictures.</a:t>
            </a:r>
          </a:p>
          <a:p>
            <a:pPr marL="914400" lvl="1" indent="-457200">
              <a:buFont typeface="Arial" panose="020B0604020202020204" pitchFamily="34" charset="0"/>
              <a:buChar char="•"/>
            </a:pPr>
            <a:r>
              <a:rPr lang="en-US" sz="2800" b="0" dirty="0">
                <a:effectLst/>
                <a:latin typeface="Nunito" pitchFamily="2" charset="0"/>
              </a:rPr>
              <a:t>Sing.</a:t>
            </a:r>
          </a:p>
          <a:p>
            <a:pPr marL="914400" lvl="1" indent="-457200">
              <a:buFont typeface="Arial" panose="020B0604020202020204" pitchFamily="34" charset="0"/>
              <a:buChar char="•"/>
            </a:pPr>
            <a:r>
              <a:rPr lang="en-US" sz="2800" b="0" dirty="0">
                <a:effectLst/>
                <a:latin typeface="Nunito" pitchFamily="2" charset="0"/>
              </a:rPr>
              <a:t>Use rhymes.</a:t>
            </a:r>
          </a:p>
          <a:p>
            <a:pPr marL="914400" lvl="1" indent="-457200">
              <a:buFont typeface="Arial" panose="020B0604020202020204" pitchFamily="34" charset="0"/>
              <a:buChar char="•"/>
            </a:pPr>
            <a:r>
              <a:rPr lang="en-US" sz="2800" b="0" dirty="0">
                <a:effectLst/>
                <a:latin typeface="Nunito" pitchFamily="2" charset="0"/>
              </a:rPr>
              <a:t>Name objects and actions.</a:t>
            </a:r>
          </a:p>
          <a:p>
            <a:pPr marL="914400" lvl="1" indent="-457200">
              <a:buFont typeface="Arial" panose="020B0604020202020204" pitchFamily="34" charset="0"/>
              <a:buChar char="•"/>
            </a:pPr>
            <a:r>
              <a:rPr lang="en-US" sz="2800" b="0" dirty="0">
                <a:effectLst/>
                <a:latin typeface="Nunito" pitchFamily="2" charset="0"/>
              </a:rPr>
              <a:t>Share wordless books.</a:t>
            </a:r>
          </a:p>
          <a:p>
            <a:pPr marL="914400" lvl="1" indent="-457200">
              <a:buFont typeface="Arial" panose="020B0604020202020204" pitchFamily="34" charset="0"/>
              <a:buChar char="•"/>
            </a:pPr>
            <a:r>
              <a:rPr lang="en-US" sz="2800" b="0" dirty="0">
                <a:effectLst/>
                <a:latin typeface="Nunito" pitchFamily="2" charset="0"/>
              </a:rPr>
              <a:t>Listen to audiobooks together.</a:t>
            </a:r>
          </a:p>
          <a:p>
            <a:pPr marL="914400" lvl="1" indent="-457200">
              <a:buFont typeface="Arial" panose="020B0604020202020204" pitchFamily="34" charset="0"/>
              <a:buChar char="•"/>
            </a:pPr>
            <a:r>
              <a:rPr lang="en-US" sz="2800" b="0" dirty="0">
                <a:effectLst/>
                <a:latin typeface="Nunito" pitchFamily="2" charset="0"/>
              </a:rPr>
              <a:t>Ask another trusted adult to read.</a:t>
            </a:r>
          </a:p>
          <a:p>
            <a:pPr marL="914400" lvl="1" indent="-457200">
              <a:buFont typeface="Arial" panose="020B0604020202020204" pitchFamily="34" charset="0"/>
              <a:buChar char="•"/>
            </a:pPr>
            <a:r>
              <a:rPr lang="en-US" sz="2800" b="0" dirty="0">
                <a:effectLst/>
                <a:latin typeface="Nunito" pitchFamily="2" charset="0"/>
              </a:rPr>
              <a:t>Use library and community programs.</a:t>
            </a:r>
          </a:p>
        </p:txBody>
      </p:sp>
      <p:pic>
        <p:nvPicPr>
          <p:cNvPr id="11" name="Picture 10" descr="A person sitting with a doctor and children&#10;&#10;AI-generated content may be incorrect.">
            <a:extLst>
              <a:ext uri="{FF2B5EF4-FFF2-40B4-BE49-F238E27FC236}">
                <a16:creationId xmlns:a16="http://schemas.microsoft.com/office/drawing/2014/main" id="{2656A33A-6587-70DD-308D-296C1C590F95}"/>
              </a:ext>
            </a:extLst>
          </p:cNvPr>
          <p:cNvPicPr>
            <a:picLocks noChangeAspect="1"/>
          </p:cNvPicPr>
          <p:nvPr/>
        </p:nvPicPr>
        <p:blipFill>
          <a:blip r:embed="rId3"/>
          <a:stretch>
            <a:fillRect/>
          </a:stretch>
        </p:blipFill>
        <p:spPr>
          <a:xfrm>
            <a:off x="6268192" y="1185717"/>
            <a:ext cx="4938641" cy="4003800"/>
          </a:xfrm>
          <a:prstGeom prst="rect">
            <a:avLst/>
          </a:prstGeom>
        </p:spPr>
      </p:pic>
    </p:spTree>
    <p:extLst>
      <p:ext uri="{BB962C8B-B14F-4D97-AF65-F5344CB8AC3E}">
        <p14:creationId xmlns:p14="http://schemas.microsoft.com/office/powerpoint/2010/main" val="163521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85E6D-6BE5-8F83-8999-66779154149A}"/>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A79D2D1A-5A1C-085B-62A1-133F54B2A65B}"/>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EB7610C3-B12F-8D94-5700-239E8D631D95}"/>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381F6582-B33F-B753-077E-5B98A4020AE5}"/>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7F41BC99-1A8B-D195-1303-E6220375AC5A}"/>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8D5CDD21-A89E-1FEB-D15C-08736E18192E}"/>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DAD94A3B-0E91-645F-7A08-4428AA027499}"/>
              </a:ext>
            </a:extLst>
          </p:cNvPr>
          <p:cNvSpPr txBox="1"/>
          <p:nvPr/>
        </p:nvSpPr>
        <p:spPr>
          <a:xfrm>
            <a:off x="249382" y="486888"/>
            <a:ext cx="12037621" cy="5693866"/>
          </a:xfrm>
          <a:prstGeom prst="rect">
            <a:avLst/>
          </a:prstGeom>
          <a:noFill/>
        </p:spPr>
        <p:txBody>
          <a:bodyPr wrap="square" rtlCol="0">
            <a:spAutoFit/>
          </a:bodyPr>
          <a:lstStyle/>
          <a:p>
            <a:r>
              <a:rPr lang="en-US" sz="2800" b="0" dirty="0">
                <a:solidFill>
                  <a:srgbClr val="0057B9"/>
                </a:solidFill>
                <a:effectLst/>
                <a:latin typeface="Nunito Black" pitchFamily="2" charset="0"/>
              </a:rPr>
              <a:t>Families are more likely to engage when resources reflect them</a:t>
            </a:r>
          </a:p>
          <a:p>
            <a:endParaRPr lang="en-US" sz="2800" dirty="0">
              <a:latin typeface="Nunito" pitchFamily="2" charset="0"/>
            </a:endParaRPr>
          </a:p>
          <a:p>
            <a:r>
              <a:rPr lang="en-US" sz="2800" b="0" dirty="0">
                <a:effectLst/>
                <a:latin typeface="Nunito" pitchFamily="2" charset="0"/>
              </a:rPr>
              <a:t>Consider:</a:t>
            </a:r>
          </a:p>
          <a:p>
            <a:endParaRPr lang="en-US" sz="2800" b="0" dirty="0">
              <a:effectLst/>
              <a:latin typeface="Nunito" pitchFamily="2" charset="0"/>
            </a:endParaRPr>
          </a:p>
          <a:p>
            <a:pPr marL="1371600" lvl="2" indent="-457200">
              <a:buFont typeface="Arial" panose="020B0604020202020204" pitchFamily="34" charset="0"/>
              <a:buChar char="•"/>
            </a:pPr>
            <a:r>
              <a:rPr lang="en-US" sz="2800" b="0" dirty="0">
                <a:effectLst/>
                <a:latin typeface="Nunito" pitchFamily="2" charset="0"/>
              </a:rPr>
              <a:t>Language</a:t>
            </a:r>
          </a:p>
          <a:p>
            <a:pPr marL="1371600" lvl="2" indent="-457200">
              <a:buFont typeface="Arial" panose="020B0604020202020204" pitchFamily="34" charset="0"/>
              <a:buChar char="•"/>
            </a:pPr>
            <a:r>
              <a:rPr lang="en-US" sz="2800" b="0" dirty="0">
                <a:effectLst/>
                <a:latin typeface="Nunito" pitchFamily="2" charset="0"/>
              </a:rPr>
              <a:t>Names and family structures</a:t>
            </a:r>
          </a:p>
          <a:p>
            <a:pPr marL="1371600" lvl="2" indent="-457200">
              <a:buFont typeface="Arial" panose="020B0604020202020204" pitchFamily="34" charset="0"/>
              <a:buChar char="•"/>
            </a:pPr>
            <a:r>
              <a:rPr lang="en-US" sz="2800" b="0" dirty="0">
                <a:effectLst/>
                <a:latin typeface="Nunito" pitchFamily="2" charset="0"/>
              </a:rPr>
              <a:t>Skin tones and hair</a:t>
            </a:r>
          </a:p>
          <a:p>
            <a:pPr marL="1371600" lvl="2" indent="-457200">
              <a:buFont typeface="Arial" panose="020B0604020202020204" pitchFamily="34" charset="0"/>
              <a:buChar char="•"/>
            </a:pPr>
            <a:r>
              <a:rPr lang="en-US" sz="2800" b="0" dirty="0">
                <a:effectLst/>
                <a:latin typeface="Nunito" pitchFamily="2" charset="0"/>
              </a:rPr>
              <a:t>Clothing and food</a:t>
            </a:r>
          </a:p>
          <a:p>
            <a:pPr marL="1371600" lvl="2" indent="-457200">
              <a:buFont typeface="Arial" panose="020B0604020202020204" pitchFamily="34" charset="0"/>
              <a:buChar char="•"/>
            </a:pPr>
            <a:r>
              <a:rPr lang="en-US" sz="2800" b="0" dirty="0">
                <a:effectLst/>
                <a:latin typeface="Nunito" pitchFamily="2" charset="0"/>
              </a:rPr>
              <a:t>Disability representation</a:t>
            </a:r>
          </a:p>
          <a:p>
            <a:pPr marL="1371600" lvl="2" indent="-457200">
              <a:buFont typeface="Arial" panose="020B0604020202020204" pitchFamily="34" charset="0"/>
              <a:buChar char="•"/>
            </a:pPr>
            <a:r>
              <a:rPr lang="en-US" sz="2800" b="0" dirty="0">
                <a:effectLst/>
                <a:latin typeface="Nunito" pitchFamily="2" charset="0"/>
              </a:rPr>
              <a:t>Rural, northern, and urban settings</a:t>
            </a:r>
          </a:p>
          <a:p>
            <a:pPr marL="1371600" lvl="2" indent="-457200">
              <a:buFont typeface="Arial" panose="020B0604020202020204" pitchFamily="34" charset="0"/>
              <a:buChar char="•"/>
            </a:pPr>
            <a:r>
              <a:rPr lang="en-US" sz="2800" b="0" dirty="0">
                <a:effectLst/>
                <a:latin typeface="Nunito" pitchFamily="2" charset="0"/>
              </a:rPr>
              <a:t>Indigenous stories and authors</a:t>
            </a:r>
          </a:p>
          <a:p>
            <a:pPr marL="1371600" lvl="2" indent="-457200">
              <a:buFont typeface="Arial" panose="020B0604020202020204" pitchFamily="34" charset="0"/>
              <a:buChar char="•"/>
            </a:pPr>
            <a:r>
              <a:rPr lang="en-US" sz="2800" b="0" dirty="0">
                <a:effectLst/>
                <a:latin typeface="Nunito" pitchFamily="2" charset="0"/>
              </a:rPr>
              <a:t>Migration and newcomer experiences</a:t>
            </a:r>
          </a:p>
          <a:p>
            <a:pPr marL="1371600" lvl="2" indent="-457200">
              <a:buFont typeface="Arial" panose="020B0604020202020204" pitchFamily="34" charset="0"/>
              <a:buChar char="•"/>
            </a:pPr>
            <a:r>
              <a:rPr lang="en-US" sz="2800" b="0" dirty="0">
                <a:effectLst/>
                <a:latin typeface="Nunito" pitchFamily="2" charset="0"/>
              </a:rPr>
              <a:t>Family and community traditions</a:t>
            </a:r>
          </a:p>
        </p:txBody>
      </p:sp>
      <p:pic>
        <p:nvPicPr>
          <p:cNvPr id="3" name="Picture 2">
            <a:extLst>
              <a:ext uri="{FF2B5EF4-FFF2-40B4-BE49-F238E27FC236}">
                <a16:creationId xmlns:a16="http://schemas.microsoft.com/office/drawing/2014/main" id="{D5908182-F15D-F4C3-7E8C-366801F14B44}"/>
              </a:ext>
            </a:extLst>
          </p:cNvPr>
          <p:cNvPicPr>
            <a:picLocks noChangeAspect="1"/>
          </p:cNvPicPr>
          <p:nvPr/>
        </p:nvPicPr>
        <p:blipFill>
          <a:blip r:embed="rId3"/>
          <a:stretch>
            <a:fillRect/>
          </a:stretch>
        </p:blipFill>
        <p:spPr>
          <a:xfrm>
            <a:off x="7272806" y="1809593"/>
            <a:ext cx="3931205" cy="2702138"/>
          </a:xfrm>
          <a:prstGeom prst="rect">
            <a:avLst/>
          </a:prstGeom>
        </p:spPr>
      </p:pic>
    </p:spTree>
    <p:extLst>
      <p:ext uri="{BB962C8B-B14F-4D97-AF65-F5344CB8AC3E}">
        <p14:creationId xmlns:p14="http://schemas.microsoft.com/office/powerpoint/2010/main" val="39277664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4368F-7FF8-6594-D1CF-502793C5BD94}"/>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3F29B028-CC13-E123-8ABC-1D0909168B5B}"/>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42656F96-52E4-0E6B-598F-7D224A3DD426}"/>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E773C928-7B92-5A56-710B-7FCA1AF4A51B}"/>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3E54EEBC-4FD7-014E-5E16-E7CE296B696C}"/>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FDB7B07A-3FD5-6F0E-F6B9-8F4F6ED69445}"/>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7B669147-078E-8308-75CA-AF77368BC51A}"/>
              </a:ext>
            </a:extLst>
          </p:cNvPr>
          <p:cNvSpPr txBox="1"/>
          <p:nvPr/>
        </p:nvSpPr>
        <p:spPr>
          <a:xfrm>
            <a:off x="249383" y="486888"/>
            <a:ext cx="11400312" cy="5262979"/>
          </a:xfrm>
          <a:prstGeom prst="rect">
            <a:avLst/>
          </a:prstGeom>
          <a:noFill/>
        </p:spPr>
        <p:txBody>
          <a:bodyPr wrap="square" rtlCol="0">
            <a:spAutoFit/>
          </a:bodyPr>
          <a:lstStyle/>
          <a:p>
            <a:r>
              <a:rPr lang="en-US" sz="2800" b="0" dirty="0">
                <a:solidFill>
                  <a:srgbClr val="0057B9"/>
                </a:solidFill>
                <a:effectLst/>
                <a:latin typeface="Nunito Black" pitchFamily="2" charset="0"/>
              </a:rPr>
              <a:t>The key question is not only “How much screen time?”</a:t>
            </a:r>
          </a:p>
          <a:p>
            <a:endParaRPr lang="en-US" sz="2800" b="0" dirty="0">
              <a:effectLst/>
              <a:latin typeface="Nunito" pitchFamily="2" charset="0"/>
            </a:endParaRPr>
          </a:p>
          <a:p>
            <a:r>
              <a:rPr lang="en-US" sz="2800" b="0" dirty="0">
                <a:effectLst/>
                <a:latin typeface="Nunito" pitchFamily="2" charset="0"/>
              </a:rPr>
              <a:t>Also ask:</a:t>
            </a:r>
          </a:p>
          <a:p>
            <a:endParaRPr lang="en-US" sz="2800" b="0" dirty="0">
              <a:effectLst/>
              <a:latin typeface="Nunito" pitchFamily="2" charset="0"/>
            </a:endParaRPr>
          </a:p>
          <a:p>
            <a:pPr marL="1371600" lvl="2" indent="-457200">
              <a:buFont typeface="Arial" panose="020B0604020202020204" pitchFamily="34" charset="0"/>
              <a:buChar char="•"/>
            </a:pPr>
            <a:r>
              <a:rPr lang="en-US" sz="2800" b="0" dirty="0">
                <a:effectLst/>
                <a:latin typeface="Nunito" pitchFamily="2" charset="0"/>
              </a:rPr>
              <a:t>Is the child using the screen alone or with an adult?</a:t>
            </a:r>
          </a:p>
          <a:p>
            <a:pPr marL="1371600" lvl="2" indent="-457200">
              <a:buFont typeface="Arial" panose="020B0604020202020204" pitchFamily="34" charset="0"/>
              <a:buChar char="•"/>
            </a:pPr>
            <a:r>
              <a:rPr lang="en-US" sz="2800" b="0" dirty="0">
                <a:effectLst/>
                <a:latin typeface="Nunito" pitchFamily="2" charset="0"/>
              </a:rPr>
              <a:t>Is the content age-appropriate?</a:t>
            </a:r>
          </a:p>
          <a:p>
            <a:pPr marL="1371600" lvl="2" indent="-457200">
              <a:buFont typeface="Arial" panose="020B0604020202020204" pitchFamily="34" charset="0"/>
              <a:buChar char="•"/>
            </a:pPr>
            <a:r>
              <a:rPr lang="en-US" sz="2800" b="0" dirty="0">
                <a:effectLst/>
                <a:latin typeface="Nunito" pitchFamily="2" charset="0"/>
              </a:rPr>
              <a:t>Is screen use displacing sleep, movement, play, or conversation?</a:t>
            </a:r>
          </a:p>
          <a:p>
            <a:pPr marL="1371600" lvl="2" indent="-457200">
              <a:buFont typeface="Arial" panose="020B0604020202020204" pitchFamily="34" charset="0"/>
              <a:buChar char="•"/>
            </a:pPr>
            <a:r>
              <a:rPr lang="en-US" sz="2800" b="0" dirty="0">
                <a:effectLst/>
                <a:latin typeface="Nunito" pitchFamily="2" charset="0"/>
              </a:rPr>
              <a:t>Does the caregiver talk about what the child is seeing?</a:t>
            </a:r>
          </a:p>
          <a:p>
            <a:pPr marL="1371600" lvl="2" indent="-457200">
              <a:buFont typeface="Arial" panose="020B0604020202020204" pitchFamily="34" charset="0"/>
              <a:buChar char="•"/>
            </a:pPr>
            <a:r>
              <a:rPr lang="en-US" sz="2800" b="0" dirty="0">
                <a:effectLst/>
                <a:latin typeface="Nunito" pitchFamily="2" charset="0"/>
              </a:rPr>
              <a:t>Can a digital activity lead into an offline interaction?</a:t>
            </a:r>
          </a:p>
          <a:p>
            <a:pPr marL="1371600" lvl="2" indent="-457200">
              <a:buFont typeface="Arial" panose="020B0604020202020204" pitchFamily="34" charset="0"/>
              <a:buChar char="•"/>
            </a:pPr>
            <a:r>
              <a:rPr lang="en-US" sz="2800" b="0" dirty="0">
                <a:effectLst/>
                <a:latin typeface="Nunito" pitchFamily="2" charset="0"/>
              </a:rPr>
              <a:t>Is the screen being used because the family lacks alternatives or support?</a:t>
            </a:r>
          </a:p>
        </p:txBody>
      </p:sp>
    </p:spTree>
    <p:extLst>
      <p:ext uri="{BB962C8B-B14F-4D97-AF65-F5344CB8AC3E}">
        <p14:creationId xmlns:p14="http://schemas.microsoft.com/office/powerpoint/2010/main" val="16700157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55A1E-7E73-4EA4-40A1-C4F9062D5E3C}"/>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648CE1AA-CDB1-366C-2611-AF512075EE48}"/>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B9B94D89-2C2A-69D0-C2F0-6ABE8DE6440F}"/>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5A267701-A5E1-B9CE-876D-2894139AFC4A}"/>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08492045-F205-C069-8721-7269433C8B1F}"/>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638A732E-0F77-730E-06F3-8B3FAABCE32B}"/>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1DC45C0F-6BD5-D85B-9EBA-2B3FF74D64A2}"/>
              </a:ext>
            </a:extLst>
          </p:cNvPr>
          <p:cNvSpPr txBox="1"/>
          <p:nvPr/>
        </p:nvSpPr>
        <p:spPr>
          <a:xfrm>
            <a:off x="249383" y="486888"/>
            <a:ext cx="11732820" cy="1323439"/>
          </a:xfrm>
          <a:prstGeom prst="rect">
            <a:avLst/>
          </a:prstGeom>
          <a:noFill/>
        </p:spPr>
        <p:txBody>
          <a:bodyPr wrap="square" rtlCol="0">
            <a:spAutoFit/>
          </a:bodyPr>
          <a:lstStyle/>
          <a:p>
            <a:r>
              <a:rPr lang="en-US" sz="2400" b="0" dirty="0">
                <a:solidFill>
                  <a:srgbClr val="0057B9"/>
                </a:solidFill>
                <a:effectLst/>
                <a:latin typeface="Nunito Black" pitchFamily="2" charset="0"/>
              </a:rPr>
              <a:t>Early literacy promotion does not replace developmental assessment</a:t>
            </a:r>
          </a:p>
          <a:p>
            <a:endParaRPr lang="en-US" sz="2800" b="0" dirty="0">
              <a:solidFill>
                <a:srgbClr val="0057B9"/>
              </a:solidFill>
              <a:effectLst/>
              <a:latin typeface="Nunito Black" pitchFamily="2" charset="0"/>
            </a:endParaRPr>
          </a:p>
          <a:p>
            <a:r>
              <a:rPr lang="en-US" sz="2800" b="0" dirty="0">
                <a:effectLst/>
                <a:latin typeface="Nunito" pitchFamily="2" charset="0"/>
              </a:rPr>
              <a:t>Consider further assessment when there are concerns about:</a:t>
            </a:r>
          </a:p>
        </p:txBody>
      </p:sp>
      <p:sp>
        <p:nvSpPr>
          <p:cNvPr id="3" name="TextBox 2">
            <a:extLst>
              <a:ext uri="{FF2B5EF4-FFF2-40B4-BE49-F238E27FC236}">
                <a16:creationId xmlns:a16="http://schemas.microsoft.com/office/drawing/2014/main" id="{24A31ED6-81EF-3CFE-3F3C-9738126E6743}"/>
              </a:ext>
            </a:extLst>
          </p:cNvPr>
          <p:cNvSpPr txBox="1"/>
          <p:nvPr/>
        </p:nvSpPr>
        <p:spPr>
          <a:xfrm>
            <a:off x="249383" y="2430835"/>
            <a:ext cx="11732820" cy="4154984"/>
          </a:xfrm>
          <a:prstGeom prst="rect">
            <a:avLst/>
          </a:prstGeom>
          <a:noFill/>
        </p:spPr>
        <p:txBody>
          <a:bodyPr wrap="square" numCol="2">
            <a:spAutoFit/>
          </a:bodyPr>
          <a:lstStyle/>
          <a:p>
            <a:pPr marL="457200" indent="-457200">
              <a:buFont typeface="Arial" panose="020B0604020202020204" pitchFamily="34" charset="0"/>
              <a:buChar char="•"/>
            </a:pPr>
            <a:r>
              <a:rPr lang="en-US" sz="2400" b="0" dirty="0">
                <a:effectLst/>
                <a:latin typeface="Nunito" pitchFamily="2" charset="0"/>
              </a:rPr>
              <a:t>Hearing</a:t>
            </a:r>
          </a:p>
          <a:p>
            <a:pPr marL="457200" indent="-457200">
              <a:buFont typeface="Arial" panose="020B0604020202020204" pitchFamily="34" charset="0"/>
              <a:buChar char="•"/>
            </a:pPr>
            <a:r>
              <a:rPr lang="en-US" sz="2400" b="0" dirty="0">
                <a:effectLst/>
                <a:latin typeface="Nunito" pitchFamily="2" charset="0"/>
              </a:rPr>
              <a:t>Loss of previously acquired skills</a:t>
            </a:r>
          </a:p>
          <a:p>
            <a:pPr marL="457200" indent="-457200">
              <a:buFont typeface="Arial" panose="020B0604020202020204" pitchFamily="34" charset="0"/>
              <a:buChar char="•"/>
            </a:pPr>
            <a:r>
              <a:rPr lang="en-US" sz="2400" b="0" dirty="0">
                <a:effectLst/>
                <a:latin typeface="Nunito" pitchFamily="2" charset="0"/>
              </a:rPr>
              <a:t>Limited response to sound, voice, or name</a:t>
            </a:r>
          </a:p>
          <a:p>
            <a:pPr marL="457200" indent="-457200">
              <a:buFont typeface="Arial" panose="020B0604020202020204" pitchFamily="34" charset="0"/>
              <a:buChar char="•"/>
            </a:pPr>
            <a:r>
              <a:rPr lang="en-US" sz="2400" b="0" dirty="0">
                <a:effectLst/>
                <a:latin typeface="Nunito" pitchFamily="2" charset="0"/>
              </a:rPr>
              <a:t>Limited gestures or joint attention</a:t>
            </a:r>
          </a:p>
          <a:p>
            <a:pPr marL="457200" indent="-457200">
              <a:buFont typeface="Arial" panose="020B0604020202020204" pitchFamily="34" charset="0"/>
              <a:buChar char="•"/>
            </a:pPr>
            <a:r>
              <a:rPr lang="en-US" sz="2400" b="0" dirty="0">
                <a:effectLst/>
                <a:latin typeface="Nunito" pitchFamily="2" charset="0"/>
              </a:rPr>
              <a:t>Delayed understanding or use of language</a:t>
            </a:r>
          </a:p>
          <a:p>
            <a:pPr marL="457200" indent="-457200">
              <a:buFont typeface="Arial" panose="020B0604020202020204" pitchFamily="34" charset="0"/>
              <a:buChar char="•"/>
            </a:pPr>
            <a:r>
              <a:rPr lang="en-US" sz="2400" b="0" dirty="0">
                <a:effectLst/>
                <a:latin typeface="Nunito" pitchFamily="2" charset="0"/>
              </a:rPr>
              <a:t>Speech that is difficult to understand</a:t>
            </a:r>
          </a:p>
          <a:p>
            <a:pPr marL="457200" indent="-457200">
              <a:buFont typeface="Arial" panose="020B0604020202020204" pitchFamily="34" charset="0"/>
              <a:buChar char="•"/>
            </a:pPr>
            <a:r>
              <a:rPr lang="en-US" sz="2400" b="0" dirty="0">
                <a:effectLst/>
                <a:latin typeface="Nunito" pitchFamily="2" charset="0"/>
              </a:rPr>
              <a:t>Social communication</a:t>
            </a:r>
          </a:p>
          <a:p>
            <a:pPr marL="457200" indent="-457200">
              <a:buFont typeface="Arial" panose="020B0604020202020204" pitchFamily="34" charset="0"/>
              <a:buChar char="•"/>
            </a:pPr>
            <a:r>
              <a:rPr lang="en-US" sz="2400" b="0" dirty="0">
                <a:effectLst/>
                <a:latin typeface="Nunito" pitchFamily="2" charset="0"/>
              </a:rPr>
              <a:t>Motor or vision skills affecting book interaction</a:t>
            </a:r>
          </a:p>
          <a:p>
            <a:pPr marL="457200" indent="-457200">
              <a:buFont typeface="Arial" panose="020B0604020202020204" pitchFamily="34" charset="0"/>
              <a:buChar char="•"/>
            </a:pPr>
            <a:r>
              <a:rPr lang="en-US" sz="2400" b="0" dirty="0">
                <a:effectLst/>
                <a:latin typeface="Nunito" pitchFamily="2" charset="0"/>
              </a:rPr>
              <a:t>Persistent </a:t>
            </a:r>
            <a:r>
              <a:rPr lang="en-US" sz="2400" b="0" dirty="0" err="1">
                <a:effectLst/>
                <a:latin typeface="Nunito" pitchFamily="2" charset="0"/>
              </a:rPr>
              <a:t>behavioural</a:t>
            </a:r>
            <a:r>
              <a:rPr lang="en-US" sz="2400" b="0" dirty="0">
                <a:effectLst/>
                <a:latin typeface="Nunito" pitchFamily="2" charset="0"/>
              </a:rPr>
              <a:t> dysregulation</a:t>
            </a:r>
          </a:p>
          <a:p>
            <a:pPr marL="457200" indent="-457200">
              <a:buFont typeface="Arial" panose="020B0604020202020204" pitchFamily="34" charset="0"/>
              <a:buChar char="•"/>
            </a:pPr>
            <a:r>
              <a:rPr lang="en-US" sz="2400" b="0" dirty="0">
                <a:effectLst/>
                <a:latin typeface="Nunito" pitchFamily="2" charset="0"/>
              </a:rPr>
              <a:t>Broader developmental differences</a:t>
            </a:r>
          </a:p>
          <a:p>
            <a:pPr marL="457200" indent="-457200">
              <a:buFont typeface="Arial" panose="020B0604020202020204" pitchFamily="34" charset="0"/>
              <a:buChar char="•"/>
            </a:pPr>
            <a:r>
              <a:rPr lang="en-US" sz="2400" b="0" dirty="0">
                <a:effectLst/>
                <a:latin typeface="Nunito" pitchFamily="2" charset="0"/>
              </a:rPr>
              <a:t>Caregiver concern</a:t>
            </a:r>
          </a:p>
        </p:txBody>
      </p:sp>
      <p:pic>
        <p:nvPicPr>
          <p:cNvPr id="11" name="Picture 10">
            <a:extLst>
              <a:ext uri="{FF2B5EF4-FFF2-40B4-BE49-F238E27FC236}">
                <a16:creationId xmlns:a16="http://schemas.microsoft.com/office/drawing/2014/main" id="{3DDEFFD8-0C06-AA36-FE63-9E51AF528D4B}"/>
              </a:ext>
            </a:extLst>
          </p:cNvPr>
          <p:cNvPicPr>
            <a:picLocks noChangeAspect="1"/>
          </p:cNvPicPr>
          <p:nvPr/>
        </p:nvPicPr>
        <p:blipFill>
          <a:blip r:embed="rId3"/>
          <a:stretch>
            <a:fillRect/>
          </a:stretch>
        </p:blipFill>
        <p:spPr>
          <a:xfrm>
            <a:off x="7677623" y="3875803"/>
            <a:ext cx="2380861" cy="2516091"/>
          </a:xfrm>
          <a:prstGeom prst="rect">
            <a:avLst/>
          </a:prstGeom>
        </p:spPr>
      </p:pic>
    </p:spTree>
    <p:extLst>
      <p:ext uri="{BB962C8B-B14F-4D97-AF65-F5344CB8AC3E}">
        <p14:creationId xmlns:p14="http://schemas.microsoft.com/office/powerpoint/2010/main" val="5156589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35D24-5403-00D0-65F4-EFB924BC12BE}"/>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EA5C1E22-514A-FB47-345E-DB9B7F2E91BC}"/>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438BEE34-8607-6B5D-8434-BAB558AEF8A2}"/>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F2361776-27D8-436D-154C-2D334FA1F37E}"/>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9238B5E0-F684-BE4F-CF0E-70C96B0181EF}"/>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F84BF9DE-950C-015A-0DBA-D22BCA0A270E}"/>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4" name="TextBox 3">
            <a:extLst>
              <a:ext uri="{FF2B5EF4-FFF2-40B4-BE49-F238E27FC236}">
                <a16:creationId xmlns:a16="http://schemas.microsoft.com/office/drawing/2014/main" id="{C5476C8E-749B-721B-75A8-1C12F89708EA}"/>
              </a:ext>
            </a:extLst>
          </p:cNvPr>
          <p:cNvSpPr txBox="1"/>
          <p:nvPr/>
        </p:nvSpPr>
        <p:spPr>
          <a:xfrm>
            <a:off x="736239" y="663336"/>
            <a:ext cx="6100762" cy="923330"/>
          </a:xfrm>
          <a:prstGeom prst="rect">
            <a:avLst/>
          </a:prstGeom>
          <a:noFill/>
        </p:spPr>
        <p:txBody>
          <a:bodyPr wrap="square">
            <a:spAutoFit/>
          </a:bodyPr>
          <a:lstStyle/>
          <a:p>
            <a:r>
              <a:rPr lang="en-CA" sz="5400" b="1" i="0" u="none" strike="noStrike" dirty="0">
                <a:solidFill>
                  <a:srgbClr val="0057B8"/>
                </a:solidFill>
                <a:effectLst/>
                <a:latin typeface="Nunito Black" pitchFamily="2" charset="0"/>
              </a:rPr>
              <a:t>Case Studies</a:t>
            </a:r>
            <a:endParaRPr lang="en-CA" sz="5400" dirty="0">
              <a:solidFill>
                <a:srgbClr val="0057B8"/>
              </a:solidFill>
              <a:latin typeface="Nunito Black" pitchFamily="2" charset="0"/>
            </a:endParaRPr>
          </a:p>
        </p:txBody>
      </p:sp>
      <p:pic>
        <p:nvPicPr>
          <p:cNvPr id="6" name="Picture 5">
            <a:extLst>
              <a:ext uri="{FF2B5EF4-FFF2-40B4-BE49-F238E27FC236}">
                <a16:creationId xmlns:a16="http://schemas.microsoft.com/office/drawing/2014/main" id="{3D062E5B-C02D-CEAE-651F-F8FDD665D3AF}"/>
              </a:ext>
            </a:extLst>
          </p:cNvPr>
          <p:cNvPicPr>
            <a:picLocks noChangeAspect="1"/>
          </p:cNvPicPr>
          <p:nvPr/>
        </p:nvPicPr>
        <p:blipFill>
          <a:blip r:embed="rId3"/>
          <a:stretch>
            <a:fillRect/>
          </a:stretch>
        </p:blipFill>
        <p:spPr>
          <a:xfrm>
            <a:off x="5259940" y="756475"/>
            <a:ext cx="5717839" cy="5463712"/>
          </a:xfrm>
          <a:prstGeom prst="rect">
            <a:avLst/>
          </a:prstGeom>
        </p:spPr>
      </p:pic>
    </p:spTree>
    <p:extLst>
      <p:ext uri="{BB962C8B-B14F-4D97-AF65-F5344CB8AC3E}">
        <p14:creationId xmlns:p14="http://schemas.microsoft.com/office/powerpoint/2010/main" val="12452685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F7A72-0573-3BD0-6310-FB2A33FAEFAE}"/>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F260B9B5-5738-4BC2-3047-38BEF99BEA49}"/>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EA27CF2F-24F7-B4EC-33BB-A1FED76DE5C5}"/>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7DBB31DB-812D-802C-F4EC-EFBA376EFD06}"/>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92CE5204-6F3A-EC4F-633F-1CE2AABAF3B4}"/>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BE2CCE31-B23E-6FE9-5384-9E2113A1F8F3}"/>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43E8F3B4-6086-BCF7-8307-62DE9CCF19CE}"/>
              </a:ext>
            </a:extLst>
          </p:cNvPr>
          <p:cNvSpPr txBox="1"/>
          <p:nvPr/>
        </p:nvSpPr>
        <p:spPr>
          <a:xfrm>
            <a:off x="623671" y="686583"/>
            <a:ext cx="6100762" cy="523220"/>
          </a:xfrm>
          <a:prstGeom prst="rect">
            <a:avLst/>
          </a:prstGeom>
          <a:noFill/>
        </p:spPr>
        <p:txBody>
          <a:bodyPr wrap="square">
            <a:spAutoFit/>
          </a:bodyPr>
          <a:lstStyle/>
          <a:p>
            <a:pPr rtl="0">
              <a:spcBef>
                <a:spcPts val="2400"/>
              </a:spcBef>
              <a:spcAft>
                <a:spcPts val="600"/>
              </a:spcAft>
              <a:buNone/>
            </a:pPr>
            <a:r>
              <a:rPr lang="en-CA" sz="2800" b="1" i="0" u="none" strike="noStrike" dirty="0">
                <a:solidFill>
                  <a:srgbClr val="0057B8"/>
                </a:solidFill>
                <a:effectLst/>
                <a:latin typeface="Nunito Black" pitchFamily="2" charset="0"/>
              </a:rPr>
              <a:t>The Time-Pressed Caregiver</a:t>
            </a:r>
            <a:endParaRPr lang="en-CA" sz="2400" b="1" dirty="0">
              <a:solidFill>
                <a:srgbClr val="0057B8"/>
              </a:solidFill>
              <a:effectLst/>
              <a:latin typeface="Nunito Black" pitchFamily="2" charset="0"/>
            </a:endParaRPr>
          </a:p>
        </p:txBody>
      </p:sp>
      <p:sp>
        <p:nvSpPr>
          <p:cNvPr id="5" name="TextBox 4">
            <a:extLst>
              <a:ext uri="{FF2B5EF4-FFF2-40B4-BE49-F238E27FC236}">
                <a16:creationId xmlns:a16="http://schemas.microsoft.com/office/drawing/2014/main" id="{C75AFEEB-7717-D908-FC78-9E0F26DD5524}"/>
              </a:ext>
            </a:extLst>
          </p:cNvPr>
          <p:cNvSpPr txBox="1"/>
          <p:nvPr/>
        </p:nvSpPr>
        <p:spPr>
          <a:xfrm>
            <a:off x="623671" y="1546107"/>
            <a:ext cx="11388437" cy="4832092"/>
          </a:xfrm>
          <a:prstGeom prst="rect">
            <a:avLst/>
          </a:prstGeom>
          <a:noFill/>
        </p:spPr>
        <p:txBody>
          <a:bodyPr wrap="square">
            <a:spAutoFit/>
          </a:bodyPr>
          <a:lstStyle/>
          <a:p>
            <a:pPr>
              <a:buNone/>
            </a:pPr>
            <a:r>
              <a:rPr lang="en-US" sz="2800" b="1" dirty="0">
                <a:latin typeface="Nunito" pitchFamily="2" charset="0"/>
              </a:rPr>
              <a:t>Case</a:t>
            </a:r>
          </a:p>
          <a:p>
            <a:pPr>
              <a:buNone/>
            </a:pPr>
            <a:endParaRPr lang="en-US" sz="2800" dirty="0">
              <a:latin typeface="Nunito" pitchFamily="2" charset="0"/>
            </a:endParaRPr>
          </a:p>
          <a:p>
            <a:pPr>
              <a:buNone/>
            </a:pPr>
            <a:r>
              <a:rPr lang="en-US" sz="2800" dirty="0">
                <a:latin typeface="Nunito" pitchFamily="2" charset="0"/>
              </a:rPr>
              <a:t>A single parent of three children works irregular shifts and says:</a:t>
            </a:r>
          </a:p>
          <a:p>
            <a:pPr>
              <a:buNone/>
            </a:pPr>
            <a:r>
              <a:rPr lang="en-US" sz="2800" dirty="0">
                <a:latin typeface="Nunito" pitchFamily="2" charset="0"/>
              </a:rPr>
              <a:t>“I barely have time to get everyone fed and into bed. Reading every night is not realistic.”</a:t>
            </a:r>
          </a:p>
          <a:p>
            <a:pPr>
              <a:buNone/>
            </a:pPr>
            <a:endParaRPr lang="en-US" sz="2800" dirty="0">
              <a:latin typeface="Nunito" pitchFamily="2" charset="0"/>
            </a:endParaRPr>
          </a:p>
          <a:p>
            <a:pPr>
              <a:buNone/>
            </a:pPr>
            <a:r>
              <a:rPr lang="en-US" sz="2800" b="1" dirty="0">
                <a:latin typeface="Nunito" pitchFamily="2" charset="0"/>
              </a:rPr>
              <a:t>Discuss</a:t>
            </a:r>
          </a:p>
          <a:p>
            <a:pPr>
              <a:buNone/>
            </a:pPr>
            <a:endParaRPr lang="en-US" sz="2800" dirty="0">
              <a:latin typeface="Nunito" pitchFamily="2" charset="0"/>
            </a:endParaRPr>
          </a:p>
          <a:p>
            <a:pPr marL="514350" indent="-514350">
              <a:buFont typeface="+mj-lt"/>
              <a:buAutoNum type="arabicPeriod"/>
            </a:pPr>
            <a:r>
              <a:rPr lang="en-US" sz="2800" dirty="0">
                <a:latin typeface="Nunito" pitchFamily="2" charset="0"/>
              </a:rPr>
              <a:t>What strengths can you identify?</a:t>
            </a:r>
          </a:p>
          <a:p>
            <a:pPr marL="514350" indent="-514350">
              <a:buFont typeface="+mj-lt"/>
              <a:buAutoNum type="arabicPeriod"/>
            </a:pPr>
            <a:r>
              <a:rPr lang="en-US" sz="2800" dirty="0">
                <a:latin typeface="Nunito" pitchFamily="2" charset="0"/>
              </a:rPr>
              <a:t>What should you avoid saying?</a:t>
            </a:r>
          </a:p>
          <a:p>
            <a:pPr marL="514350" indent="-514350">
              <a:buFont typeface="+mj-lt"/>
              <a:buAutoNum type="arabicPeriod"/>
            </a:pPr>
            <a:r>
              <a:rPr lang="en-US" sz="2800" dirty="0">
                <a:latin typeface="Nunito" pitchFamily="2" charset="0"/>
              </a:rPr>
              <a:t>What is one realistic recommendation?</a:t>
            </a:r>
          </a:p>
        </p:txBody>
      </p:sp>
    </p:spTree>
    <p:extLst>
      <p:ext uri="{BB962C8B-B14F-4D97-AF65-F5344CB8AC3E}">
        <p14:creationId xmlns:p14="http://schemas.microsoft.com/office/powerpoint/2010/main" val="27677582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FB5A4-C8A5-40DF-5975-9E3AAB49CF4A}"/>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2F26BC59-4C80-93DD-2B6F-395BD2F5EE52}"/>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63CA45F4-E1F5-7D62-E82F-7A48CC25F740}"/>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B8C4F0B7-4630-4472-7594-CE21B505F8CE}"/>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563F61BD-11FE-386F-7A65-FBD11E3EC22F}"/>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F883ADE4-AD76-E2BE-1061-C089BBF518F6}"/>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00FC7194-1700-9058-BA10-EC2DEC98DEE3}"/>
              </a:ext>
            </a:extLst>
          </p:cNvPr>
          <p:cNvSpPr txBox="1"/>
          <p:nvPr/>
        </p:nvSpPr>
        <p:spPr>
          <a:xfrm>
            <a:off x="623671" y="686583"/>
            <a:ext cx="6100762" cy="523220"/>
          </a:xfrm>
          <a:prstGeom prst="rect">
            <a:avLst/>
          </a:prstGeom>
          <a:noFill/>
        </p:spPr>
        <p:txBody>
          <a:bodyPr wrap="square">
            <a:spAutoFit/>
          </a:bodyPr>
          <a:lstStyle/>
          <a:p>
            <a:pPr rtl="0">
              <a:spcBef>
                <a:spcPts val="2400"/>
              </a:spcBef>
              <a:spcAft>
                <a:spcPts val="600"/>
              </a:spcAft>
              <a:buNone/>
            </a:pPr>
            <a:r>
              <a:rPr lang="en-CA" sz="2800" b="1" i="0" u="none" strike="noStrike" dirty="0">
                <a:solidFill>
                  <a:srgbClr val="0057B8"/>
                </a:solidFill>
                <a:effectLst/>
                <a:latin typeface="Nunito Black" pitchFamily="2" charset="0"/>
              </a:rPr>
              <a:t>The Active Toddler</a:t>
            </a:r>
            <a:endParaRPr lang="en-CA" sz="2400" b="1" dirty="0">
              <a:solidFill>
                <a:srgbClr val="0057B8"/>
              </a:solidFill>
              <a:effectLst/>
              <a:latin typeface="Nunito Black" pitchFamily="2" charset="0"/>
            </a:endParaRPr>
          </a:p>
        </p:txBody>
      </p:sp>
      <p:sp>
        <p:nvSpPr>
          <p:cNvPr id="5" name="TextBox 4">
            <a:extLst>
              <a:ext uri="{FF2B5EF4-FFF2-40B4-BE49-F238E27FC236}">
                <a16:creationId xmlns:a16="http://schemas.microsoft.com/office/drawing/2014/main" id="{0A414EA3-1672-9F33-AC2E-9B8DA1FB8583}"/>
              </a:ext>
            </a:extLst>
          </p:cNvPr>
          <p:cNvSpPr txBox="1"/>
          <p:nvPr/>
        </p:nvSpPr>
        <p:spPr>
          <a:xfrm>
            <a:off x="623671" y="1759862"/>
            <a:ext cx="10705389" cy="3539430"/>
          </a:xfrm>
          <a:prstGeom prst="rect">
            <a:avLst/>
          </a:prstGeom>
          <a:noFill/>
        </p:spPr>
        <p:txBody>
          <a:bodyPr wrap="square">
            <a:spAutoFit/>
          </a:bodyPr>
          <a:lstStyle/>
          <a:p>
            <a:pPr>
              <a:buNone/>
            </a:pPr>
            <a:r>
              <a:rPr lang="en-US" sz="2800" b="1" dirty="0">
                <a:latin typeface="Nunito" pitchFamily="2" charset="0"/>
              </a:rPr>
              <a:t>Case</a:t>
            </a:r>
          </a:p>
          <a:p>
            <a:pPr>
              <a:buNone/>
            </a:pPr>
            <a:endParaRPr lang="en-US" sz="2800" dirty="0">
              <a:latin typeface="Nunito" pitchFamily="2" charset="0"/>
            </a:endParaRPr>
          </a:p>
          <a:p>
            <a:pPr>
              <a:buNone/>
            </a:pPr>
            <a:r>
              <a:rPr lang="en-US" sz="2800" dirty="0">
                <a:latin typeface="Nunito" pitchFamily="2" charset="0"/>
              </a:rPr>
              <a:t>A caregiver says:</a:t>
            </a:r>
          </a:p>
          <a:p>
            <a:pPr>
              <a:buNone/>
            </a:pPr>
            <a:endParaRPr lang="en-US" sz="2800" dirty="0">
              <a:latin typeface="Nunito" pitchFamily="2" charset="0"/>
            </a:endParaRPr>
          </a:p>
          <a:p>
            <a:pPr>
              <a:buNone/>
            </a:pPr>
            <a:r>
              <a:rPr lang="en-US" sz="2800" dirty="0">
                <a:latin typeface="Nunito" pitchFamily="2" charset="0"/>
              </a:rPr>
              <a:t>“He hates books. He grabs them, skips pages, and runs away after 30 seconds.”</a:t>
            </a:r>
          </a:p>
          <a:p>
            <a:pPr>
              <a:buNone/>
            </a:pPr>
            <a:endParaRPr lang="en-US" sz="2800" dirty="0">
              <a:latin typeface="Nunito" pitchFamily="2" charset="0"/>
            </a:endParaRPr>
          </a:p>
          <a:p>
            <a:pPr>
              <a:buNone/>
            </a:pPr>
            <a:r>
              <a:rPr lang="en-US" sz="2800" dirty="0">
                <a:latin typeface="Nunito Black" pitchFamily="2" charset="0"/>
              </a:rPr>
              <a:t>What would you say?</a:t>
            </a:r>
          </a:p>
        </p:txBody>
      </p:sp>
    </p:spTree>
    <p:extLst>
      <p:ext uri="{BB962C8B-B14F-4D97-AF65-F5344CB8AC3E}">
        <p14:creationId xmlns:p14="http://schemas.microsoft.com/office/powerpoint/2010/main" val="21013040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E5CCA-15A7-1ED5-12B5-D102A798F18C}"/>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196078EE-7060-6F3E-A2DF-83A47A72357A}"/>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DF4D7E0B-3393-747F-933F-22C8C8192AAD}"/>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9F686009-8092-DDED-228A-84EEA2992CEB}"/>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25886CC5-B880-8230-E894-7D12C2B17861}"/>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B90D9A06-5552-B823-C5FF-8BD73E43880E}"/>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8D919720-379E-49DE-3F93-DD6AE3FC75B4}"/>
              </a:ext>
            </a:extLst>
          </p:cNvPr>
          <p:cNvSpPr txBox="1"/>
          <p:nvPr/>
        </p:nvSpPr>
        <p:spPr>
          <a:xfrm>
            <a:off x="784112" y="654646"/>
            <a:ext cx="6102926" cy="584775"/>
          </a:xfrm>
          <a:prstGeom prst="rect">
            <a:avLst/>
          </a:prstGeom>
          <a:noFill/>
        </p:spPr>
        <p:txBody>
          <a:bodyPr wrap="square">
            <a:spAutoFit/>
          </a:bodyPr>
          <a:lstStyle/>
          <a:p>
            <a:r>
              <a:rPr lang="en-CA" sz="3200" b="1" i="0" u="none" strike="noStrike" dirty="0">
                <a:solidFill>
                  <a:srgbClr val="DA291C"/>
                </a:solidFill>
                <a:effectLst/>
                <a:latin typeface="Nunito Black" pitchFamily="2" charset="0"/>
              </a:rPr>
              <a:t>Navigating Digital Media</a:t>
            </a:r>
            <a:endParaRPr lang="en-CA" sz="3200" dirty="0">
              <a:solidFill>
                <a:srgbClr val="DA291C"/>
              </a:solidFill>
              <a:latin typeface="Nunito Black" pitchFamily="2" charset="0"/>
            </a:endParaRPr>
          </a:p>
        </p:txBody>
      </p:sp>
      <p:sp>
        <p:nvSpPr>
          <p:cNvPr id="5" name="TextBox 4">
            <a:extLst>
              <a:ext uri="{FF2B5EF4-FFF2-40B4-BE49-F238E27FC236}">
                <a16:creationId xmlns:a16="http://schemas.microsoft.com/office/drawing/2014/main" id="{888A813D-2F3D-C02A-A2DD-B338D1C6C99E}"/>
              </a:ext>
            </a:extLst>
          </p:cNvPr>
          <p:cNvSpPr txBox="1"/>
          <p:nvPr/>
        </p:nvSpPr>
        <p:spPr>
          <a:xfrm>
            <a:off x="784112" y="2240476"/>
            <a:ext cx="10632033" cy="2308324"/>
          </a:xfrm>
          <a:prstGeom prst="rect">
            <a:avLst/>
          </a:prstGeom>
          <a:noFill/>
        </p:spPr>
        <p:txBody>
          <a:bodyPr wrap="square">
            <a:spAutoFit/>
          </a:bodyPr>
          <a:lstStyle/>
          <a:p>
            <a:r>
              <a:rPr lang="en-CA" sz="3600" b="0" i="0" u="none" strike="noStrike" dirty="0">
                <a:solidFill>
                  <a:schemeClr val="tx1"/>
                </a:solidFill>
                <a:effectLst/>
                <a:latin typeface="Nunito" pitchFamily="2" charset="0"/>
              </a:rPr>
              <a:t>Canadian Paediatric Society guidelines recommend</a:t>
            </a:r>
            <a:r>
              <a:rPr lang="en-CA" sz="3600" b="1" i="0" u="none" strike="noStrike" dirty="0">
                <a:solidFill>
                  <a:schemeClr val="tx1"/>
                </a:solidFill>
                <a:effectLst/>
                <a:latin typeface="Nunito" pitchFamily="2" charset="0"/>
              </a:rPr>
              <a:t> </a:t>
            </a:r>
            <a:r>
              <a:rPr lang="en-CA" sz="3600" b="1" i="0" u="none" strike="noStrike" dirty="0">
                <a:solidFill>
                  <a:srgbClr val="DA291C"/>
                </a:solidFill>
                <a:effectLst/>
                <a:latin typeface="Nunito" pitchFamily="2" charset="0"/>
              </a:rPr>
              <a:t>zero</a:t>
            </a:r>
            <a:r>
              <a:rPr lang="en-CA" sz="3600" b="0" i="0" u="none" strike="noStrike" dirty="0">
                <a:solidFill>
                  <a:schemeClr val="tx1"/>
                </a:solidFill>
                <a:effectLst/>
                <a:latin typeface="Nunito" pitchFamily="2" charset="0"/>
              </a:rPr>
              <a:t> screen time for children under 2 years old, and</a:t>
            </a:r>
            <a:r>
              <a:rPr lang="en-CA" sz="3600" b="1" i="0" u="none" strike="noStrike" dirty="0">
                <a:solidFill>
                  <a:schemeClr val="tx1"/>
                </a:solidFill>
                <a:effectLst/>
                <a:latin typeface="Nunito" pitchFamily="2" charset="0"/>
              </a:rPr>
              <a:t> </a:t>
            </a:r>
            <a:r>
              <a:rPr lang="en-CA" sz="3600" b="1" i="0" u="none" strike="noStrike" dirty="0">
                <a:solidFill>
                  <a:srgbClr val="DA291C"/>
                </a:solidFill>
                <a:effectLst/>
                <a:latin typeface="Nunito" pitchFamily="2" charset="0"/>
              </a:rPr>
              <a:t>less than 1 hour per day</a:t>
            </a:r>
            <a:r>
              <a:rPr lang="en-CA" sz="3600" b="0" i="0" u="none" strike="noStrike" dirty="0">
                <a:solidFill>
                  <a:srgbClr val="DA291C"/>
                </a:solidFill>
                <a:effectLst/>
                <a:latin typeface="Nunito" pitchFamily="2" charset="0"/>
              </a:rPr>
              <a:t> </a:t>
            </a:r>
            <a:r>
              <a:rPr lang="en-CA" sz="3600" b="0" i="0" u="none" strike="noStrike" dirty="0">
                <a:solidFill>
                  <a:schemeClr val="tx1"/>
                </a:solidFill>
                <a:effectLst/>
                <a:latin typeface="Nunito" pitchFamily="2" charset="0"/>
              </a:rPr>
              <a:t>for children aged 2 to 5.</a:t>
            </a:r>
            <a:endParaRPr lang="en-CA" sz="3600" dirty="0">
              <a:latin typeface="Nunito" pitchFamily="2" charset="0"/>
            </a:endParaRPr>
          </a:p>
        </p:txBody>
      </p:sp>
    </p:spTree>
    <p:extLst>
      <p:ext uri="{BB962C8B-B14F-4D97-AF65-F5344CB8AC3E}">
        <p14:creationId xmlns:p14="http://schemas.microsoft.com/office/powerpoint/2010/main" val="24857730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E83D5-1AB1-33D2-AFB5-CD0FDC459EA6}"/>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01D2DA1F-F366-5642-8006-22BD47FBF9E6}"/>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512E3F00-FFAD-15AF-DCD6-11798AE0FA50}"/>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EEE82249-F259-181E-229D-656E96B3602D}"/>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8511F3BB-6224-0F77-783C-47B79A8C58EB}"/>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6931531A-8BF5-4DAF-5F2D-B0F34BF1EFA8}"/>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0FA7C54F-0E69-39F9-ABD3-6A1FE8929F10}"/>
              </a:ext>
            </a:extLst>
          </p:cNvPr>
          <p:cNvSpPr txBox="1"/>
          <p:nvPr/>
        </p:nvSpPr>
        <p:spPr>
          <a:xfrm>
            <a:off x="339436" y="599179"/>
            <a:ext cx="6102926" cy="584775"/>
          </a:xfrm>
          <a:prstGeom prst="rect">
            <a:avLst/>
          </a:prstGeom>
          <a:noFill/>
        </p:spPr>
        <p:txBody>
          <a:bodyPr wrap="square">
            <a:spAutoFit/>
          </a:bodyPr>
          <a:lstStyle/>
          <a:p>
            <a:pPr rtl="0">
              <a:spcBef>
                <a:spcPts val="2400"/>
              </a:spcBef>
              <a:spcAft>
                <a:spcPts val="600"/>
              </a:spcAft>
              <a:buNone/>
            </a:pPr>
            <a:r>
              <a:rPr lang="en-CA" sz="3200" b="1" i="0" u="none" strike="noStrike" dirty="0">
                <a:solidFill>
                  <a:srgbClr val="0057B8"/>
                </a:solidFill>
                <a:effectLst/>
                <a:latin typeface="Nunito Black" pitchFamily="2" charset="0"/>
              </a:rPr>
              <a:t>Practical Exam Room Scripts</a:t>
            </a:r>
            <a:endParaRPr lang="en-CA" sz="3200" b="1" dirty="0">
              <a:solidFill>
                <a:srgbClr val="0057B8"/>
              </a:solidFill>
              <a:effectLst/>
              <a:latin typeface="Nunito Black" pitchFamily="2" charset="0"/>
            </a:endParaRPr>
          </a:p>
        </p:txBody>
      </p:sp>
      <p:sp>
        <p:nvSpPr>
          <p:cNvPr id="5" name="TextBox 4">
            <a:extLst>
              <a:ext uri="{FF2B5EF4-FFF2-40B4-BE49-F238E27FC236}">
                <a16:creationId xmlns:a16="http://schemas.microsoft.com/office/drawing/2014/main" id="{B45EC881-503B-89AE-0AB4-8EC9FC4F60BF}"/>
              </a:ext>
            </a:extLst>
          </p:cNvPr>
          <p:cNvSpPr txBox="1"/>
          <p:nvPr/>
        </p:nvSpPr>
        <p:spPr>
          <a:xfrm>
            <a:off x="339436" y="1646609"/>
            <a:ext cx="11513127" cy="4837222"/>
          </a:xfrm>
          <a:prstGeom prst="rect">
            <a:avLst/>
          </a:prstGeom>
          <a:noFill/>
        </p:spPr>
        <p:txBody>
          <a:bodyPr wrap="square">
            <a:spAutoFit/>
          </a:bodyPr>
          <a:lstStyle/>
          <a:p>
            <a:pPr rtl="0">
              <a:spcBef>
                <a:spcPts val="1400"/>
              </a:spcBef>
              <a:spcAft>
                <a:spcPts val="400"/>
              </a:spcAft>
              <a:buNone/>
            </a:pPr>
            <a:r>
              <a:rPr lang="en-CA" sz="1800" b="1" i="0" u="none" strike="noStrike" dirty="0">
                <a:solidFill>
                  <a:schemeClr val="tx1"/>
                </a:solidFill>
                <a:effectLst/>
                <a:latin typeface="Nunito" pitchFamily="2" charset="0"/>
              </a:rPr>
              <a:t>“My child won’t sit still.”</a:t>
            </a:r>
            <a:endParaRPr lang="en-CA" b="1" dirty="0">
              <a:effectLst/>
              <a:latin typeface="Nunito" pitchFamily="2" charset="0"/>
            </a:endParaRPr>
          </a:p>
          <a:p>
            <a:pPr rtl="0">
              <a:spcBef>
                <a:spcPts val="1200"/>
              </a:spcBef>
              <a:spcAft>
                <a:spcPts val="1200"/>
              </a:spcAft>
              <a:buNone/>
            </a:pPr>
            <a:r>
              <a:rPr lang="en-CA" sz="1800" b="0" i="0" u="none" strike="noStrike" dirty="0">
                <a:solidFill>
                  <a:schemeClr val="tx1"/>
                </a:solidFill>
                <a:effectLst/>
                <a:latin typeface="Nunito" pitchFamily="2" charset="0"/>
              </a:rPr>
              <a:t>“That is normal for many young children. Let them move, choose a page, or look for just a few seconds.”</a:t>
            </a:r>
            <a:endParaRPr lang="en-CA" b="0" dirty="0">
              <a:effectLst/>
              <a:latin typeface="Nunito" pitchFamily="2" charset="0"/>
            </a:endParaRPr>
          </a:p>
          <a:p>
            <a:pPr rtl="0">
              <a:spcBef>
                <a:spcPts val="1400"/>
              </a:spcBef>
              <a:spcAft>
                <a:spcPts val="400"/>
              </a:spcAft>
              <a:buNone/>
            </a:pPr>
            <a:r>
              <a:rPr lang="en-CA" sz="1800" b="1" i="0" u="none" strike="noStrike" dirty="0">
                <a:solidFill>
                  <a:schemeClr val="tx1"/>
                </a:solidFill>
                <a:effectLst/>
                <a:latin typeface="Nunito" pitchFamily="2" charset="0"/>
              </a:rPr>
              <a:t>“We don’t have time.”</a:t>
            </a:r>
            <a:endParaRPr lang="en-CA" b="1" dirty="0">
              <a:effectLst/>
              <a:latin typeface="Nunito" pitchFamily="2" charset="0"/>
            </a:endParaRPr>
          </a:p>
          <a:p>
            <a:pPr rtl="0">
              <a:spcBef>
                <a:spcPts val="1200"/>
              </a:spcBef>
              <a:spcAft>
                <a:spcPts val="1200"/>
              </a:spcAft>
              <a:buNone/>
            </a:pPr>
            <a:r>
              <a:rPr lang="en-CA" sz="1800" b="0" i="0" u="none" strike="noStrike" dirty="0">
                <a:solidFill>
                  <a:schemeClr val="tx1"/>
                </a:solidFill>
                <a:effectLst/>
                <a:latin typeface="Nunito" pitchFamily="2" charset="0"/>
              </a:rPr>
              <a:t>“Use a routine you already have. Talk during meals, sing in the car, or tell a short story while getting dressed.”</a:t>
            </a:r>
            <a:endParaRPr lang="en-CA" b="0" dirty="0">
              <a:effectLst/>
              <a:latin typeface="Nunito" pitchFamily="2" charset="0"/>
            </a:endParaRPr>
          </a:p>
          <a:p>
            <a:pPr rtl="0">
              <a:spcBef>
                <a:spcPts val="1400"/>
              </a:spcBef>
              <a:spcAft>
                <a:spcPts val="400"/>
              </a:spcAft>
              <a:buNone/>
            </a:pPr>
            <a:r>
              <a:rPr lang="en-CA" sz="1800" b="1" i="0" u="none" strike="noStrike" dirty="0">
                <a:solidFill>
                  <a:schemeClr val="tx1"/>
                </a:solidFill>
                <a:effectLst/>
                <a:latin typeface="Nunito" pitchFamily="2" charset="0"/>
              </a:rPr>
              <a:t>“We don’t speak English at home.”</a:t>
            </a:r>
            <a:endParaRPr lang="en-CA" b="1" dirty="0">
              <a:effectLst/>
              <a:latin typeface="Nunito" pitchFamily="2" charset="0"/>
            </a:endParaRPr>
          </a:p>
          <a:p>
            <a:pPr rtl="0">
              <a:spcBef>
                <a:spcPts val="1200"/>
              </a:spcBef>
              <a:spcAft>
                <a:spcPts val="1200"/>
              </a:spcAft>
              <a:buNone/>
            </a:pPr>
            <a:r>
              <a:rPr lang="en-CA" sz="1800" b="0" i="0" u="none" strike="noStrike" dirty="0">
                <a:solidFill>
                  <a:schemeClr val="tx1"/>
                </a:solidFill>
                <a:effectLst/>
                <a:latin typeface="Nunito" pitchFamily="2" charset="0"/>
              </a:rPr>
              <a:t>“Use the language in which you can connect most naturally. Strong home-language skills are an asset.”</a:t>
            </a:r>
            <a:endParaRPr lang="en-CA" b="0" dirty="0">
              <a:effectLst/>
              <a:latin typeface="Nunito" pitchFamily="2" charset="0"/>
            </a:endParaRPr>
          </a:p>
          <a:p>
            <a:pPr rtl="0">
              <a:spcBef>
                <a:spcPts val="1400"/>
              </a:spcBef>
              <a:spcAft>
                <a:spcPts val="400"/>
              </a:spcAft>
              <a:buNone/>
            </a:pPr>
            <a:r>
              <a:rPr lang="en-CA" sz="1800" b="1" i="0" u="none" strike="noStrike" dirty="0">
                <a:solidFill>
                  <a:schemeClr val="tx1"/>
                </a:solidFill>
                <a:effectLst/>
                <a:latin typeface="Nunito" pitchFamily="2" charset="0"/>
              </a:rPr>
              <a:t>“My baby just chews the book.”</a:t>
            </a:r>
            <a:endParaRPr lang="en-CA" b="1" dirty="0">
              <a:effectLst/>
              <a:latin typeface="Nunito" pitchFamily="2" charset="0"/>
            </a:endParaRPr>
          </a:p>
          <a:p>
            <a:pPr rtl="0">
              <a:spcBef>
                <a:spcPts val="1200"/>
              </a:spcBef>
              <a:spcAft>
                <a:spcPts val="1200"/>
              </a:spcAft>
              <a:buNone/>
            </a:pPr>
            <a:r>
              <a:rPr lang="en-CA" sz="1800" b="0" i="0" u="none" strike="noStrike" dirty="0">
                <a:solidFill>
                  <a:schemeClr val="tx1"/>
                </a:solidFill>
                <a:effectLst/>
                <a:latin typeface="Nunito" pitchFamily="2" charset="0"/>
              </a:rPr>
              <a:t>“That is one way babies explore. A sturdy board or cloth book is perfect.”</a:t>
            </a:r>
            <a:endParaRPr lang="en-CA" b="0" dirty="0">
              <a:effectLst/>
              <a:latin typeface="Nunito" pitchFamily="2" charset="0"/>
            </a:endParaRPr>
          </a:p>
          <a:p>
            <a:pPr>
              <a:buNone/>
            </a:pPr>
            <a:br>
              <a:rPr lang="en-CA" dirty="0"/>
            </a:br>
            <a:endParaRPr lang="en-CA" dirty="0"/>
          </a:p>
        </p:txBody>
      </p:sp>
    </p:spTree>
    <p:extLst>
      <p:ext uri="{BB962C8B-B14F-4D97-AF65-F5344CB8AC3E}">
        <p14:creationId xmlns:p14="http://schemas.microsoft.com/office/powerpoint/2010/main" val="29954406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E9F55-4CCA-2344-44D8-130E69575FC6}"/>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3FDAFFEB-4632-D5F2-4F2F-026FCAEFB180}"/>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FAABD365-7E4A-53EC-79AA-28633EE02667}"/>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518622C9-6C75-532C-D84E-9E936C82B4A1}"/>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75FCE8EB-BDAF-C094-163A-32172DC81CC6}"/>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9A959ABF-222D-F6DE-EAA1-6678E231DDD1}"/>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F19E786A-A9E3-F3B0-2A24-DE5C555F7B88}"/>
              </a:ext>
            </a:extLst>
          </p:cNvPr>
          <p:cNvSpPr txBox="1"/>
          <p:nvPr/>
        </p:nvSpPr>
        <p:spPr>
          <a:xfrm>
            <a:off x="339436" y="599179"/>
            <a:ext cx="11274632" cy="584775"/>
          </a:xfrm>
          <a:prstGeom prst="rect">
            <a:avLst/>
          </a:prstGeom>
          <a:noFill/>
        </p:spPr>
        <p:txBody>
          <a:bodyPr wrap="square">
            <a:spAutoFit/>
          </a:bodyPr>
          <a:lstStyle/>
          <a:p>
            <a:pPr rtl="0">
              <a:spcBef>
                <a:spcPts val="2400"/>
              </a:spcBef>
              <a:spcAft>
                <a:spcPts val="600"/>
              </a:spcAft>
              <a:buNone/>
            </a:pPr>
            <a:r>
              <a:rPr lang="en-US" sz="3200" b="1" i="0" u="none" strike="noStrike" dirty="0">
                <a:solidFill>
                  <a:srgbClr val="0057B8"/>
                </a:solidFill>
                <a:effectLst/>
                <a:latin typeface="Nunito Black" pitchFamily="2" charset="0"/>
              </a:rPr>
              <a:t>Early literacy promotion works best as a team process</a:t>
            </a:r>
          </a:p>
        </p:txBody>
      </p:sp>
      <p:sp>
        <p:nvSpPr>
          <p:cNvPr id="5" name="TextBox 4">
            <a:extLst>
              <a:ext uri="{FF2B5EF4-FFF2-40B4-BE49-F238E27FC236}">
                <a16:creationId xmlns:a16="http://schemas.microsoft.com/office/drawing/2014/main" id="{31766EFC-833A-AF40-8926-836BD72765A9}"/>
              </a:ext>
            </a:extLst>
          </p:cNvPr>
          <p:cNvSpPr txBox="1"/>
          <p:nvPr/>
        </p:nvSpPr>
        <p:spPr>
          <a:xfrm>
            <a:off x="775204" y="1648220"/>
            <a:ext cx="3413168" cy="3046988"/>
          </a:xfrm>
          <a:prstGeom prst="rect">
            <a:avLst/>
          </a:prstGeom>
          <a:noFill/>
        </p:spPr>
        <p:txBody>
          <a:bodyPr wrap="square">
            <a:spAutoFit/>
          </a:bodyPr>
          <a:lstStyle/>
          <a:p>
            <a:pPr>
              <a:buNone/>
            </a:pPr>
            <a:r>
              <a:rPr lang="en-US" sz="2400" dirty="0">
                <a:latin typeface="Nunito Black" pitchFamily="2" charset="0"/>
              </a:rPr>
              <a:t>Before the visit:</a:t>
            </a:r>
          </a:p>
          <a:p>
            <a:pPr marL="285750" indent="-285750">
              <a:buFont typeface="Arial" panose="020B0604020202020204" pitchFamily="34" charset="0"/>
              <a:buChar char="•"/>
            </a:pPr>
            <a:r>
              <a:rPr lang="en-US" sz="2400" dirty="0">
                <a:latin typeface="Nunito" pitchFamily="2" charset="0"/>
              </a:rPr>
              <a:t>Books or resources are visible and accessible.</a:t>
            </a:r>
          </a:p>
          <a:p>
            <a:pPr marL="285750" indent="-285750">
              <a:buFont typeface="Arial" panose="020B0604020202020204" pitchFamily="34" charset="0"/>
              <a:buChar char="•"/>
            </a:pPr>
            <a:r>
              <a:rPr lang="en-US" sz="2400" dirty="0">
                <a:latin typeface="Nunito" pitchFamily="2" charset="0"/>
              </a:rPr>
              <a:t>Staff know the core message.</a:t>
            </a:r>
          </a:p>
          <a:p>
            <a:pPr marL="285750" indent="-285750">
              <a:buFont typeface="Arial" panose="020B0604020202020204" pitchFamily="34" charset="0"/>
              <a:buChar char="•"/>
            </a:pPr>
            <a:r>
              <a:rPr lang="en-US" sz="2400" dirty="0">
                <a:latin typeface="Nunito" pitchFamily="2" charset="0"/>
              </a:rPr>
              <a:t>EMR prompts are available.</a:t>
            </a:r>
          </a:p>
        </p:txBody>
      </p:sp>
      <p:sp>
        <p:nvSpPr>
          <p:cNvPr id="4" name="TextBox 3">
            <a:extLst>
              <a:ext uri="{FF2B5EF4-FFF2-40B4-BE49-F238E27FC236}">
                <a16:creationId xmlns:a16="http://schemas.microsoft.com/office/drawing/2014/main" id="{70F89968-02D1-3486-4A34-DD60E1F5E0DE}"/>
              </a:ext>
            </a:extLst>
          </p:cNvPr>
          <p:cNvSpPr txBox="1"/>
          <p:nvPr/>
        </p:nvSpPr>
        <p:spPr>
          <a:xfrm>
            <a:off x="4572000" y="1652281"/>
            <a:ext cx="3587342" cy="2308324"/>
          </a:xfrm>
          <a:prstGeom prst="rect">
            <a:avLst/>
          </a:prstGeom>
          <a:noFill/>
        </p:spPr>
        <p:txBody>
          <a:bodyPr wrap="square">
            <a:spAutoFit/>
          </a:bodyPr>
          <a:lstStyle/>
          <a:p>
            <a:pPr>
              <a:buNone/>
            </a:pPr>
            <a:r>
              <a:rPr lang="en-US" sz="2400" dirty="0">
                <a:latin typeface="Nunito Black" pitchFamily="2" charset="0"/>
              </a:rPr>
              <a:t>During the visit:</a:t>
            </a:r>
          </a:p>
          <a:p>
            <a:pPr marL="285750" indent="-285750">
              <a:buFont typeface="Arial" panose="020B0604020202020204" pitchFamily="34" charset="0"/>
              <a:buChar char="•"/>
            </a:pPr>
            <a:r>
              <a:rPr lang="en-US" sz="2400" dirty="0">
                <a:latin typeface="Nunito" pitchFamily="2" charset="0"/>
              </a:rPr>
              <a:t>Offer the book early.</a:t>
            </a:r>
          </a:p>
          <a:p>
            <a:pPr marL="285750" indent="-285750">
              <a:buFont typeface="Arial" panose="020B0604020202020204" pitchFamily="34" charset="0"/>
              <a:buChar char="•"/>
            </a:pPr>
            <a:r>
              <a:rPr lang="en-US" sz="2400" dirty="0">
                <a:latin typeface="Nunito" pitchFamily="2" charset="0"/>
              </a:rPr>
              <a:t>Observe interaction.</a:t>
            </a:r>
          </a:p>
          <a:p>
            <a:pPr marL="285750" indent="-285750">
              <a:buFont typeface="Arial" panose="020B0604020202020204" pitchFamily="34" charset="0"/>
              <a:buChar char="•"/>
            </a:pPr>
            <a:r>
              <a:rPr lang="en-US" sz="2400" dirty="0">
                <a:latin typeface="Nunito" pitchFamily="2" charset="0"/>
              </a:rPr>
              <a:t>Give one tailored recommendation.</a:t>
            </a:r>
          </a:p>
          <a:p>
            <a:pPr marL="285750" indent="-285750">
              <a:buFont typeface="Arial" panose="020B0604020202020204" pitchFamily="34" charset="0"/>
              <a:buChar char="•"/>
            </a:pPr>
            <a:r>
              <a:rPr lang="en-US" sz="2400" dirty="0">
                <a:latin typeface="Nunito" pitchFamily="2" charset="0"/>
              </a:rPr>
              <a:t>Identify concerns.</a:t>
            </a:r>
          </a:p>
        </p:txBody>
      </p:sp>
      <p:sp>
        <p:nvSpPr>
          <p:cNvPr id="12" name="TextBox 11">
            <a:extLst>
              <a:ext uri="{FF2B5EF4-FFF2-40B4-BE49-F238E27FC236}">
                <a16:creationId xmlns:a16="http://schemas.microsoft.com/office/drawing/2014/main" id="{4E0B1FE6-A311-EE8D-7473-55FDDA48EA88}"/>
              </a:ext>
            </a:extLst>
          </p:cNvPr>
          <p:cNvSpPr txBox="1"/>
          <p:nvPr/>
        </p:nvSpPr>
        <p:spPr>
          <a:xfrm>
            <a:off x="8300852" y="1652281"/>
            <a:ext cx="3313215" cy="2677656"/>
          </a:xfrm>
          <a:prstGeom prst="rect">
            <a:avLst/>
          </a:prstGeom>
          <a:noFill/>
        </p:spPr>
        <p:txBody>
          <a:bodyPr wrap="square">
            <a:spAutoFit/>
          </a:bodyPr>
          <a:lstStyle/>
          <a:p>
            <a:pPr>
              <a:buNone/>
            </a:pPr>
            <a:r>
              <a:rPr lang="en-US" sz="2400" dirty="0">
                <a:latin typeface="Nunito Black" pitchFamily="2" charset="0"/>
              </a:rPr>
              <a:t>After the visit:</a:t>
            </a:r>
          </a:p>
          <a:p>
            <a:pPr marL="285750" indent="-285750">
              <a:buFont typeface="Arial" panose="020B0604020202020204" pitchFamily="34" charset="0"/>
              <a:buChar char="•"/>
            </a:pPr>
            <a:r>
              <a:rPr lang="en-US" sz="2400" dirty="0"/>
              <a:t>Document counselling.</a:t>
            </a:r>
          </a:p>
          <a:p>
            <a:pPr marL="285750" indent="-285750">
              <a:buFont typeface="Arial" panose="020B0604020202020204" pitchFamily="34" charset="0"/>
              <a:buChar char="•"/>
            </a:pPr>
            <a:r>
              <a:rPr lang="en-US" sz="2400" dirty="0"/>
              <a:t>Provide the </a:t>
            </a:r>
            <a:r>
              <a:rPr lang="en-US" sz="2400" dirty="0">
                <a:latin typeface="Nunito" pitchFamily="2" charset="0"/>
              </a:rPr>
              <a:t>book</a:t>
            </a:r>
            <a:r>
              <a:rPr lang="en-US" sz="2400" dirty="0"/>
              <a:t> or resource.</a:t>
            </a:r>
          </a:p>
          <a:p>
            <a:pPr marL="285750" indent="-285750">
              <a:buFont typeface="Arial" panose="020B0604020202020204" pitchFamily="34" charset="0"/>
              <a:buChar char="•"/>
            </a:pPr>
            <a:r>
              <a:rPr lang="en-US" sz="2400" dirty="0"/>
              <a:t>Refer or connect when needed.</a:t>
            </a:r>
          </a:p>
        </p:txBody>
      </p:sp>
      <p:pic>
        <p:nvPicPr>
          <p:cNvPr id="14" name="Picture 13">
            <a:extLst>
              <a:ext uri="{FF2B5EF4-FFF2-40B4-BE49-F238E27FC236}">
                <a16:creationId xmlns:a16="http://schemas.microsoft.com/office/drawing/2014/main" id="{905E3C18-E36A-29E6-00B7-D5FDE7A389C8}"/>
              </a:ext>
            </a:extLst>
          </p:cNvPr>
          <p:cNvPicPr>
            <a:picLocks noChangeAspect="1"/>
          </p:cNvPicPr>
          <p:nvPr/>
        </p:nvPicPr>
        <p:blipFill>
          <a:blip r:embed="rId3"/>
          <a:stretch>
            <a:fillRect/>
          </a:stretch>
        </p:blipFill>
        <p:spPr>
          <a:xfrm>
            <a:off x="3656959" y="3721314"/>
            <a:ext cx="4589464" cy="2968809"/>
          </a:xfrm>
          <a:prstGeom prst="rect">
            <a:avLst/>
          </a:prstGeom>
        </p:spPr>
      </p:pic>
    </p:spTree>
    <p:extLst>
      <p:ext uri="{BB962C8B-B14F-4D97-AF65-F5344CB8AC3E}">
        <p14:creationId xmlns:p14="http://schemas.microsoft.com/office/powerpoint/2010/main" val="4792002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F0010-8504-4D03-1FD1-1D87F57FFCDC}"/>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A41FAB92-2E44-E384-ED7E-005E8B211F6E}"/>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D3C41F25-5715-D504-ECEE-8CEA614558DA}"/>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A5280E51-680A-EF86-9B17-725A06C31A3A}"/>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16F29218-E916-79EA-3FD2-887B652276AC}"/>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2F4B7B6D-B281-BD75-C145-A794B2C47EF6}"/>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BD3C5EF9-BB81-46B2-571B-03A7464B0230}"/>
              </a:ext>
            </a:extLst>
          </p:cNvPr>
          <p:cNvSpPr txBox="1"/>
          <p:nvPr/>
        </p:nvSpPr>
        <p:spPr>
          <a:xfrm>
            <a:off x="339436" y="599179"/>
            <a:ext cx="6102926" cy="584775"/>
          </a:xfrm>
          <a:prstGeom prst="rect">
            <a:avLst/>
          </a:prstGeom>
          <a:noFill/>
        </p:spPr>
        <p:txBody>
          <a:bodyPr wrap="square">
            <a:spAutoFit/>
          </a:bodyPr>
          <a:lstStyle/>
          <a:p>
            <a:pPr rtl="0">
              <a:spcBef>
                <a:spcPts val="2400"/>
              </a:spcBef>
              <a:spcAft>
                <a:spcPts val="600"/>
              </a:spcAft>
              <a:buNone/>
            </a:pPr>
            <a:r>
              <a:rPr lang="en-CA" sz="3200" b="1" i="0" u="none" strike="noStrike" dirty="0">
                <a:solidFill>
                  <a:srgbClr val="0057B8"/>
                </a:solidFill>
                <a:effectLst/>
                <a:latin typeface="Nunito Black" pitchFamily="2" charset="0"/>
              </a:rPr>
              <a:t>Avoid these common pitfalls</a:t>
            </a:r>
            <a:endParaRPr lang="en-CA" sz="3200" b="1" dirty="0">
              <a:solidFill>
                <a:srgbClr val="0057B8"/>
              </a:solidFill>
              <a:effectLst/>
              <a:latin typeface="Nunito Black" pitchFamily="2" charset="0"/>
            </a:endParaRPr>
          </a:p>
        </p:txBody>
      </p:sp>
      <p:sp>
        <p:nvSpPr>
          <p:cNvPr id="5" name="TextBox 4">
            <a:extLst>
              <a:ext uri="{FF2B5EF4-FFF2-40B4-BE49-F238E27FC236}">
                <a16:creationId xmlns:a16="http://schemas.microsoft.com/office/drawing/2014/main" id="{A4CC9434-EE67-A449-5E88-A355998B0F4B}"/>
              </a:ext>
            </a:extLst>
          </p:cNvPr>
          <p:cNvSpPr txBox="1"/>
          <p:nvPr/>
        </p:nvSpPr>
        <p:spPr>
          <a:xfrm>
            <a:off x="434439" y="1515981"/>
            <a:ext cx="11513127" cy="4985980"/>
          </a:xfrm>
          <a:prstGeom prst="rect">
            <a:avLst/>
          </a:prstGeom>
          <a:noFill/>
        </p:spPr>
        <p:txBody>
          <a:bodyPr wrap="square">
            <a:spAutoFit/>
          </a:bodyPr>
          <a:lstStyle/>
          <a:p>
            <a:pPr marL="285750" indent="-285750" rtl="0">
              <a:spcBef>
                <a:spcPts val="1400"/>
              </a:spcBef>
              <a:spcAft>
                <a:spcPts val="400"/>
              </a:spcAft>
              <a:buFont typeface="Arial" panose="020B0604020202020204" pitchFamily="34" charset="0"/>
              <a:buChar char="•"/>
            </a:pPr>
            <a:r>
              <a:rPr lang="en-US" sz="2000" b="1" i="0" u="none" strike="noStrike" dirty="0">
                <a:solidFill>
                  <a:schemeClr val="tx1"/>
                </a:solidFill>
                <a:effectLst/>
                <a:latin typeface="Nunito" pitchFamily="2" charset="0"/>
              </a:rPr>
              <a:t>Do not shame families.</a:t>
            </a:r>
          </a:p>
          <a:p>
            <a:pPr marL="285750" indent="-285750" rtl="0">
              <a:spcBef>
                <a:spcPts val="1400"/>
              </a:spcBef>
              <a:spcAft>
                <a:spcPts val="400"/>
              </a:spcAft>
              <a:buFont typeface="Arial" panose="020B0604020202020204" pitchFamily="34" charset="0"/>
              <a:buChar char="•"/>
            </a:pPr>
            <a:r>
              <a:rPr lang="en-US" sz="2000" b="1" i="0" u="none" strike="noStrike" dirty="0">
                <a:solidFill>
                  <a:schemeClr val="tx1"/>
                </a:solidFill>
                <a:effectLst/>
                <a:latin typeface="Nunito" pitchFamily="2" charset="0"/>
              </a:rPr>
              <a:t>Do not prescribe an unrealistic routine.</a:t>
            </a:r>
          </a:p>
          <a:p>
            <a:pPr marL="285750" indent="-285750" rtl="0">
              <a:spcBef>
                <a:spcPts val="1400"/>
              </a:spcBef>
              <a:spcAft>
                <a:spcPts val="400"/>
              </a:spcAft>
              <a:buFont typeface="Arial" panose="020B0604020202020204" pitchFamily="34" charset="0"/>
              <a:buChar char="•"/>
            </a:pPr>
            <a:r>
              <a:rPr lang="en-US" sz="2000" b="1" i="0" u="none" strike="noStrike" dirty="0">
                <a:solidFill>
                  <a:schemeClr val="tx1"/>
                </a:solidFill>
                <a:effectLst/>
                <a:latin typeface="Nunito" pitchFamily="2" charset="0"/>
              </a:rPr>
              <a:t>Do not equate literacy with English or French only.</a:t>
            </a:r>
          </a:p>
          <a:p>
            <a:pPr marL="285750" indent="-285750" rtl="0">
              <a:spcBef>
                <a:spcPts val="1400"/>
              </a:spcBef>
              <a:spcAft>
                <a:spcPts val="400"/>
              </a:spcAft>
              <a:buFont typeface="Arial" panose="020B0604020202020204" pitchFamily="34" charset="0"/>
              <a:buChar char="•"/>
            </a:pPr>
            <a:r>
              <a:rPr lang="en-US" sz="2000" b="1" i="0" u="none" strike="noStrike" dirty="0">
                <a:solidFill>
                  <a:schemeClr val="tx1"/>
                </a:solidFill>
                <a:effectLst/>
                <a:latin typeface="Nunito" pitchFamily="2" charset="0"/>
              </a:rPr>
              <a:t>Do not treat book ownership as the only measure.</a:t>
            </a:r>
          </a:p>
          <a:p>
            <a:pPr marL="285750" indent="-285750" rtl="0">
              <a:spcBef>
                <a:spcPts val="1400"/>
              </a:spcBef>
              <a:spcAft>
                <a:spcPts val="400"/>
              </a:spcAft>
              <a:buFont typeface="Arial" panose="020B0604020202020204" pitchFamily="34" charset="0"/>
              <a:buChar char="•"/>
            </a:pPr>
            <a:r>
              <a:rPr lang="en-US" sz="2000" b="1" i="0" u="none" strike="noStrike" dirty="0">
                <a:solidFill>
                  <a:schemeClr val="tx1"/>
                </a:solidFill>
                <a:effectLst/>
                <a:latin typeface="Nunito" pitchFamily="2" charset="0"/>
              </a:rPr>
              <a:t>Do not blame screens for every language concern.</a:t>
            </a:r>
          </a:p>
          <a:p>
            <a:pPr marL="285750" indent="-285750" rtl="0">
              <a:spcBef>
                <a:spcPts val="1400"/>
              </a:spcBef>
              <a:spcAft>
                <a:spcPts val="400"/>
              </a:spcAft>
              <a:buFont typeface="Arial" panose="020B0604020202020204" pitchFamily="34" charset="0"/>
              <a:buChar char="•"/>
            </a:pPr>
            <a:r>
              <a:rPr lang="en-US" sz="2000" b="1" i="0" u="none" strike="noStrike" dirty="0">
                <a:solidFill>
                  <a:schemeClr val="tx1"/>
                </a:solidFill>
                <a:effectLst/>
                <a:latin typeface="Nunito" pitchFamily="2" charset="0"/>
              </a:rPr>
              <a:t>Do not dismiss persistent reading difficulty.</a:t>
            </a:r>
          </a:p>
          <a:p>
            <a:pPr marL="285750" indent="-285750" rtl="0">
              <a:spcBef>
                <a:spcPts val="1400"/>
              </a:spcBef>
              <a:spcAft>
                <a:spcPts val="400"/>
              </a:spcAft>
              <a:buFont typeface="Arial" panose="020B0604020202020204" pitchFamily="34" charset="0"/>
              <a:buChar char="•"/>
            </a:pPr>
            <a:r>
              <a:rPr lang="en-US" sz="2000" b="1" i="0" u="none" strike="noStrike" dirty="0">
                <a:solidFill>
                  <a:schemeClr val="tx1"/>
                </a:solidFill>
                <a:effectLst/>
                <a:latin typeface="Nunito" pitchFamily="2" charset="0"/>
              </a:rPr>
              <a:t>Do not delay assessment because a child is multilingual.</a:t>
            </a:r>
          </a:p>
          <a:p>
            <a:pPr marL="285750" indent="-285750" rtl="0">
              <a:spcBef>
                <a:spcPts val="1400"/>
              </a:spcBef>
              <a:spcAft>
                <a:spcPts val="400"/>
              </a:spcAft>
              <a:buFont typeface="Arial" panose="020B0604020202020204" pitchFamily="34" charset="0"/>
              <a:buChar char="•"/>
            </a:pPr>
            <a:r>
              <a:rPr lang="en-US" sz="2000" b="1" i="0" u="none" strike="noStrike" dirty="0">
                <a:solidFill>
                  <a:schemeClr val="tx1"/>
                </a:solidFill>
                <a:effectLst/>
                <a:latin typeface="Nunito" pitchFamily="2" charset="0"/>
              </a:rPr>
              <a:t>Do not assume families have access to recommended services.</a:t>
            </a:r>
          </a:p>
          <a:p>
            <a:pPr marL="285750" indent="-285750" rtl="0">
              <a:spcBef>
                <a:spcPts val="1400"/>
              </a:spcBef>
              <a:spcAft>
                <a:spcPts val="400"/>
              </a:spcAft>
              <a:buFont typeface="Arial" panose="020B0604020202020204" pitchFamily="34" charset="0"/>
              <a:buChar char="•"/>
            </a:pPr>
            <a:r>
              <a:rPr lang="en-US" sz="2000" b="1" i="0" u="none" strike="noStrike" dirty="0">
                <a:solidFill>
                  <a:schemeClr val="tx1"/>
                </a:solidFill>
                <a:effectLst/>
                <a:latin typeface="Nunito" pitchFamily="2" charset="0"/>
              </a:rPr>
              <a:t>Do not turn shared reading into a performance test.</a:t>
            </a:r>
            <a:br>
              <a:rPr lang="en-CA" dirty="0"/>
            </a:br>
            <a:endParaRPr lang="en-CA" dirty="0"/>
          </a:p>
        </p:txBody>
      </p:sp>
      <p:pic>
        <p:nvPicPr>
          <p:cNvPr id="4" name="Picture 3">
            <a:extLst>
              <a:ext uri="{FF2B5EF4-FFF2-40B4-BE49-F238E27FC236}">
                <a16:creationId xmlns:a16="http://schemas.microsoft.com/office/drawing/2014/main" id="{5437FFF2-458C-AF76-8C57-0A40F1F085A7}"/>
              </a:ext>
            </a:extLst>
          </p:cNvPr>
          <p:cNvPicPr>
            <a:picLocks noChangeAspect="1"/>
          </p:cNvPicPr>
          <p:nvPr/>
        </p:nvPicPr>
        <p:blipFill>
          <a:blip r:embed="rId3"/>
          <a:stretch>
            <a:fillRect/>
          </a:stretch>
        </p:blipFill>
        <p:spPr>
          <a:xfrm>
            <a:off x="7738341" y="1515981"/>
            <a:ext cx="3139455" cy="3285194"/>
          </a:xfrm>
          <a:prstGeom prst="rect">
            <a:avLst/>
          </a:prstGeom>
        </p:spPr>
      </p:pic>
    </p:spTree>
    <p:extLst>
      <p:ext uri="{BB962C8B-B14F-4D97-AF65-F5344CB8AC3E}">
        <p14:creationId xmlns:p14="http://schemas.microsoft.com/office/powerpoint/2010/main" val="9839063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B7038-F526-2C08-847A-71448EF88581}"/>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EA930F5D-FF3A-9EF4-F7D8-CBAF8676B9D7}"/>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B3E7F5FD-4714-2885-339B-14A75F3DE2FF}"/>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F81C9F65-CC94-D058-586D-712414ABAC1D}"/>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8069782B-A8E6-6BF0-A6FD-BE105C894554}"/>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DE148A29-EC4B-3737-63DF-6EE2BA8B88F6}"/>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2C5BA961-BE3B-E3DF-A05C-C402D5E4758A}"/>
              </a:ext>
            </a:extLst>
          </p:cNvPr>
          <p:cNvSpPr txBox="1"/>
          <p:nvPr/>
        </p:nvSpPr>
        <p:spPr>
          <a:xfrm>
            <a:off x="783771" y="2099188"/>
            <a:ext cx="10497787" cy="3916457"/>
          </a:xfrm>
          <a:prstGeom prst="rect">
            <a:avLst/>
          </a:prstGeom>
          <a:noFill/>
        </p:spPr>
        <p:txBody>
          <a:bodyPr wrap="square" rtlCol="0">
            <a:spAutoFit/>
          </a:bodyPr>
          <a:lstStyle/>
          <a:p>
            <a:pPr>
              <a:lnSpc>
                <a:spcPct val="150000"/>
              </a:lnSpc>
            </a:pPr>
            <a:r>
              <a:rPr lang="en-US" sz="2800" dirty="0">
                <a:latin typeface="Nunito Black" pitchFamily="2" charset="0"/>
              </a:rPr>
              <a:t>Ask </a:t>
            </a:r>
            <a:r>
              <a:rPr lang="en-US" sz="2800" dirty="0">
                <a:latin typeface="Nunito" pitchFamily="2" charset="0"/>
              </a:rPr>
              <a:t>– about language-rich routines and barriers.</a:t>
            </a:r>
          </a:p>
          <a:p>
            <a:pPr>
              <a:lnSpc>
                <a:spcPct val="150000"/>
              </a:lnSpc>
            </a:pPr>
            <a:r>
              <a:rPr lang="en-US" sz="2800" dirty="0">
                <a:latin typeface="Nunito Black" pitchFamily="2" charset="0"/>
              </a:rPr>
              <a:t>Observe</a:t>
            </a:r>
            <a:r>
              <a:rPr lang="en-US" sz="2800" dirty="0">
                <a:latin typeface="Nunito" pitchFamily="2" charset="0"/>
              </a:rPr>
              <a:t> - communication, development, and interaction. </a:t>
            </a:r>
          </a:p>
          <a:p>
            <a:pPr>
              <a:lnSpc>
                <a:spcPct val="150000"/>
              </a:lnSpc>
            </a:pPr>
            <a:r>
              <a:rPr lang="en-US" sz="2800" dirty="0">
                <a:latin typeface="Nunito Black" pitchFamily="2" charset="0"/>
              </a:rPr>
              <a:t>Encourage</a:t>
            </a:r>
            <a:r>
              <a:rPr lang="en-US" sz="2800" dirty="0">
                <a:latin typeface="Nunito" pitchFamily="2" charset="0"/>
              </a:rPr>
              <a:t> - one realistic activity. </a:t>
            </a:r>
          </a:p>
          <a:p>
            <a:pPr>
              <a:lnSpc>
                <a:spcPct val="150000"/>
              </a:lnSpc>
            </a:pPr>
            <a:r>
              <a:rPr lang="en-US" sz="2800" dirty="0">
                <a:latin typeface="Nunito Black" pitchFamily="2" charset="0"/>
              </a:rPr>
              <a:t>Model</a:t>
            </a:r>
            <a:r>
              <a:rPr lang="en-US" sz="2800" dirty="0">
                <a:latin typeface="Nunito" pitchFamily="2" charset="0"/>
              </a:rPr>
              <a:t> - a brief responsive exchange.</a:t>
            </a:r>
          </a:p>
          <a:p>
            <a:pPr>
              <a:lnSpc>
                <a:spcPct val="150000"/>
              </a:lnSpc>
            </a:pPr>
            <a:r>
              <a:rPr lang="en-US" sz="2800" dirty="0">
                <a:latin typeface="Nunito Black" pitchFamily="2" charset="0"/>
              </a:rPr>
              <a:t>Connect</a:t>
            </a:r>
            <a:r>
              <a:rPr lang="en-US" sz="2800" dirty="0">
                <a:latin typeface="Nunito" pitchFamily="2" charset="0"/>
              </a:rPr>
              <a:t> -the family with books, services, and community supports.</a:t>
            </a:r>
          </a:p>
        </p:txBody>
      </p:sp>
      <p:sp>
        <p:nvSpPr>
          <p:cNvPr id="3" name="TextBox 2">
            <a:extLst>
              <a:ext uri="{FF2B5EF4-FFF2-40B4-BE49-F238E27FC236}">
                <a16:creationId xmlns:a16="http://schemas.microsoft.com/office/drawing/2014/main" id="{F5AEBBFD-7D8D-7D46-0065-67E4C8D67198}"/>
              </a:ext>
            </a:extLst>
          </p:cNvPr>
          <p:cNvSpPr txBox="1"/>
          <p:nvPr/>
        </p:nvSpPr>
        <p:spPr>
          <a:xfrm>
            <a:off x="3044042" y="759228"/>
            <a:ext cx="6103916" cy="923330"/>
          </a:xfrm>
          <a:prstGeom prst="rect">
            <a:avLst/>
          </a:prstGeom>
          <a:noFill/>
        </p:spPr>
        <p:txBody>
          <a:bodyPr wrap="square">
            <a:spAutoFit/>
          </a:bodyPr>
          <a:lstStyle/>
          <a:p>
            <a:r>
              <a:rPr lang="en-CA" sz="5400" b="1" dirty="0">
                <a:solidFill>
                  <a:srgbClr val="0057B8"/>
                </a:solidFill>
                <a:latin typeface="Nunito Black" pitchFamily="2" charset="0"/>
              </a:rPr>
              <a:t>A – O – E – M - C</a:t>
            </a:r>
          </a:p>
        </p:txBody>
      </p:sp>
    </p:spTree>
    <p:extLst>
      <p:ext uri="{BB962C8B-B14F-4D97-AF65-F5344CB8AC3E}">
        <p14:creationId xmlns:p14="http://schemas.microsoft.com/office/powerpoint/2010/main" val="22248568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F20F3-CEB5-94E1-1529-A19196C788A3}"/>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3019FBBD-ECDC-14C4-741F-62A5E1CA1632}"/>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FC852BF4-743B-E681-02D9-1546E1E2AA41}"/>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1B8D63F6-8EC0-DE9D-FC38-FC9D249F8396}"/>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76DAD5C2-0EE7-6F83-8113-E70A6A0515AF}"/>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860649E0-8A8B-CA05-276B-988073137300}"/>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09011FB5-40AE-7E25-7F1A-0EC85ADEE34A}"/>
              </a:ext>
            </a:extLst>
          </p:cNvPr>
          <p:cNvSpPr txBox="1"/>
          <p:nvPr/>
        </p:nvSpPr>
        <p:spPr>
          <a:xfrm>
            <a:off x="541656" y="392271"/>
            <a:ext cx="11083636" cy="6073458"/>
          </a:xfrm>
          <a:prstGeom prst="rect">
            <a:avLst/>
          </a:prstGeom>
          <a:noFill/>
        </p:spPr>
        <p:txBody>
          <a:bodyPr wrap="square">
            <a:spAutoFit/>
          </a:bodyPr>
          <a:lstStyle/>
          <a:p>
            <a:pPr rtl="0">
              <a:spcBef>
                <a:spcPts val="2400"/>
              </a:spcBef>
              <a:spcAft>
                <a:spcPts val="600"/>
              </a:spcAft>
              <a:buNone/>
            </a:pPr>
            <a:r>
              <a:rPr lang="en-CA" sz="3200" b="1" i="0" u="none" strike="noStrike" dirty="0">
                <a:solidFill>
                  <a:srgbClr val="DA291C"/>
                </a:solidFill>
                <a:effectLst/>
                <a:latin typeface="Nunito Black" pitchFamily="2" charset="0"/>
              </a:rPr>
              <a:t>A simple literacy prescription</a:t>
            </a:r>
            <a:endParaRPr lang="en-CA" sz="3200" b="1" dirty="0">
              <a:solidFill>
                <a:srgbClr val="DA291C"/>
              </a:solidFill>
              <a:effectLst/>
              <a:latin typeface="Nunito Black" pitchFamily="2" charset="0"/>
            </a:endParaRPr>
          </a:p>
          <a:p>
            <a:pPr rtl="0">
              <a:spcBef>
                <a:spcPts val="1200"/>
              </a:spcBef>
              <a:spcAft>
                <a:spcPts val="1200"/>
              </a:spcAft>
              <a:buNone/>
            </a:pPr>
            <a:r>
              <a:rPr lang="en-CA" sz="2400" b="0" i="0" u="none" strike="noStrike" dirty="0">
                <a:solidFill>
                  <a:schemeClr val="tx1"/>
                </a:solidFill>
                <a:effectLst/>
                <a:latin typeface="Nunito" pitchFamily="2" charset="0"/>
              </a:rPr>
              <a:t>Every day:</a:t>
            </a:r>
            <a:endParaRPr lang="en-CA" sz="2400" b="0" dirty="0">
              <a:effectLst/>
              <a:latin typeface="Nunito" pitchFamily="2" charset="0"/>
            </a:endParaRPr>
          </a:p>
          <a:p>
            <a:pPr marL="342900" lvl="0" indent="-342900" rtl="0" fontAlgn="base">
              <a:lnSpc>
                <a:spcPct val="150000"/>
              </a:lnSpc>
              <a:spcBef>
                <a:spcPts val="1200"/>
              </a:spcBef>
              <a:buFont typeface="Arial" panose="020B0604020202020204" pitchFamily="34" charset="0"/>
              <a:buChar char="•"/>
            </a:pPr>
            <a:r>
              <a:rPr lang="en-CA" sz="2400" b="0" i="0" u="none" strike="noStrike" dirty="0">
                <a:solidFill>
                  <a:schemeClr val="tx1"/>
                </a:solidFill>
                <a:effectLst/>
                <a:latin typeface="Nunito" pitchFamily="2" charset="0"/>
              </a:rPr>
              <a:t>Talk together.</a:t>
            </a:r>
          </a:p>
          <a:p>
            <a:pPr marL="342900" lvl="0" indent="-342900" rtl="0" fontAlgn="base">
              <a:lnSpc>
                <a:spcPct val="150000"/>
              </a:lnSpc>
              <a:buFont typeface="Arial" panose="020B0604020202020204" pitchFamily="34" charset="0"/>
              <a:buChar char="•"/>
            </a:pPr>
            <a:r>
              <a:rPr lang="en-CA" sz="2400" b="0" i="0" u="none" strike="noStrike" dirty="0">
                <a:solidFill>
                  <a:schemeClr val="tx1"/>
                </a:solidFill>
                <a:effectLst/>
                <a:latin typeface="Nunito" pitchFamily="2" charset="0"/>
              </a:rPr>
              <a:t>Sing together.</a:t>
            </a:r>
          </a:p>
          <a:p>
            <a:pPr marL="342900" lvl="0" indent="-342900" rtl="0" fontAlgn="base">
              <a:lnSpc>
                <a:spcPct val="150000"/>
              </a:lnSpc>
              <a:buFont typeface="Arial" panose="020B0604020202020204" pitchFamily="34" charset="0"/>
              <a:buChar char="•"/>
            </a:pPr>
            <a:r>
              <a:rPr lang="en-CA" sz="2400" b="0" i="0" u="none" strike="noStrike" dirty="0">
                <a:solidFill>
                  <a:schemeClr val="tx1"/>
                </a:solidFill>
                <a:effectLst/>
                <a:latin typeface="Nunito" pitchFamily="2" charset="0"/>
              </a:rPr>
              <a:t>Share stories.</a:t>
            </a:r>
          </a:p>
          <a:p>
            <a:pPr marL="342900" lvl="0" indent="-342900" rtl="0" fontAlgn="base">
              <a:lnSpc>
                <a:spcPct val="150000"/>
              </a:lnSpc>
              <a:buFont typeface="Arial" panose="020B0604020202020204" pitchFamily="34" charset="0"/>
              <a:buChar char="•"/>
            </a:pPr>
            <a:r>
              <a:rPr lang="en-CA" sz="2400" b="0" i="0" u="none" strike="noStrike" dirty="0">
                <a:solidFill>
                  <a:schemeClr val="tx1"/>
                </a:solidFill>
                <a:effectLst/>
                <a:latin typeface="Nunito" pitchFamily="2" charset="0"/>
              </a:rPr>
              <a:t>Look at books or pictures.</a:t>
            </a:r>
          </a:p>
          <a:p>
            <a:pPr marL="342900" lvl="0" indent="-342900" rtl="0" fontAlgn="base">
              <a:lnSpc>
                <a:spcPct val="150000"/>
              </a:lnSpc>
              <a:buFont typeface="Arial" panose="020B0604020202020204" pitchFamily="34" charset="0"/>
              <a:buChar char="•"/>
            </a:pPr>
            <a:r>
              <a:rPr lang="en-CA" sz="2400" b="0" i="0" u="none" strike="noStrike" dirty="0">
                <a:solidFill>
                  <a:schemeClr val="tx1"/>
                </a:solidFill>
                <a:effectLst/>
                <a:latin typeface="Nunito" pitchFamily="2" charset="0"/>
              </a:rPr>
              <a:t>Follow your child’s interests.</a:t>
            </a:r>
          </a:p>
          <a:p>
            <a:pPr marL="342900" lvl="0" indent="-342900" rtl="0" fontAlgn="base">
              <a:lnSpc>
                <a:spcPct val="150000"/>
              </a:lnSpc>
              <a:buFont typeface="Arial" panose="020B0604020202020204" pitchFamily="34" charset="0"/>
              <a:buChar char="•"/>
            </a:pPr>
            <a:r>
              <a:rPr lang="en-CA" sz="2400" b="0" i="0" u="none" strike="noStrike" dirty="0">
                <a:solidFill>
                  <a:schemeClr val="tx1"/>
                </a:solidFill>
                <a:effectLst/>
                <a:latin typeface="Nunito" pitchFamily="2" charset="0"/>
              </a:rPr>
              <a:t>Use the language you know best.</a:t>
            </a:r>
          </a:p>
          <a:p>
            <a:pPr marL="342900" lvl="0" indent="-342900" rtl="0" fontAlgn="base">
              <a:lnSpc>
                <a:spcPct val="150000"/>
              </a:lnSpc>
              <a:spcAft>
                <a:spcPts val="1200"/>
              </a:spcAft>
              <a:buFont typeface="Arial" panose="020B0604020202020204" pitchFamily="34" charset="0"/>
              <a:buChar char="•"/>
            </a:pPr>
            <a:r>
              <a:rPr lang="en-CA" sz="2400" b="0" i="0" u="none" strike="noStrike" dirty="0">
                <a:solidFill>
                  <a:schemeClr val="tx1"/>
                </a:solidFill>
                <a:effectLst/>
                <a:latin typeface="Nunito" pitchFamily="2" charset="0"/>
              </a:rPr>
              <a:t>Keep it enjoyable.</a:t>
            </a:r>
          </a:p>
          <a:p>
            <a:pPr rtl="0">
              <a:spcBef>
                <a:spcPts val="1400"/>
              </a:spcBef>
              <a:spcAft>
                <a:spcPts val="400"/>
              </a:spcAft>
              <a:buNone/>
            </a:pPr>
            <a:r>
              <a:rPr lang="en-CA" sz="2400" b="1" i="0" u="none" strike="noStrike" dirty="0">
                <a:solidFill>
                  <a:srgbClr val="0057B8"/>
                </a:solidFill>
                <a:effectLst/>
                <a:latin typeface="Nunito Black" pitchFamily="2" charset="0"/>
              </a:rPr>
              <a:t>A few minutes and a few words at a time matter.</a:t>
            </a:r>
            <a:endParaRPr lang="en-CA" sz="2400" b="1" dirty="0">
              <a:solidFill>
                <a:srgbClr val="0057B8"/>
              </a:solidFill>
              <a:effectLst/>
              <a:latin typeface="Nunito Black" pitchFamily="2" charset="0"/>
            </a:endParaRPr>
          </a:p>
        </p:txBody>
      </p:sp>
      <p:pic>
        <p:nvPicPr>
          <p:cNvPr id="5" name="Picture 4">
            <a:extLst>
              <a:ext uri="{FF2B5EF4-FFF2-40B4-BE49-F238E27FC236}">
                <a16:creationId xmlns:a16="http://schemas.microsoft.com/office/drawing/2014/main" id="{87B75A6C-7863-0ED9-6837-6E4CB02C02F5}"/>
              </a:ext>
            </a:extLst>
          </p:cNvPr>
          <p:cNvPicPr>
            <a:picLocks noChangeAspect="1"/>
          </p:cNvPicPr>
          <p:nvPr/>
        </p:nvPicPr>
        <p:blipFill>
          <a:blip r:embed="rId3"/>
          <a:srcRect l="36616" t="53331" r="31463"/>
          <a:stretch>
            <a:fillRect/>
          </a:stretch>
        </p:blipFill>
        <p:spPr>
          <a:xfrm>
            <a:off x="6679901" y="1691679"/>
            <a:ext cx="3156825" cy="3090857"/>
          </a:xfrm>
          <a:prstGeom prst="rect">
            <a:avLst/>
          </a:prstGeom>
        </p:spPr>
      </p:pic>
    </p:spTree>
    <p:extLst>
      <p:ext uri="{BB962C8B-B14F-4D97-AF65-F5344CB8AC3E}">
        <p14:creationId xmlns:p14="http://schemas.microsoft.com/office/powerpoint/2010/main" val="27095107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AB494-89A2-A8D5-7BEE-BA7AE8B53EEE}"/>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6C3982F7-3B62-DE5F-34EF-1B01B816D2E2}"/>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49889BAB-D823-4B97-FEAB-DAAA5F4AE932}"/>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8F0E2E1F-7D0B-CFE9-4E5F-240A05A15705}"/>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34140735-E038-B3A1-1A00-CC5E3B2389F2}"/>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70097656-2677-0609-1B99-EA8B1E996A9B}"/>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BA64166C-5CC4-D6D2-908F-4FCCB8479314}"/>
              </a:ext>
            </a:extLst>
          </p:cNvPr>
          <p:cNvSpPr txBox="1"/>
          <p:nvPr/>
        </p:nvSpPr>
        <p:spPr>
          <a:xfrm>
            <a:off x="659419" y="564079"/>
            <a:ext cx="10848109" cy="5940088"/>
          </a:xfrm>
          <a:prstGeom prst="rect">
            <a:avLst/>
          </a:prstGeom>
          <a:noFill/>
        </p:spPr>
        <p:txBody>
          <a:bodyPr wrap="square">
            <a:spAutoFit/>
          </a:bodyPr>
          <a:lstStyle/>
          <a:p>
            <a:pPr rtl="0">
              <a:spcBef>
                <a:spcPts val="1200"/>
              </a:spcBef>
              <a:spcAft>
                <a:spcPts val="1200"/>
              </a:spcAft>
              <a:buNone/>
            </a:pPr>
            <a:r>
              <a:rPr lang="en-CA" sz="2800" b="1" i="0" u="none" strike="noStrike" dirty="0">
                <a:solidFill>
                  <a:srgbClr val="DA291C"/>
                </a:solidFill>
                <a:effectLst/>
                <a:latin typeface="Nunito Black" pitchFamily="2" charset="0"/>
              </a:rPr>
              <a:t>Literacy is a Vital Sign</a:t>
            </a:r>
          </a:p>
          <a:p>
            <a:pPr marL="285750" indent="-285750" rtl="0">
              <a:spcBef>
                <a:spcPts val="1200"/>
              </a:spcBef>
              <a:spcAft>
                <a:spcPts val="1200"/>
              </a:spcAft>
              <a:buFont typeface="Arial" panose="020B0604020202020204" pitchFamily="34" charset="0"/>
              <a:buChar char="•"/>
            </a:pPr>
            <a:r>
              <a:rPr lang="en-US" sz="2400" b="1" dirty="0">
                <a:latin typeface="Nunito" pitchFamily="2" charset="0"/>
              </a:rPr>
              <a:t>Early language develops through responsive relationships.</a:t>
            </a:r>
          </a:p>
          <a:p>
            <a:pPr marL="285750" indent="-285750" rtl="0">
              <a:spcBef>
                <a:spcPts val="1200"/>
              </a:spcBef>
              <a:spcAft>
                <a:spcPts val="1200"/>
              </a:spcAft>
              <a:buFont typeface="Arial" panose="020B0604020202020204" pitchFamily="34" charset="0"/>
              <a:buChar char="•"/>
            </a:pPr>
            <a:r>
              <a:rPr lang="en-US" sz="2400" b="1" dirty="0">
                <a:latin typeface="Nunito" pitchFamily="2" charset="0"/>
              </a:rPr>
              <a:t>Healthcare practitioners have an important early window.</a:t>
            </a:r>
          </a:p>
          <a:p>
            <a:pPr marL="285750" indent="-285750" rtl="0">
              <a:spcBef>
                <a:spcPts val="1200"/>
              </a:spcBef>
              <a:spcAft>
                <a:spcPts val="1200"/>
              </a:spcAft>
              <a:buFont typeface="Arial" panose="020B0604020202020204" pitchFamily="34" charset="0"/>
              <a:buChar char="•"/>
            </a:pPr>
            <a:r>
              <a:rPr lang="en-US" sz="2400" b="1" dirty="0">
                <a:latin typeface="Nunito" pitchFamily="2" charset="0"/>
              </a:rPr>
              <a:t>Brief literacy conversations can fit into routine care.</a:t>
            </a:r>
          </a:p>
          <a:p>
            <a:pPr marL="285750" indent="-285750" rtl="0">
              <a:spcBef>
                <a:spcPts val="1200"/>
              </a:spcBef>
              <a:spcAft>
                <a:spcPts val="1200"/>
              </a:spcAft>
              <a:buFont typeface="Arial" panose="020B0604020202020204" pitchFamily="34" charset="0"/>
              <a:buChar char="•"/>
            </a:pPr>
            <a:r>
              <a:rPr lang="en-US" sz="2400" b="1" dirty="0">
                <a:latin typeface="Nunito" pitchFamily="2" charset="0"/>
              </a:rPr>
              <a:t>Support the family’s strongest language and existing strengths.</a:t>
            </a:r>
          </a:p>
          <a:p>
            <a:pPr marL="285750" indent="-285750" rtl="0">
              <a:spcBef>
                <a:spcPts val="1200"/>
              </a:spcBef>
              <a:spcAft>
                <a:spcPts val="1200"/>
              </a:spcAft>
              <a:buFont typeface="Arial" panose="020B0604020202020204" pitchFamily="34" charset="0"/>
              <a:buChar char="•"/>
            </a:pPr>
            <a:r>
              <a:rPr lang="en-US" sz="2400" b="1" dirty="0">
                <a:latin typeface="Nunito" pitchFamily="2" charset="0"/>
              </a:rPr>
              <a:t>Books can support observation, modelling, and connection.</a:t>
            </a:r>
          </a:p>
          <a:p>
            <a:pPr marL="285750" indent="-285750" rtl="0">
              <a:spcBef>
                <a:spcPts val="1200"/>
              </a:spcBef>
              <a:spcAft>
                <a:spcPts val="1200"/>
              </a:spcAft>
              <a:buFont typeface="Arial" panose="020B0604020202020204" pitchFamily="34" charset="0"/>
              <a:buChar char="•"/>
            </a:pPr>
            <a:r>
              <a:rPr lang="en-US" sz="2400" b="1" dirty="0">
                <a:latin typeface="Nunito" pitchFamily="2" charset="0"/>
              </a:rPr>
              <a:t>Literacy promotion does not replace developmental assessment.</a:t>
            </a:r>
          </a:p>
          <a:p>
            <a:pPr marL="285750" indent="-285750" rtl="0">
              <a:spcBef>
                <a:spcPts val="1200"/>
              </a:spcBef>
              <a:spcAft>
                <a:spcPts val="1200"/>
              </a:spcAft>
              <a:buFont typeface="Arial" panose="020B0604020202020204" pitchFamily="34" charset="0"/>
              <a:buChar char="•"/>
            </a:pPr>
            <a:r>
              <a:rPr lang="en-US" sz="2400" b="1" dirty="0">
                <a:latin typeface="Nunito" pitchFamily="2" charset="0"/>
              </a:rPr>
              <a:t>Persistent reading difficulty deserves timely attention.</a:t>
            </a:r>
          </a:p>
          <a:p>
            <a:pPr marL="285750" indent="-285750" rtl="0">
              <a:spcBef>
                <a:spcPts val="1200"/>
              </a:spcBef>
              <a:spcAft>
                <a:spcPts val="1200"/>
              </a:spcAft>
              <a:buFont typeface="Arial" panose="020B0604020202020204" pitchFamily="34" charset="0"/>
              <a:buChar char="•"/>
            </a:pPr>
            <a:r>
              <a:rPr lang="en-US" sz="2400" b="1" dirty="0">
                <a:latin typeface="Nunito" pitchFamily="2" charset="0"/>
              </a:rPr>
              <a:t>Sustainable practice change requires a team and community approach.</a:t>
            </a:r>
          </a:p>
        </p:txBody>
      </p:sp>
    </p:spTree>
    <p:extLst>
      <p:ext uri="{BB962C8B-B14F-4D97-AF65-F5344CB8AC3E}">
        <p14:creationId xmlns:p14="http://schemas.microsoft.com/office/powerpoint/2010/main" val="26279200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9D69D-CAAF-AE0E-1972-F3D61718EF81}"/>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A963F2A7-E5F1-01E4-4DA5-0D484E6641FD}"/>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02E15BB4-2CA5-139F-325D-F735D8C2DED1}"/>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95FB89BE-16A2-58C4-9BFA-3431EA0B2FFF}"/>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083CF726-6645-CC3E-72B3-8F80353DDECF}"/>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0640E40E-583F-553A-35E5-0933B59F7988}"/>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93D19949-55A0-9504-F2D3-9DC2AF5034BD}"/>
              </a:ext>
            </a:extLst>
          </p:cNvPr>
          <p:cNvSpPr txBox="1"/>
          <p:nvPr/>
        </p:nvSpPr>
        <p:spPr>
          <a:xfrm>
            <a:off x="103245" y="528206"/>
            <a:ext cx="11985510" cy="6109365"/>
          </a:xfrm>
          <a:prstGeom prst="rect">
            <a:avLst/>
          </a:prstGeom>
          <a:noFill/>
        </p:spPr>
        <p:txBody>
          <a:bodyPr wrap="square">
            <a:spAutoFit/>
          </a:bodyPr>
          <a:lstStyle/>
          <a:p>
            <a:pPr rtl="0">
              <a:spcBef>
                <a:spcPts val="2400"/>
              </a:spcBef>
              <a:spcAft>
                <a:spcPts val="600"/>
              </a:spcAft>
              <a:buNone/>
            </a:pPr>
            <a:r>
              <a:rPr lang="en-CA" sz="2800" b="1" i="0" u="none" strike="noStrike" dirty="0">
                <a:solidFill>
                  <a:srgbClr val="DA291C"/>
                </a:solidFill>
                <a:effectLst/>
                <a:latin typeface="Nunito Black" pitchFamily="2" charset="0"/>
              </a:rPr>
              <a:t>The Literacy RX Cheat Sheet</a:t>
            </a:r>
            <a:br>
              <a:rPr lang="en-CA" sz="2000" b="0" dirty="0">
                <a:effectLst/>
              </a:rPr>
            </a:br>
            <a:endParaRPr lang="en-CA" sz="2000" b="0" dirty="0">
              <a:effectLst/>
              <a:latin typeface="Nunito" pitchFamily="2" charset="0"/>
            </a:endParaRPr>
          </a:p>
          <a:p>
            <a:pPr rtl="0">
              <a:buNone/>
            </a:pPr>
            <a:r>
              <a:rPr lang="en-CA" sz="2000" b="0" i="0" u="none" strike="noStrike" dirty="0">
                <a:solidFill>
                  <a:schemeClr val="tx1"/>
                </a:solidFill>
                <a:effectLst/>
                <a:latin typeface="Nunito" pitchFamily="2" charset="0"/>
              </a:rPr>
              <a:t>The most critical window for structural brain architecture occurs before age 5; if we wait until the child enters school to address literacy deficits, we have missed our prime clinical window.</a:t>
            </a:r>
            <a:br>
              <a:rPr lang="en-CA" sz="2000" b="0" dirty="0">
                <a:effectLst/>
                <a:latin typeface="Nunito" pitchFamily="2" charset="0"/>
              </a:rPr>
            </a:br>
            <a:endParaRPr lang="en-CA" sz="2000" b="0" dirty="0">
              <a:effectLst/>
              <a:latin typeface="Nunito" pitchFamily="2" charset="0"/>
            </a:endParaRPr>
          </a:p>
          <a:p>
            <a:pPr rtl="0">
              <a:buNone/>
            </a:pPr>
            <a:r>
              <a:rPr lang="en-CA" sz="2000" b="0" i="0" u="none" strike="noStrike" dirty="0">
                <a:solidFill>
                  <a:schemeClr val="tx1"/>
                </a:solidFill>
                <a:effectLst/>
                <a:latin typeface="Nunito" pitchFamily="2" charset="0"/>
              </a:rPr>
              <a:t>Reading is an evolutionary hack, not a hardwired instinct. The Left Visual Word Form Area (VWFA) must be systematically trained through explicit decoding and oral language exposure.</a:t>
            </a:r>
            <a:endParaRPr lang="en-CA" sz="2000" b="0" dirty="0">
              <a:effectLst/>
              <a:latin typeface="Nunito" pitchFamily="2" charset="0"/>
            </a:endParaRPr>
          </a:p>
          <a:p>
            <a:pPr>
              <a:buNone/>
            </a:pPr>
            <a:endParaRPr lang="en-CA" sz="2000" b="0" dirty="0">
              <a:effectLst/>
              <a:latin typeface="Nunito" pitchFamily="2" charset="0"/>
            </a:endParaRPr>
          </a:p>
          <a:p>
            <a:pPr rtl="0">
              <a:buNone/>
            </a:pPr>
            <a:r>
              <a:rPr lang="en-CA" sz="2000" b="0" i="0" u="none" strike="noStrike" dirty="0">
                <a:solidFill>
                  <a:schemeClr val="tx1"/>
                </a:solidFill>
                <a:effectLst/>
                <a:latin typeface="Nunito" pitchFamily="2" charset="0"/>
              </a:rPr>
              <a:t>A child's early literacy proficiency is a more accurate predictor of their lifelong metabolic, mental, and economic health status than future personal wealth or employment. </a:t>
            </a:r>
            <a:endParaRPr lang="en-CA" sz="2000" b="0" dirty="0">
              <a:effectLst/>
              <a:latin typeface="Nunito" pitchFamily="2" charset="0"/>
            </a:endParaRPr>
          </a:p>
          <a:p>
            <a:pPr>
              <a:buNone/>
            </a:pPr>
            <a:endParaRPr lang="en-CA" sz="2000" b="0" dirty="0">
              <a:effectLst/>
              <a:latin typeface="Nunito" pitchFamily="2" charset="0"/>
            </a:endParaRPr>
          </a:p>
          <a:p>
            <a:pPr rtl="0">
              <a:buNone/>
            </a:pPr>
            <a:r>
              <a:rPr lang="en-CA" sz="2000" b="0" i="0" u="none" strike="noStrike" dirty="0">
                <a:solidFill>
                  <a:schemeClr val="tx1"/>
                </a:solidFill>
                <a:effectLst/>
                <a:latin typeface="Nunito" pitchFamily="2" charset="0"/>
              </a:rPr>
              <a:t>Use books as a tool of assessment during clinical interactions.</a:t>
            </a:r>
            <a:endParaRPr lang="en-CA" sz="2000" b="0" dirty="0">
              <a:effectLst/>
              <a:latin typeface="Nunito" pitchFamily="2" charset="0"/>
            </a:endParaRPr>
          </a:p>
          <a:p>
            <a:pPr>
              <a:buNone/>
            </a:pPr>
            <a:endParaRPr lang="en-CA" sz="2000" b="0" dirty="0">
              <a:effectLst/>
              <a:latin typeface="Nunito" pitchFamily="2" charset="0"/>
            </a:endParaRPr>
          </a:p>
          <a:p>
            <a:pPr rtl="0">
              <a:buNone/>
            </a:pPr>
            <a:r>
              <a:rPr lang="en-CA" sz="2000" b="0" i="0" u="none" strike="noStrike" dirty="0">
                <a:solidFill>
                  <a:schemeClr val="tx1"/>
                </a:solidFill>
                <a:effectLst/>
                <a:latin typeface="Nunito" pitchFamily="2" charset="0"/>
              </a:rPr>
              <a:t>Physical board books are interventions that stimulate active parent-child "serve-and-return" dialogue. Digital media operates as passive sensory stimulation that can affect speech and language development. </a:t>
            </a:r>
            <a:br>
              <a:rPr lang="en-CA" sz="2000" b="0" dirty="0">
                <a:effectLst/>
                <a:latin typeface="Nunito" pitchFamily="2" charset="0"/>
              </a:rPr>
            </a:br>
            <a:endParaRPr lang="en-CA" sz="2000" b="0" dirty="0">
              <a:effectLst/>
              <a:latin typeface="Nunito" pitchFamily="2" charset="0"/>
            </a:endParaRPr>
          </a:p>
          <a:p>
            <a:pPr rtl="0">
              <a:buNone/>
            </a:pPr>
            <a:r>
              <a:rPr lang="en-CA" sz="2000" b="0" i="0" u="none" strike="noStrike" dirty="0">
                <a:solidFill>
                  <a:schemeClr val="tx1"/>
                </a:solidFill>
                <a:effectLst/>
                <a:latin typeface="Nunito" pitchFamily="2" charset="0"/>
              </a:rPr>
              <a:t>Your signature on a literacy prescription carries significant influence. </a:t>
            </a:r>
            <a:endParaRPr lang="en-CA" sz="2000" b="0" dirty="0">
              <a:effectLst/>
              <a:latin typeface="Nunito" pitchFamily="2" charset="0"/>
            </a:endParaRPr>
          </a:p>
          <a:p>
            <a:pPr>
              <a:buNone/>
            </a:pPr>
            <a:endParaRPr lang="en-CA" dirty="0"/>
          </a:p>
        </p:txBody>
      </p:sp>
    </p:spTree>
    <p:extLst>
      <p:ext uri="{BB962C8B-B14F-4D97-AF65-F5344CB8AC3E}">
        <p14:creationId xmlns:p14="http://schemas.microsoft.com/office/powerpoint/2010/main" val="25858000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3A192-F1ED-E0FF-00A2-2F835C15B21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F0A27FC-97F2-109C-6812-FB8C9A49639A}"/>
              </a:ext>
            </a:extLst>
          </p:cNvPr>
          <p:cNvPicPr>
            <a:picLocks noChangeAspect="1"/>
          </p:cNvPicPr>
          <p:nvPr/>
        </p:nvPicPr>
        <p:blipFill>
          <a:blip r:embed="rId3"/>
          <a:stretch>
            <a:fillRect/>
          </a:stretch>
        </p:blipFill>
        <p:spPr>
          <a:xfrm>
            <a:off x="9131474" y="3203974"/>
            <a:ext cx="2604763" cy="3354755"/>
          </a:xfrm>
          <a:prstGeom prst="rect">
            <a:avLst/>
          </a:prstGeom>
          <a:ln>
            <a:solidFill>
              <a:schemeClr val="tx1"/>
            </a:solidFill>
          </a:ln>
        </p:spPr>
      </p:pic>
      <p:pic>
        <p:nvPicPr>
          <p:cNvPr id="13" name="Picture 12">
            <a:extLst>
              <a:ext uri="{FF2B5EF4-FFF2-40B4-BE49-F238E27FC236}">
                <a16:creationId xmlns:a16="http://schemas.microsoft.com/office/drawing/2014/main" id="{05633606-1BEA-7808-6271-2A7606714FD5}"/>
              </a:ext>
            </a:extLst>
          </p:cNvPr>
          <p:cNvPicPr>
            <a:picLocks noChangeAspect="1"/>
          </p:cNvPicPr>
          <p:nvPr/>
        </p:nvPicPr>
        <p:blipFill>
          <a:blip r:embed="rId4"/>
          <a:stretch>
            <a:fillRect/>
          </a:stretch>
        </p:blipFill>
        <p:spPr>
          <a:xfrm>
            <a:off x="7540830" y="527924"/>
            <a:ext cx="4255651" cy="2563346"/>
          </a:xfrm>
          <a:prstGeom prst="rect">
            <a:avLst/>
          </a:prstGeom>
          <a:ln>
            <a:noFill/>
          </a:ln>
          <a:effectLst>
            <a:outerShdw blurRad="190500" algn="tl" rotWithShape="0">
              <a:srgbClr val="000000">
                <a:alpha val="70000"/>
              </a:srgbClr>
            </a:outerShdw>
          </a:effectLst>
        </p:spPr>
      </p:pic>
      <p:grpSp>
        <p:nvGrpSpPr>
          <p:cNvPr id="7" name="Group 6">
            <a:extLst>
              <a:ext uri="{FF2B5EF4-FFF2-40B4-BE49-F238E27FC236}">
                <a16:creationId xmlns:a16="http://schemas.microsoft.com/office/drawing/2014/main" id="{5EBC29D7-1067-7C56-95E3-70CFAAC9E517}"/>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65C0C370-54EC-3B22-26C2-BBB0ED7D51B1}"/>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D37FD078-D9A4-8E25-01E9-3B6A685839A4}"/>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0FA48086-66C0-1FD7-3829-072E609C3525}"/>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561B3105-B7BD-2CF9-475F-1646366B1765}"/>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789A6D1C-4FC0-1C28-1C04-FDC384723FAD}"/>
              </a:ext>
            </a:extLst>
          </p:cNvPr>
          <p:cNvSpPr txBox="1"/>
          <p:nvPr/>
        </p:nvSpPr>
        <p:spPr>
          <a:xfrm>
            <a:off x="520875" y="1342118"/>
            <a:ext cx="11061525" cy="4708981"/>
          </a:xfrm>
          <a:prstGeom prst="rect">
            <a:avLst/>
          </a:prstGeom>
          <a:noFill/>
        </p:spPr>
        <p:txBody>
          <a:bodyPr wrap="square">
            <a:spAutoFit/>
          </a:bodyPr>
          <a:lstStyle/>
          <a:p>
            <a:pPr rtl="0">
              <a:spcBef>
                <a:spcPts val="1200"/>
              </a:spcBef>
              <a:spcAft>
                <a:spcPts val="1200"/>
              </a:spcAft>
              <a:buNone/>
            </a:pPr>
            <a:r>
              <a:rPr lang="en-CA" sz="2000" b="1" i="0" u="none" strike="noStrike" dirty="0">
                <a:solidFill>
                  <a:schemeClr val="tx1"/>
                </a:solidFill>
                <a:effectLst/>
                <a:latin typeface="Nunito" pitchFamily="2" charset="0"/>
              </a:rPr>
              <a:t>Canadian Children’s Literacy Foundation</a:t>
            </a:r>
            <a:endParaRPr lang="en-CA" sz="2000" b="0" dirty="0">
              <a:effectLst/>
              <a:latin typeface="Nunito" pitchFamily="2" charset="0"/>
            </a:endParaRPr>
          </a:p>
          <a:p>
            <a:pPr marL="342900" lvl="0" indent="-342900" rtl="0" fontAlgn="base">
              <a:spcBef>
                <a:spcPts val="1200"/>
              </a:spcBef>
              <a:buFont typeface="Arial" panose="020B0604020202020204" pitchFamily="34" charset="0"/>
              <a:buChar char="•"/>
            </a:pPr>
            <a:r>
              <a:rPr lang="en-CA" sz="2000" b="0" i="0" u="none" strike="noStrike" dirty="0">
                <a:solidFill>
                  <a:schemeClr val="tx1"/>
                </a:solidFill>
                <a:effectLst/>
                <a:latin typeface="Nunito" pitchFamily="2" charset="0"/>
              </a:rPr>
              <a:t>Early Words / Premiers mots</a:t>
            </a:r>
          </a:p>
          <a:p>
            <a:pPr marL="342900" lvl="0" indent="-342900" rtl="0" fontAlgn="base">
              <a:buFont typeface="Arial" panose="020B0604020202020204" pitchFamily="34" charset="0"/>
              <a:buChar char="•"/>
            </a:pPr>
            <a:r>
              <a:rPr lang="en-CA" sz="2000" b="0" i="0" u="none" strike="noStrike" dirty="0">
                <a:solidFill>
                  <a:schemeClr val="tx1"/>
                </a:solidFill>
                <a:effectLst/>
                <a:latin typeface="Nunito" pitchFamily="2" charset="0"/>
              </a:rPr>
              <a:t>Early Literacy Conversation Guide</a:t>
            </a:r>
          </a:p>
          <a:p>
            <a:pPr marL="342900" lvl="0" indent="-342900" rtl="0" fontAlgn="base">
              <a:buFont typeface="Arial" panose="020B0604020202020204" pitchFamily="34" charset="0"/>
              <a:buChar char="•"/>
            </a:pPr>
            <a:r>
              <a:rPr lang="en-CA" sz="2000" b="0" i="0" u="none" strike="noStrike" dirty="0">
                <a:solidFill>
                  <a:schemeClr val="tx1"/>
                </a:solidFill>
                <a:effectLst/>
                <a:latin typeface="Nunito" pitchFamily="2" charset="0"/>
              </a:rPr>
              <a:t>Resources for healthcare professionals</a:t>
            </a:r>
          </a:p>
          <a:p>
            <a:pPr marL="342900" lvl="0" indent="-342900" rtl="0" fontAlgn="base">
              <a:buFont typeface="Arial" panose="020B0604020202020204" pitchFamily="34" charset="0"/>
              <a:buChar char="•"/>
            </a:pPr>
            <a:r>
              <a:rPr lang="en-CA" sz="2000" b="0" i="0" u="none" strike="noStrike" dirty="0">
                <a:solidFill>
                  <a:schemeClr val="tx1"/>
                </a:solidFill>
                <a:effectLst/>
                <a:latin typeface="Nunito" pitchFamily="2" charset="0"/>
              </a:rPr>
              <a:t>Resources for families and caregivers</a:t>
            </a:r>
          </a:p>
          <a:p>
            <a:pPr marL="342900" lvl="0" indent="-342900" rtl="0" fontAlgn="base">
              <a:spcAft>
                <a:spcPts val="1200"/>
              </a:spcAft>
              <a:buFont typeface="Arial" panose="020B0604020202020204" pitchFamily="34" charset="0"/>
              <a:buChar char="•"/>
            </a:pPr>
            <a:r>
              <a:rPr lang="en-CA" sz="2000" b="0" i="0" u="none" strike="noStrike" dirty="0">
                <a:solidFill>
                  <a:schemeClr val="tx1"/>
                </a:solidFill>
                <a:effectLst/>
                <a:latin typeface="Nunito" pitchFamily="2" charset="0"/>
              </a:rPr>
              <a:t>Books for clinical programs</a:t>
            </a:r>
          </a:p>
          <a:p>
            <a:pPr rtl="0">
              <a:spcBef>
                <a:spcPts val="1200"/>
              </a:spcBef>
              <a:spcAft>
                <a:spcPts val="1200"/>
              </a:spcAft>
              <a:buNone/>
            </a:pPr>
            <a:r>
              <a:rPr lang="en-CA" sz="2000" b="1" i="0" u="none" strike="noStrike" dirty="0">
                <a:solidFill>
                  <a:schemeClr val="tx1"/>
                </a:solidFill>
                <a:effectLst/>
                <a:latin typeface="Nunito" pitchFamily="2" charset="0"/>
              </a:rPr>
              <a:t>Canadian Paediatric Society</a:t>
            </a:r>
            <a:endParaRPr lang="en-CA" sz="2000" b="0" dirty="0">
              <a:effectLst/>
              <a:latin typeface="Nunito" pitchFamily="2" charset="0"/>
            </a:endParaRPr>
          </a:p>
          <a:p>
            <a:pPr marL="342900" lvl="0" indent="-342900" rtl="0" fontAlgn="base">
              <a:spcBef>
                <a:spcPts val="1200"/>
              </a:spcBef>
              <a:buFont typeface="Arial" panose="020B0604020202020204" pitchFamily="34" charset="0"/>
              <a:buChar char="•"/>
            </a:pPr>
            <a:r>
              <a:rPr lang="en-CA" sz="2000" b="0" i="0" u="none" strike="noStrike" dirty="0">
                <a:solidFill>
                  <a:schemeClr val="tx1"/>
                </a:solidFill>
                <a:effectLst/>
                <a:latin typeface="Nunito" pitchFamily="2" charset="0"/>
              </a:rPr>
              <a:t>Read, Speak, Sing</a:t>
            </a:r>
          </a:p>
          <a:p>
            <a:pPr marL="342900" lvl="0" indent="-342900" rtl="0" fontAlgn="base">
              <a:buFont typeface="Arial" panose="020B0604020202020204" pitchFamily="34" charset="0"/>
              <a:buChar char="•"/>
            </a:pPr>
            <a:r>
              <a:rPr lang="en-CA" sz="2000" b="0" i="0" u="none" strike="noStrike" dirty="0">
                <a:solidFill>
                  <a:schemeClr val="tx1"/>
                </a:solidFill>
                <a:effectLst/>
                <a:latin typeface="Nunito" pitchFamily="2" charset="0"/>
              </a:rPr>
              <a:t>Promoting Early Literacy: A Guide for Clinicians</a:t>
            </a:r>
          </a:p>
          <a:p>
            <a:pPr marL="342900" lvl="0" indent="-342900" rtl="0" fontAlgn="base">
              <a:buFont typeface="Arial" panose="020B0604020202020204" pitchFamily="34" charset="0"/>
              <a:buChar char="•"/>
            </a:pPr>
            <a:r>
              <a:rPr lang="en-CA" sz="2000" b="0" i="0" u="none" strike="noStrike" dirty="0">
                <a:solidFill>
                  <a:schemeClr val="tx1"/>
                </a:solidFill>
                <a:effectLst/>
                <a:latin typeface="Nunito" pitchFamily="2" charset="0"/>
              </a:rPr>
              <a:t>Early literacy clinic poster</a:t>
            </a:r>
          </a:p>
          <a:p>
            <a:pPr marL="342900" lvl="0" indent="-342900" rtl="0" fontAlgn="base">
              <a:buFont typeface="Arial" panose="020B0604020202020204" pitchFamily="34" charset="0"/>
              <a:buChar char="•"/>
            </a:pPr>
            <a:r>
              <a:rPr lang="en-CA" sz="2000" b="0" i="0" u="none" strike="noStrike" dirty="0">
                <a:solidFill>
                  <a:schemeClr val="tx1"/>
                </a:solidFill>
                <a:effectLst/>
                <a:latin typeface="Nunito" pitchFamily="2" charset="0"/>
              </a:rPr>
              <a:t>Resources on bilingualism and first-language development</a:t>
            </a:r>
          </a:p>
          <a:p>
            <a:pPr marL="342900" lvl="0" indent="-342900" rtl="0" fontAlgn="base">
              <a:spcAft>
                <a:spcPts val="1200"/>
              </a:spcAft>
              <a:buFont typeface="Arial" panose="020B0604020202020204" pitchFamily="34" charset="0"/>
              <a:buChar char="•"/>
            </a:pPr>
            <a:r>
              <a:rPr lang="en-CA" sz="2000" b="0" i="0" u="none" strike="noStrike" dirty="0">
                <a:solidFill>
                  <a:schemeClr val="tx1"/>
                </a:solidFill>
                <a:effectLst/>
                <a:latin typeface="Nunito" pitchFamily="2" charset="0"/>
              </a:rPr>
              <a:t>Early Literacy Promotion CME</a:t>
            </a:r>
            <a:endParaRPr lang="en-CA" sz="1400" b="0" i="0" u="none" strike="noStrike" dirty="0">
              <a:solidFill>
                <a:srgbClr val="000000"/>
              </a:solidFill>
              <a:effectLst/>
              <a:latin typeface="Nunito" pitchFamily="2" charset="0"/>
            </a:endParaRPr>
          </a:p>
        </p:txBody>
      </p:sp>
      <p:sp>
        <p:nvSpPr>
          <p:cNvPr id="5" name="TextBox 4">
            <a:extLst>
              <a:ext uri="{FF2B5EF4-FFF2-40B4-BE49-F238E27FC236}">
                <a16:creationId xmlns:a16="http://schemas.microsoft.com/office/drawing/2014/main" id="{EC2804D8-5FE6-DED9-2AF0-576AD7BAC058}"/>
              </a:ext>
            </a:extLst>
          </p:cNvPr>
          <p:cNvSpPr txBox="1"/>
          <p:nvPr/>
        </p:nvSpPr>
        <p:spPr>
          <a:xfrm>
            <a:off x="520875" y="531934"/>
            <a:ext cx="6102926" cy="584775"/>
          </a:xfrm>
          <a:prstGeom prst="rect">
            <a:avLst/>
          </a:prstGeom>
          <a:noFill/>
        </p:spPr>
        <p:txBody>
          <a:bodyPr wrap="square">
            <a:spAutoFit/>
          </a:bodyPr>
          <a:lstStyle/>
          <a:p>
            <a:r>
              <a:rPr lang="en-CA" sz="3200" b="1" i="0" u="none" strike="noStrike" dirty="0">
                <a:solidFill>
                  <a:srgbClr val="0057B8"/>
                </a:solidFill>
                <a:effectLst/>
                <a:latin typeface="Nunito Black" pitchFamily="2" charset="0"/>
              </a:rPr>
              <a:t>Resources</a:t>
            </a:r>
            <a:endParaRPr lang="en-CA" sz="3200" dirty="0">
              <a:solidFill>
                <a:srgbClr val="0057B8"/>
              </a:solidFill>
              <a:latin typeface="Nunito Black" pitchFamily="2" charset="0"/>
            </a:endParaRPr>
          </a:p>
        </p:txBody>
      </p:sp>
      <p:pic>
        <p:nvPicPr>
          <p:cNvPr id="12" name="Picture 11">
            <a:extLst>
              <a:ext uri="{FF2B5EF4-FFF2-40B4-BE49-F238E27FC236}">
                <a16:creationId xmlns:a16="http://schemas.microsoft.com/office/drawing/2014/main" id="{C7FA6F5E-AEC0-818C-F85E-0A5961EF0815}"/>
              </a:ext>
            </a:extLst>
          </p:cNvPr>
          <p:cNvPicPr>
            <a:picLocks noChangeAspect="1"/>
          </p:cNvPicPr>
          <p:nvPr/>
        </p:nvPicPr>
        <p:blipFill>
          <a:blip r:embed="rId5"/>
          <a:stretch>
            <a:fillRect/>
          </a:stretch>
        </p:blipFill>
        <p:spPr>
          <a:xfrm>
            <a:off x="6549606" y="1635467"/>
            <a:ext cx="3119049" cy="3296207"/>
          </a:xfrm>
          <a:prstGeom prst="rect">
            <a:avLst/>
          </a:prstGeom>
        </p:spPr>
      </p:pic>
    </p:spTree>
    <p:extLst>
      <p:ext uri="{BB962C8B-B14F-4D97-AF65-F5344CB8AC3E}">
        <p14:creationId xmlns:p14="http://schemas.microsoft.com/office/powerpoint/2010/main" val="17615383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74C86-117D-C960-E8CE-0066CBD752E6}"/>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96AD0250-B427-9567-C4C0-F2117649685A}"/>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6196F1B3-B81D-B8C8-F619-0796DC40CA3A}"/>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29BC6C38-3320-B70A-CF6A-7DBC962FFA52}"/>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6CBB5A5F-2164-CA57-4985-47313F7093DC}"/>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159240D8-D284-D343-2829-01745CBB627E}"/>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2EC20C86-3227-597D-A9D6-68D60B79175C}"/>
              </a:ext>
            </a:extLst>
          </p:cNvPr>
          <p:cNvSpPr txBox="1"/>
          <p:nvPr/>
        </p:nvSpPr>
        <p:spPr>
          <a:xfrm>
            <a:off x="207818" y="428178"/>
            <a:ext cx="11346872" cy="6001643"/>
          </a:xfrm>
          <a:prstGeom prst="rect">
            <a:avLst/>
          </a:prstGeom>
          <a:noFill/>
        </p:spPr>
        <p:txBody>
          <a:bodyPr wrap="square">
            <a:spAutoFit/>
          </a:bodyPr>
          <a:lstStyle/>
          <a:p>
            <a:pPr rtl="0">
              <a:spcBef>
                <a:spcPts val="1200"/>
              </a:spcBef>
              <a:spcAft>
                <a:spcPts val="1200"/>
              </a:spcAft>
              <a:buNone/>
            </a:pPr>
            <a:r>
              <a:rPr lang="en-CA" sz="2800" b="1" i="0" u="none" strike="noStrike" dirty="0">
                <a:solidFill>
                  <a:srgbClr val="0057B8"/>
                </a:solidFill>
                <a:effectLst/>
                <a:latin typeface="Nunito Black" pitchFamily="2" charset="0"/>
              </a:rPr>
              <a:t>Selected foundational and clinical resources</a:t>
            </a:r>
            <a:endParaRPr lang="en-CA" sz="2800" b="0" dirty="0">
              <a:solidFill>
                <a:srgbClr val="0057B8"/>
              </a:solidFill>
              <a:effectLst/>
              <a:latin typeface="Nunito Black" pitchFamily="2" charset="0"/>
            </a:endParaRPr>
          </a:p>
          <a:p>
            <a:pPr marL="342900" lvl="0" indent="-342900" rtl="0" fontAlgn="base">
              <a:spcBef>
                <a:spcPts val="1200"/>
              </a:spcBef>
              <a:buFont typeface="Arial" panose="020B0604020202020204" pitchFamily="34" charset="0"/>
              <a:buChar char="•"/>
            </a:pPr>
            <a:r>
              <a:rPr lang="en-CA" sz="2400" b="0" i="0" u="none" strike="noStrike" dirty="0">
                <a:solidFill>
                  <a:schemeClr val="tx1"/>
                </a:solidFill>
                <a:effectLst/>
                <a:latin typeface="Nunito" pitchFamily="2" charset="0"/>
              </a:rPr>
              <a:t>Canadian Paediatric Society. Read, Speak, Sing: Promoting early literacy in the health care setting.</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Canadian Paediatric Society. Promoting Early Literacy: A Guide for Clinicians.</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Canadian Children’s Literacy Foundation. Early Words/Premiers mots Early Literacy Conversation Guide.</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Castles A, </a:t>
            </a:r>
            <a:r>
              <a:rPr lang="en-CA" sz="2400" b="0" i="0" u="none" strike="noStrike" dirty="0" err="1">
                <a:solidFill>
                  <a:schemeClr val="tx1"/>
                </a:solidFill>
                <a:effectLst/>
                <a:latin typeface="Nunito" pitchFamily="2" charset="0"/>
              </a:rPr>
              <a:t>Rastle</a:t>
            </a:r>
            <a:r>
              <a:rPr lang="en-CA" sz="2400" b="0" i="0" u="none" strike="noStrike" dirty="0">
                <a:solidFill>
                  <a:schemeClr val="tx1"/>
                </a:solidFill>
                <a:effectLst/>
                <a:latin typeface="Nunito" pitchFamily="2" charset="0"/>
              </a:rPr>
              <a:t> K, Nation K. Ending the Reading Wars: Reading Acquisition from Novice to Expert. </a:t>
            </a:r>
            <a:r>
              <a:rPr lang="en-CA" sz="2400" b="0" i="1" u="none" strike="noStrike" dirty="0">
                <a:solidFill>
                  <a:schemeClr val="tx1"/>
                </a:solidFill>
                <a:effectLst/>
                <a:latin typeface="Nunito" pitchFamily="2" charset="0"/>
              </a:rPr>
              <a:t>Psychological Science in the Public Interest</a:t>
            </a:r>
            <a:r>
              <a:rPr lang="en-CA" sz="2400" b="0" i="0" u="none" strike="noStrike" dirty="0">
                <a:solidFill>
                  <a:schemeClr val="tx1"/>
                </a:solidFill>
                <a:effectLst/>
                <a:latin typeface="Nunito" pitchFamily="2" charset="0"/>
              </a:rPr>
              <a:t>. 2018.</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Gough PB, </a:t>
            </a:r>
            <a:r>
              <a:rPr lang="en-CA" sz="2400" b="0" i="0" u="none" strike="noStrike" dirty="0" err="1">
                <a:solidFill>
                  <a:schemeClr val="tx1"/>
                </a:solidFill>
                <a:effectLst/>
                <a:latin typeface="Nunito" pitchFamily="2" charset="0"/>
              </a:rPr>
              <a:t>Tunmer</a:t>
            </a:r>
            <a:r>
              <a:rPr lang="en-CA" sz="2400" b="0" i="0" u="none" strike="noStrike" dirty="0">
                <a:solidFill>
                  <a:schemeClr val="tx1"/>
                </a:solidFill>
                <a:effectLst/>
                <a:latin typeface="Nunito" pitchFamily="2" charset="0"/>
              </a:rPr>
              <a:t> WE. Decoding, reading, and reading disability. </a:t>
            </a:r>
            <a:r>
              <a:rPr lang="en-CA" sz="2400" b="0" i="1" u="none" strike="noStrike" dirty="0">
                <a:solidFill>
                  <a:schemeClr val="tx1"/>
                </a:solidFill>
                <a:effectLst/>
                <a:latin typeface="Nunito" pitchFamily="2" charset="0"/>
              </a:rPr>
              <a:t>Remedial and Special Education</a:t>
            </a:r>
            <a:r>
              <a:rPr lang="en-CA" sz="2400" b="0" i="0" u="none" strike="noStrike" dirty="0">
                <a:solidFill>
                  <a:schemeClr val="tx1"/>
                </a:solidFill>
                <a:effectLst/>
                <a:latin typeface="Nunito" pitchFamily="2" charset="0"/>
              </a:rPr>
              <a:t>. 1986.</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Scarborough HS. Connecting early language and literacy to later reading disabilities. In: </a:t>
            </a:r>
            <a:r>
              <a:rPr lang="en-CA" sz="2400" b="0" i="1" u="none" strike="noStrike" dirty="0">
                <a:solidFill>
                  <a:schemeClr val="tx1"/>
                </a:solidFill>
                <a:effectLst/>
                <a:latin typeface="Nunito" pitchFamily="2" charset="0"/>
              </a:rPr>
              <a:t>Handbook for Research in Early Literacy</a:t>
            </a:r>
            <a:r>
              <a:rPr lang="en-CA" sz="2400" b="0" i="0" u="none" strike="noStrike" dirty="0">
                <a:solidFill>
                  <a:schemeClr val="tx1"/>
                </a:solidFill>
                <a:effectLst/>
                <a:latin typeface="Nunito" pitchFamily="2" charset="0"/>
              </a:rPr>
              <a:t>. 2001.</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Shonkoff JP, Phillips DA, editors. </a:t>
            </a:r>
            <a:r>
              <a:rPr lang="en-CA" sz="2400" b="0" i="1" u="none" strike="noStrike" dirty="0">
                <a:solidFill>
                  <a:schemeClr val="tx1"/>
                </a:solidFill>
                <a:effectLst/>
                <a:latin typeface="Nunito" pitchFamily="2" charset="0"/>
              </a:rPr>
              <a:t>From Neurons to Neighborhoods: The Science of Early Childhood Development</a:t>
            </a:r>
            <a:r>
              <a:rPr lang="en-CA" sz="2400" b="0" i="0" u="none" strike="noStrike" dirty="0">
                <a:solidFill>
                  <a:schemeClr val="tx1"/>
                </a:solidFill>
                <a:effectLst/>
                <a:latin typeface="Nunito" pitchFamily="2" charset="0"/>
              </a:rPr>
              <a:t>. National Academies Press; 2000.</a:t>
            </a:r>
          </a:p>
          <a:p>
            <a:pPr marL="342900" lvl="0" indent="-342900" rtl="0" fontAlgn="base">
              <a:spcAft>
                <a:spcPts val="1200"/>
              </a:spcAft>
              <a:buFont typeface="Arial" panose="020B0604020202020204" pitchFamily="34" charset="0"/>
              <a:buChar char="•"/>
            </a:pPr>
            <a:r>
              <a:rPr lang="en-CA" sz="2400" b="0" i="0" u="none" strike="noStrike" dirty="0">
                <a:solidFill>
                  <a:schemeClr val="tx1"/>
                </a:solidFill>
                <a:effectLst/>
                <a:latin typeface="Nunito" pitchFamily="2" charset="0"/>
              </a:rPr>
              <a:t>Reach Out and Read. Evidence and research resources.</a:t>
            </a:r>
            <a:endParaRPr lang="en-CA" sz="1600" b="0" i="0" u="none" strike="noStrike" dirty="0">
              <a:solidFill>
                <a:srgbClr val="000000"/>
              </a:solidFill>
              <a:effectLst/>
              <a:latin typeface="Nunito" pitchFamily="2" charset="0"/>
            </a:endParaRPr>
          </a:p>
        </p:txBody>
      </p:sp>
    </p:spTree>
    <p:extLst>
      <p:ext uri="{BB962C8B-B14F-4D97-AF65-F5344CB8AC3E}">
        <p14:creationId xmlns:p14="http://schemas.microsoft.com/office/powerpoint/2010/main" val="26069197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054D9-7673-5BB2-F77D-7D75F5D19944}"/>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FD09EDDB-6919-BC04-5FA1-943420FFC562}"/>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040EE423-36BA-69BE-8187-92375D050F1A}"/>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1C56A783-039E-16DD-AA3F-F4815A77A88B}"/>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ABBF5A0C-C2E0-4104-8D32-61256C44423E}"/>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56259221-73DF-F3A6-BA89-36CF7A52F4AB}"/>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2" name="TextBox 1">
            <a:extLst>
              <a:ext uri="{FF2B5EF4-FFF2-40B4-BE49-F238E27FC236}">
                <a16:creationId xmlns:a16="http://schemas.microsoft.com/office/drawing/2014/main" id="{E8E138BD-73F8-99D6-9826-756373812C4D}"/>
              </a:ext>
            </a:extLst>
          </p:cNvPr>
          <p:cNvSpPr txBox="1"/>
          <p:nvPr/>
        </p:nvSpPr>
        <p:spPr>
          <a:xfrm>
            <a:off x="387927" y="334697"/>
            <a:ext cx="3297698" cy="584775"/>
          </a:xfrm>
          <a:prstGeom prst="rect">
            <a:avLst/>
          </a:prstGeom>
          <a:noFill/>
        </p:spPr>
        <p:txBody>
          <a:bodyPr wrap="none" rtlCol="0">
            <a:spAutoFit/>
          </a:bodyPr>
          <a:lstStyle/>
          <a:p>
            <a:r>
              <a:rPr lang="en-CA" sz="3200" dirty="0">
                <a:solidFill>
                  <a:srgbClr val="0057B8"/>
                </a:solidFill>
                <a:latin typeface="Nunito Black" pitchFamily="2" charset="0"/>
              </a:rPr>
              <a:t>Appendix Index</a:t>
            </a:r>
          </a:p>
        </p:txBody>
      </p:sp>
      <p:sp>
        <p:nvSpPr>
          <p:cNvPr id="3" name="TextBox 2">
            <a:extLst>
              <a:ext uri="{FF2B5EF4-FFF2-40B4-BE49-F238E27FC236}">
                <a16:creationId xmlns:a16="http://schemas.microsoft.com/office/drawing/2014/main" id="{439D3D27-512B-7B8E-8B63-7C40873AD2E8}"/>
              </a:ext>
            </a:extLst>
          </p:cNvPr>
          <p:cNvSpPr txBox="1"/>
          <p:nvPr/>
        </p:nvSpPr>
        <p:spPr>
          <a:xfrm>
            <a:off x="387927" y="1117645"/>
            <a:ext cx="11589328" cy="5632311"/>
          </a:xfrm>
          <a:prstGeom prst="rect">
            <a:avLst/>
          </a:prstGeom>
          <a:noFill/>
        </p:spPr>
        <p:txBody>
          <a:bodyPr wrap="square" rtlCol="0">
            <a:spAutoFit/>
          </a:bodyPr>
          <a:lstStyle/>
          <a:p>
            <a:r>
              <a:rPr lang="en-CA" dirty="0">
                <a:latin typeface="Nunito" pitchFamily="2" charset="0"/>
              </a:rPr>
              <a:t>Appendix A: Supplemental Case Study</a:t>
            </a:r>
          </a:p>
          <a:p>
            <a:r>
              <a:rPr lang="en-CA" dirty="0">
                <a:latin typeface="Nunito" pitchFamily="2" charset="0"/>
              </a:rPr>
              <a:t>Appendix B: Multiple Choice Questions</a:t>
            </a:r>
          </a:p>
          <a:p>
            <a:pPr fontAlgn="base"/>
            <a:r>
              <a:rPr lang="en-CA" dirty="0">
                <a:latin typeface="Nunito" pitchFamily="2" charset="0"/>
              </a:rPr>
              <a:t>Appendix C: </a:t>
            </a:r>
          </a:p>
          <a:p>
            <a:pPr lvl="1" fontAlgn="base"/>
            <a:r>
              <a:rPr lang="en-CA" b="1" dirty="0">
                <a:latin typeface="Nunito" pitchFamily="2" charset="0"/>
              </a:rPr>
              <a:t>Reading Acquisition:</a:t>
            </a:r>
            <a:r>
              <a:rPr lang="en-CA" dirty="0">
                <a:latin typeface="Nunito" pitchFamily="2" charset="0"/>
              </a:rPr>
              <a:t> </a:t>
            </a:r>
            <a:r>
              <a:rPr lang="en-CA" i="1" dirty="0">
                <a:latin typeface="Nunito" pitchFamily="2" charset="0"/>
              </a:rPr>
              <a:t>Ending the Reading Wars</a:t>
            </a:r>
            <a:r>
              <a:rPr lang="en-CA" dirty="0">
                <a:latin typeface="Nunito" pitchFamily="2" charset="0"/>
              </a:rPr>
              <a:t> (Castles et al., 2018) details how children become expert readers.</a:t>
            </a:r>
          </a:p>
          <a:p>
            <a:pPr lvl="1" fontAlgn="base"/>
            <a:r>
              <a:rPr lang="en-CA" b="1" dirty="0">
                <a:latin typeface="Nunito" pitchFamily="2" charset="0"/>
              </a:rPr>
              <a:t>Child Development:</a:t>
            </a:r>
            <a:r>
              <a:rPr lang="en-CA" dirty="0">
                <a:latin typeface="Nunito" pitchFamily="2" charset="0"/>
              </a:rPr>
              <a:t> </a:t>
            </a:r>
            <a:r>
              <a:rPr lang="en-CA" i="1" dirty="0">
                <a:latin typeface="Nunito" pitchFamily="2" charset="0"/>
              </a:rPr>
              <a:t>From Neurons to Neighborhoods</a:t>
            </a:r>
            <a:r>
              <a:rPr lang="en-CA" dirty="0">
                <a:latin typeface="Nunito" pitchFamily="2" charset="0"/>
              </a:rPr>
              <a:t> (Shonkoff &amp; Phillips, 2000) covers early neurodevelopmental foundations.</a:t>
            </a:r>
          </a:p>
          <a:p>
            <a:pPr lvl="1" fontAlgn="base"/>
            <a:r>
              <a:rPr lang="en-CA" b="1" dirty="0">
                <a:latin typeface="Nunito" pitchFamily="2" charset="0"/>
              </a:rPr>
              <a:t>Relational Health:</a:t>
            </a:r>
            <a:r>
              <a:rPr lang="en-CA" dirty="0">
                <a:latin typeface="Nunito" pitchFamily="2" charset="0"/>
              </a:rPr>
              <a:t> Harvard Center's </a:t>
            </a:r>
            <a:r>
              <a:rPr lang="en-CA" i="1" dirty="0">
                <a:latin typeface="Nunito" pitchFamily="2" charset="0"/>
              </a:rPr>
              <a:t>Serve and Return Interaction</a:t>
            </a:r>
            <a:r>
              <a:rPr lang="en-CA" dirty="0">
                <a:latin typeface="Nunito" pitchFamily="2" charset="0"/>
              </a:rPr>
              <a:t> guides explain how responsive exchanges actively shape brain architecture.</a:t>
            </a:r>
          </a:p>
          <a:p>
            <a:pPr lvl="1" fontAlgn="base"/>
            <a:r>
              <a:rPr lang="en-CA" b="1" dirty="0">
                <a:latin typeface="Nunito" pitchFamily="2" charset="0"/>
              </a:rPr>
              <a:t>Digital Access:</a:t>
            </a:r>
            <a:r>
              <a:rPr lang="en-CA" dirty="0">
                <a:latin typeface="Nunito" pitchFamily="2" charset="0"/>
              </a:rPr>
              <a:t> Review full developmental materials online at the official Harvard Center repository.</a:t>
            </a:r>
          </a:p>
          <a:p>
            <a:pPr lvl="1" fontAlgn="base"/>
            <a:r>
              <a:rPr lang="en-CA" b="1" dirty="0">
                <a:latin typeface="Nunito" pitchFamily="2" charset="0"/>
              </a:rPr>
              <a:t>Podcasts:</a:t>
            </a:r>
            <a:r>
              <a:rPr lang="en-CA" dirty="0">
                <a:latin typeface="Nunito" pitchFamily="2" charset="0"/>
              </a:rPr>
              <a:t> Sold a Story</a:t>
            </a:r>
          </a:p>
          <a:p>
            <a:endParaRPr lang="en-CA" dirty="0">
              <a:latin typeface="Nunito" pitchFamily="2" charset="0"/>
            </a:endParaRPr>
          </a:p>
          <a:p>
            <a:r>
              <a:rPr lang="en-CA" dirty="0">
                <a:latin typeface="Nunito" pitchFamily="2" charset="0"/>
              </a:rPr>
              <a:t>Appendix D: Optional Medical Student Pre-Session Reflection Prompts</a:t>
            </a:r>
          </a:p>
          <a:p>
            <a:r>
              <a:rPr lang="en-CA" dirty="0">
                <a:latin typeface="Nunito" pitchFamily="2" charset="0"/>
              </a:rPr>
              <a:t>Appendix E: One-Minute Counselling Framework</a:t>
            </a:r>
          </a:p>
          <a:p>
            <a:r>
              <a:rPr lang="en-CA" dirty="0">
                <a:latin typeface="Nunito" pitchFamily="2" charset="0"/>
              </a:rPr>
              <a:t>Appendix F: Sample After-Visit Check</a:t>
            </a:r>
          </a:p>
          <a:p>
            <a:r>
              <a:rPr lang="en-CA" dirty="0">
                <a:latin typeface="Nunito" pitchFamily="2" charset="0"/>
              </a:rPr>
              <a:t>Appendix G: Sample Clinical Documentation</a:t>
            </a:r>
          </a:p>
          <a:p>
            <a:r>
              <a:rPr lang="en-CA" dirty="0">
                <a:latin typeface="Nunito" pitchFamily="2" charset="0"/>
              </a:rPr>
              <a:t>Appendix H: Clinic Readiness Checklist</a:t>
            </a:r>
          </a:p>
          <a:p>
            <a:r>
              <a:rPr lang="en-CA" dirty="0">
                <a:latin typeface="Nunito" pitchFamily="2" charset="0"/>
              </a:rPr>
              <a:t>Appendix I: Facilitator Discussion Questions</a:t>
            </a:r>
          </a:p>
          <a:p>
            <a:endParaRPr lang="en-CA" dirty="0"/>
          </a:p>
          <a:p>
            <a:endParaRPr lang="en-CA" dirty="0"/>
          </a:p>
        </p:txBody>
      </p:sp>
    </p:spTree>
    <p:extLst>
      <p:ext uri="{BB962C8B-B14F-4D97-AF65-F5344CB8AC3E}">
        <p14:creationId xmlns:p14="http://schemas.microsoft.com/office/powerpoint/2010/main" val="33873562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9|3.9|6.2|3.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3484B09A8783C47870C53767E11404F" ma:contentTypeVersion="10" ma:contentTypeDescription="Create a new document." ma:contentTypeScope="" ma:versionID="3a7f1e59139d97fc2942c7f21b146049">
  <xsd:schema xmlns:xsd="http://www.w3.org/2001/XMLSchema" xmlns:xs="http://www.w3.org/2001/XMLSchema" xmlns:p="http://schemas.microsoft.com/office/2006/metadata/properties" xmlns:ns3="dce20593-b04e-4a83-ae4a-c16d6ab2623d" targetNamespace="http://schemas.microsoft.com/office/2006/metadata/properties" ma:root="true" ma:fieldsID="4e28bf851397e13ea98c5d6f7b18a0cf" ns3:_="">
    <xsd:import namespace="dce20593-b04e-4a83-ae4a-c16d6ab2623d"/>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element ref="ns3:MediaServiceSystemTags"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e20593-b04e-4a83-ae4a-c16d6ab2623d"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element name="MediaServiceSystemTags" ma:index="14" nillable="true" ma:displayName="MediaServiceSystemTags" ma:hidden="true" ma:internalName="MediaServiceSystemTags" ma:readOnly="true">
      <xsd:simpleType>
        <xsd:restriction base="dms:Note"/>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dce20593-b04e-4a83-ae4a-c16d6ab2623d" xsi:nil="true"/>
  </documentManagement>
</p:properties>
</file>

<file path=customXml/itemProps1.xml><?xml version="1.0" encoding="utf-8"?>
<ds:datastoreItem xmlns:ds="http://schemas.openxmlformats.org/officeDocument/2006/customXml" ds:itemID="{B0B172C3-0261-4785-A749-52228040CE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ce20593-b04e-4a83-ae4a-c16d6ab2623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28E6EBA-0868-4208-B89A-B59236730577}">
  <ds:schemaRefs>
    <ds:schemaRef ds:uri="http://schemas.microsoft.com/sharepoint/v3/contenttype/forms"/>
  </ds:schemaRefs>
</ds:datastoreItem>
</file>

<file path=customXml/itemProps3.xml><?xml version="1.0" encoding="utf-8"?>
<ds:datastoreItem xmlns:ds="http://schemas.openxmlformats.org/officeDocument/2006/customXml" ds:itemID="{D8F68DB6-F7AC-4C54-A259-1EA840C206DF}">
  <ds:schemaRefs>
    <ds:schemaRef ds:uri="http://purl.org/dc/terms/"/>
    <ds:schemaRef ds:uri="http://purl.org/dc/elements/1.1/"/>
    <ds:schemaRef ds:uri="dce20593-b04e-4a83-ae4a-c16d6ab2623d"/>
    <ds:schemaRef ds:uri="http://schemas.openxmlformats.org/package/2006/metadata/core-properties"/>
    <ds:schemaRef ds:uri="http://schemas.microsoft.com/office/2006/documentManagement/types"/>
    <ds:schemaRef ds:uri="http://schemas.microsoft.com/office/2006/metadata/properties"/>
    <ds:schemaRef ds:uri="http://www.w3.org/XML/1998/namespace"/>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1613</TotalTime>
  <Words>6332</Words>
  <Application>Microsoft Office PowerPoint</Application>
  <PresentationFormat>Widescreen</PresentationFormat>
  <Paragraphs>757</Paragraphs>
  <Slides>47</Slides>
  <Notes>47</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47</vt:i4>
      </vt:variant>
    </vt:vector>
  </HeadingPairs>
  <TitlesOfParts>
    <vt:vector size="60" baseType="lpstr">
      <vt:lpstr>Aptos</vt:lpstr>
      <vt:lpstr>Aptos Display</vt:lpstr>
      <vt:lpstr>Arial</vt:lpstr>
      <vt:lpstr>Calibri</vt:lpstr>
      <vt:lpstr>Calibri Light</vt:lpstr>
      <vt:lpstr>Nunito</vt:lpstr>
      <vt:lpstr>Nunito Black</vt:lpstr>
      <vt:lpstr>Nunito ExtraBold</vt:lpstr>
      <vt:lpstr>Nunito Medium</vt:lpstr>
      <vt:lpstr>Nunito Sans</vt:lpstr>
      <vt:lpstr>Nunito Sans ExtraLight</vt:lpstr>
      <vt:lpstr>Nunito Sans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Bailey Duff</dc:creator>
  <cp:lastModifiedBy>Bailey Duff</cp:lastModifiedBy>
  <cp:revision>1</cp:revision>
  <dcterms:created xsi:type="dcterms:W3CDTF">2026-10-15T18:25:11Z</dcterms:created>
  <dcterms:modified xsi:type="dcterms:W3CDTF">2026-10-16T21:18:23Z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0x01010033484B09A8783C47870C53767E11404F</vt:lpwstr>
  </property>
</Properties>
</file>